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97" r:id="rId4"/>
    <p:sldMasterId id="2147483710" r:id="rId5"/>
    <p:sldMasterId id="2147483723" r:id="rId6"/>
    <p:sldMasterId id="2147483735" r:id="rId7"/>
  </p:sldMasterIdLst>
  <p:notesMasterIdLst>
    <p:notesMasterId r:id="rId86"/>
  </p:notesMasterIdLst>
  <p:sldIdLst>
    <p:sldId id="454" r:id="rId8"/>
    <p:sldId id="476" r:id="rId9"/>
    <p:sldId id="479" r:id="rId10"/>
    <p:sldId id="519" r:id="rId11"/>
    <p:sldId id="518" r:id="rId12"/>
    <p:sldId id="505" r:id="rId13"/>
    <p:sldId id="508" r:id="rId14"/>
    <p:sldId id="499" r:id="rId15"/>
    <p:sldId id="498" r:id="rId16"/>
    <p:sldId id="478" r:id="rId17"/>
    <p:sldId id="460" r:id="rId18"/>
    <p:sldId id="461" r:id="rId19"/>
    <p:sldId id="463" r:id="rId20"/>
    <p:sldId id="480" r:id="rId21"/>
    <p:sldId id="482" r:id="rId22"/>
    <p:sldId id="484" r:id="rId23"/>
    <p:sldId id="492" r:id="rId24"/>
    <p:sldId id="483" r:id="rId25"/>
    <p:sldId id="501" r:id="rId26"/>
    <p:sldId id="500" r:id="rId27"/>
    <p:sldId id="405" r:id="rId28"/>
    <p:sldId id="493" r:id="rId29"/>
    <p:sldId id="495" r:id="rId30"/>
    <p:sldId id="496" r:id="rId31"/>
    <p:sldId id="497" r:id="rId32"/>
    <p:sldId id="451" r:id="rId33"/>
    <p:sldId id="481" r:id="rId34"/>
    <p:sldId id="504" r:id="rId35"/>
    <p:sldId id="506" r:id="rId36"/>
    <p:sldId id="507" r:id="rId37"/>
    <p:sldId id="490" r:id="rId38"/>
    <p:sldId id="488" r:id="rId39"/>
    <p:sldId id="520" r:id="rId40"/>
    <p:sldId id="487" r:id="rId41"/>
    <p:sldId id="489" r:id="rId42"/>
    <p:sldId id="502" r:id="rId43"/>
    <p:sldId id="515" r:id="rId44"/>
    <p:sldId id="522" r:id="rId45"/>
    <p:sldId id="523" r:id="rId46"/>
    <p:sldId id="516" r:id="rId47"/>
    <p:sldId id="517" r:id="rId48"/>
    <p:sldId id="511" r:id="rId49"/>
    <p:sldId id="512" r:id="rId50"/>
    <p:sldId id="465" r:id="rId51"/>
    <p:sldId id="494" r:id="rId52"/>
    <p:sldId id="404" r:id="rId53"/>
    <p:sldId id="406" r:id="rId54"/>
    <p:sldId id="408" r:id="rId55"/>
    <p:sldId id="409" r:id="rId56"/>
    <p:sldId id="410" r:id="rId57"/>
    <p:sldId id="411" r:id="rId58"/>
    <p:sldId id="412" r:id="rId59"/>
    <p:sldId id="413" r:id="rId60"/>
    <p:sldId id="414" r:id="rId61"/>
    <p:sldId id="415" r:id="rId62"/>
    <p:sldId id="416" r:id="rId63"/>
    <p:sldId id="417" r:id="rId64"/>
    <p:sldId id="418" r:id="rId65"/>
    <p:sldId id="420" r:id="rId66"/>
    <p:sldId id="471" r:id="rId67"/>
    <p:sldId id="448" r:id="rId68"/>
    <p:sldId id="475" r:id="rId69"/>
    <p:sldId id="472" r:id="rId70"/>
    <p:sldId id="474" r:id="rId71"/>
    <p:sldId id="510" r:id="rId72"/>
    <p:sldId id="509" r:id="rId73"/>
    <p:sldId id="521" r:id="rId74"/>
    <p:sldId id="514" r:id="rId75"/>
    <p:sldId id="513" r:id="rId76"/>
    <p:sldId id="407" r:id="rId77"/>
    <p:sldId id="503" r:id="rId78"/>
    <p:sldId id="469" r:id="rId79"/>
    <p:sldId id="468" r:id="rId80"/>
    <p:sldId id="470" r:id="rId81"/>
    <p:sldId id="449" r:id="rId82"/>
    <p:sldId id="450" r:id="rId83"/>
    <p:sldId id="485" r:id="rId84"/>
    <p:sldId id="486" r:id="rId85"/>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66"/>
    <a:srgbClr val="CC9900"/>
    <a:srgbClr val="009999"/>
    <a:srgbClr val="000099"/>
    <a:srgbClr val="339933"/>
    <a:srgbClr val="003300"/>
    <a:srgbClr val="CCFF33"/>
    <a:srgbClr val="1B416F"/>
    <a:srgbClr val="00CC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3" autoAdjust="0"/>
    <p:restoredTop sz="94820" autoAdjust="0"/>
  </p:normalViewPr>
  <p:slideViewPr>
    <p:cSldViewPr>
      <p:cViewPr varScale="1">
        <p:scale>
          <a:sx n="87" d="100"/>
          <a:sy n="87" d="100"/>
        </p:scale>
        <p:origin x="-1482" y="-84"/>
      </p:cViewPr>
      <p:guideLst>
        <p:guide orient="horz" pos="2160"/>
        <p:guide pos="2880"/>
      </p:guideLst>
    </p:cSldViewPr>
  </p:slideViewPr>
  <p:outlineViewPr>
    <p:cViewPr>
      <p:scale>
        <a:sx n="33" d="100"/>
        <a:sy n="33" d="100"/>
      </p:scale>
      <p:origin x="0" y="2004"/>
    </p:cViewPr>
  </p:outlin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theme" Target="theme/theme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D73A54-000E-488A-A7F6-41D9FB4DDDA4}" type="datetimeFigureOut">
              <a:rPr lang="de-DE" smtClean="0"/>
              <a:pPr/>
              <a:t>20.10.2017</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5554E9-0D0B-4CB1-8D2B-0F0C20BC3BEA}" type="slidenum">
              <a:rPr lang="de-DE" smtClean="0"/>
              <a:pPr/>
              <a:t>‹Nr.›</a:t>
            </a:fld>
            <a:endParaRPr lang="de-DE"/>
          </a:p>
        </p:txBody>
      </p:sp>
    </p:spTree>
    <p:extLst>
      <p:ext uri="{BB962C8B-B14F-4D97-AF65-F5344CB8AC3E}">
        <p14:creationId xmlns:p14="http://schemas.microsoft.com/office/powerpoint/2010/main" val="296097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lgn="l"/>
            <a:r>
              <a:rPr lang="en-US" sz="1200" kern="1200" dirty="0" smtClean="0">
                <a:solidFill>
                  <a:schemeClr val="tx1"/>
                </a:solidFill>
                <a:effectLst/>
                <a:latin typeface="+mn-lt"/>
                <a:ea typeface="+mn-ea"/>
                <a:cs typeface="+mn-cs"/>
              </a:rPr>
              <a:t>Compilation of dating results from this and selected other studies, and paleoclimate reconstructions: (A) oldest-tree moraine dating results, this study, vertical black lines show the calculated germination date, (B) 14C dating result, this study, light grey bars indicate alternative interpretations of the result which are invalidated by morphological constraints, (C) oldest-tree moraine dating results younger than 1800 CE from selected other studies (see text), 1 </a:t>
            </a:r>
            <a:r>
              <a:rPr lang="en-US" sz="1200" kern="1200" dirty="0" err="1" smtClean="0">
                <a:solidFill>
                  <a:schemeClr val="tx1"/>
                </a:solidFill>
                <a:effectLst/>
                <a:latin typeface="+mn-lt"/>
                <a:ea typeface="+mn-ea"/>
                <a:cs typeface="+mn-cs"/>
              </a:rPr>
              <a:t>Lhamcoka</a:t>
            </a:r>
            <a:r>
              <a:rPr lang="en-US" sz="1200" kern="1200" dirty="0" smtClean="0">
                <a:solidFill>
                  <a:schemeClr val="tx1"/>
                </a:solidFill>
                <a:effectLst/>
                <a:latin typeface="+mn-lt"/>
                <a:ea typeface="+mn-ea"/>
                <a:cs typeface="+mn-cs"/>
              </a:rPr>
              <a:t> (Bräuning and Lehmkuhl, 1996), 2 </a:t>
            </a:r>
            <a:r>
              <a:rPr lang="en-US" sz="1200" kern="1200" dirty="0" err="1" smtClean="0">
                <a:solidFill>
                  <a:schemeClr val="tx1"/>
                </a:solidFill>
                <a:effectLst/>
                <a:latin typeface="+mn-lt"/>
                <a:ea typeface="+mn-ea"/>
                <a:cs typeface="+mn-cs"/>
              </a:rPr>
              <a:t>Lhamcoka</a:t>
            </a:r>
            <a:r>
              <a:rPr lang="en-US" sz="1200" kern="1200" dirty="0" smtClean="0">
                <a:solidFill>
                  <a:schemeClr val="tx1"/>
                </a:solidFill>
                <a:effectLst/>
                <a:latin typeface="+mn-lt"/>
                <a:ea typeface="+mn-ea"/>
                <a:cs typeface="+mn-cs"/>
              </a:rPr>
              <a:t> (Bräuning 2006), 3 </a:t>
            </a:r>
            <a:r>
              <a:rPr lang="en-US" sz="1200" kern="1200" dirty="0" err="1" smtClean="0">
                <a:solidFill>
                  <a:schemeClr val="tx1"/>
                </a:solidFill>
                <a:effectLst/>
                <a:latin typeface="+mn-lt"/>
                <a:ea typeface="+mn-ea"/>
                <a:cs typeface="+mn-cs"/>
              </a:rPr>
              <a:t>Gawalong</a:t>
            </a:r>
            <a:r>
              <a:rPr lang="en-US" sz="1200" kern="1200" dirty="0" smtClean="0">
                <a:solidFill>
                  <a:schemeClr val="tx1"/>
                </a:solidFill>
                <a:effectLst/>
                <a:latin typeface="+mn-lt"/>
                <a:ea typeface="+mn-ea"/>
                <a:cs typeface="+mn-cs"/>
              </a:rPr>
              <a:t>, only terminal moraine crest positions (Zhu et al., 2013), 4 </a:t>
            </a:r>
            <a:r>
              <a:rPr lang="en-US" sz="1200" kern="1200" dirty="0" err="1" smtClean="0">
                <a:solidFill>
                  <a:schemeClr val="tx1"/>
                </a:solidFill>
                <a:effectLst/>
                <a:latin typeface="+mn-lt"/>
                <a:ea typeface="+mn-ea"/>
                <a:cs typeface="+mn-cs"/>
              </a:rPr>
              <a:t>Midui</a:t>
            </a:r>
            <a:r>
              <a:rPr lang="en-US" sz="1200" kern="1200" dirty="0" smtClean="0">
                <a:solidFill>
                  <a:schemeClr val="tx1"/>
                </a:solidFill>
                <a:effectLst/>
                <a:latin typeface="+mn-lt"/>
                <a:ea typeface="+mn-ea"/>
                <a:cs typeface="+mn-cs"/>
              </a:rPr>
              <a:t>, only terminal moraine crest positions (Xu et al., 2012), (D) temperature reconstruction for southeastern Tibet (Zhu et al., 2011; solid line is the 11 </a:t>
            </a:r>
            <a:r>
              <a:rPr lang="en-US" sz="1200" kern="1200" dirty="0" err="1" smtClean="0">
                <a:solidFill>
                  <a:schemeClr val="tx1"/>
                </a:solidFill>
                <a:effectLst/>
                <a:latin typeface="+mn-lt"/>
                <a:ea typeface="+mn-ea"/>
                <a:cs typeface="+mn-cs"/>
              </a:rPr>
              <a:t>yr</a:t>
            </a:r>
            <a:r>
              <a:rPr lang="en-US" sz="1200" kern="1200" dirty="0" smtClean="0">
                <a:solidFill>
                  <a:schemeClr val="tx1"/>
                </a:solidFill>
                <a:effectLst/>
                <a:latin typeface="+mn-lt"/>
                <a:ea typeface="+mn-ea"/>
                <a:cs typeface="+mn-cs"/>
              </a:rPr>
              <a:t> running mean), (E) reconstruction of summer precipitation anomalies from </a:t>
            </a:r>
            <a:r>
              <a:rPr lang="en-US" sz="1200" kern="1200" dirty="0" err="1" smtClean="0">
                <a:solidFill>
                  <a:schemeClr val="tx1"/>
                </a:solidFill>
                <a:effectLst/>
                <a:latin typeface="+mn-lt"/>
                <a:ea typeface="+mn-ea"/>
                <a:cs typeface="+mn-cs"/>
              </a:rPr>
              <a:t>Reting</a:t>
            </a:r>
            <a:r>
              <a:rPr lang="en-US" sz="1200" kern="1200" dirty="0" smtClean="0">
                <a:solidFill>
                  <a:schemeClr val="tx1"/>
                </a:solidFill>
                <a:effectLst/>
                <a:latin typeface="+mn-lt"/>
                <a:ea typeface="+mn-ea"/>
                <a:cs typeface="+mn-cs"/>
              </a:rPr>
              <a:t> (Grießinger et al., 2011; solid line is the 11 </a:t>
            </a:r>
            <a:r>
              <a:rPr lang="en-US" sz="1200" kern="1200" dirty="0" err="1" smtClean="0">
                <a:solidFill>
                  <a:schemeClr val="tx1"/>
                </a:solidFill>
                <a:effectLst/>
                <a:latin typeface="+mn-lt"/>
                <a:ea typeface="+mn-ea"/>
                <a:cs typeface="+mn-cs"/>
              </a:rPr>
              <a:t>yr</a:t>
            </a:r>
            <a:r>
              <a:rPr lang="en-US" sz="1200" kern="1200" dirty="0" smtClean="0">
                <a:solidFill>
                  <a:schemeClr val="tx1"/>
                </a:solidFill>
                <a:effectLst/>
                <a:latin typeface="+mn-lt"/>
                <a:ea typeface="+mn-ea"/>
                <a:cs typeface="+mn-cs"/>
              </a:rPr>
              <a:t> running mean), (F) multi-proxy reconstruction of northern hemisphere temperature anomalies (Shi et al., 2013; base period 1001–1960 CE, solid line is the 20 </a:t>
            </a:r>
            <a:r>
              <a:rPr lang="en-US" sz="1200" kern="1200" dirty="0" err="1" smtClean="0">
                <a:solidFill>
                  <a:schemeClr val="tx1"/>
                </a:solidFill>
                <a:effectLst/>
                <a:latin typeface="+mn-lt"/>
                <a:ea typeface="+mn-ea"/>
                <a:cs typeface="+mn-cs"/>
              </a:rPr>
              <a:t>yr</a:t>
            </a:r>
            <a:r>
              <a:rPr lang="en-US" sz="1200" kern="1200" dirty="0" smtClean="0">
                <a:solidFill>
                  <a:schemeClr val="tx1"/>
                </a:solidFill>
                <a:effectLst/>
                <a:latin typeface="+mn-lt"/>
                <a:ea typeface="+mn-ea"/>
                <a:cs typeface="+mn-cs"/>
              </a:rPr>
              <a:t> running mean), (G) reconstruction of volcanic forcing derived from ice core </a:t>
            </a:r>
            <a:r>
              <a:rPr lang="en-US" sz="1200" kern="1200" dirty="0" err="1" smtClean="0">
                <a:solidFill>
                  <a:schemeClr val="tx1"/>
                </a:solidFill>
                <a:effectLst/>
                <a:latin typeface="+mn-lt"/>
                <a:ea typeface="+mn-ea"/>
                <a:cs typeface="+mn-cs"/>
              </a:rPr>
              <a:t>sulphate</a:t>
            </a:r>
            <a:r>
              <a:rPr lang="en-US" sz="1200" kern="1200" dirty="0" smtClean="0">
                <a:solidFill>
                  <a:schemeClr val="tx1"/>
                </a:solidFill>
                <a:effectLst/>
                <a:latin typeface="+mn-lt"/>
                <a:ea typeface="+mn-ea"/>
                <a:cs typeface="+mn-cs"/>
              </a:rPr>
              <a:t> (Crowley and </a:t>
            </a:r>
            <a:r>
              <a:rPr lang="en-US" sz="1200" kern="1200" dirty="0" err="1" smtClean="0">
                <a:solidFill>
                  <a:schemeClr val="tx1"/>
                </a:solidFill>
                <a:effectLst/>
                <a:latin typeface="+mn-lt"/>
                <a:ea typeface="+mn-ea"/>
                <a:cs typeface="+mn-cs"/>
              </a:rPr>
              <a:t>Unterman</a:t>
            </a:r>
            <a:r>
              <a:rPr lang="en-US" sz="1200" kern="1200" dirty="0" smtClean="0">
                <a:solidFill>
                  <a:schemeClr val="tx1"/>
                </a:solidFill>
                <a:effectLst/>
                <a:latin typeface="+mn-lt"/>
                <a:ea typeface="+mn-ea"/>
                <a:cs typeface="+mn-cs"/>
              </a:rPr>
              <a:t>, 2013), (H) 14C based reconstruction of solar modulation (</a:t>
            </a:r>
            <a:r>
              <a:rPr lang="en-US" sz="1200" kern="1200" dirty="0" err="1" smtClean="0">
                <a:solidFill>
                  <a:schemeClr val="tx1"/>
                </a:solidFill>
                <a:effectLst/>
                <a:latin typeface="+mn-lt"/>
                <a:ea typeface="+mn-ea"/>
                <a:cs typeface="+mn-cs"/>
              </a:rPr>
              <a:t>Muscheler</a:t>
            </a:r>
            <a:r>
              <a:rPr lang="en-US" sz="1200" kern="1200" dirty="0" smtClean="0">
                <a:solidFill>
                  <a:schemeClr val="tx1"/>
                </a:solidFill>
                <a:effectLst/>
                <a:latin typeface="+mn-lt"/>
                <a:ea typeface="+mn-ea"/>
                <a:cs typeface="+mn-cs"/>
              </a:rPr>
              <a:t> et al., 2007; solid line is the 20 </a:t>
            </a:r>
            <a:r>
              <a:rPr lang="en-US" sz="1200" kern="1200" dirty="0" err="1" smtClean="0">
                <a:solidFill>
                  <a:schemeClr val="tx1"/>
                </a:solidFill>
                <a:effectLst/>
                <a:latin typeface="+mn-lt"/>
                <a:ea typeface="+mn-ea"/>
                <a:cs typeface="+mn-cs"/>
              </a:rPr>
              <a:t>yr</a:t>
            </a:r>
            <a:r>
              <a:rPr lang="en-US" sz="1200" kern="1200" dirty="0" smtClean="0">
                <a:solidFill>
                  <a:schemeClr val="tx1"/>
                </a:solidFill>
                <a:effectLst/>
                <a:latin typeface="+mn-lt"/>
                <a:ea typeface="+mn-ea"/>
                <a:cs typeface="+mn-cs"/>
              </a:rPr>
              <a:t> running mean), (I) reconstructed sun activity (</a:t>
            </a:r>
            <a:r>
              <a:rPr lang="en-US" sz="1200" kern="1200" dirty="0" err="1" smtClean="0">
                <a:solidFill>
                  <a:schemeClr val="tx1"/>
                </a:solidFill>
                <a:effectLst/>
                <a:latin typeface="+mn-lt"/>
                <a:ea typeface="+mn-ea"/>
                <a:cs typeface="+mn-cs"/>
              </a:rPr>
              <a:t>Steinhilber</a:t>
            </a:r>
            <a:r>
              <a:rPr lang="en-US" sz="1200" kern="1200" dirty="0" smtClean="0">
                <a:solidFill>
                  <a:schemeClr val="tx1"/>
                </a:solidFill>
                <a:effectLst/>
                <a:latin typeface="+mn-lt"/>
                <a:ea typeface="+mn-ea"/>
                <a:cs typeface="+mn-cs"/>
              </a:rPr>
              <a:t> et al., 2009).</a:t>
            </a:r>
            <a:endParaRPr lang="de-DE" dirty="0"/>
          </a:p>
        </p:txBody>
      </p:sp>
      <p:sp>
        <p:nvSpPr>
          <p:cNvPr id="4" name="Foliennummernplatzhalter 3"/>
          <p:cNvSpPr>
            <a:spLocks noGrp="1"/>
          </p:cNvSpPr>
          <p:nvPr>
            <p:ph type="sldNum" sz="quarter" idx="10"/>
          </p:nvPr>
        </p:nvSpPr>
        <p:spPr/>
        <p:txBody>
          <a:bodyPr/>
          <a:lstStyle/>
          <a:p>
            <a:fld id="{BE5554E9-0D0B-4CB1-8D2B-0F0C20BC3BEA}" type="slidenum">
              <a:rPr lang="de-DE" smtClean="0"/>
              <a:pPr/>
              <a:t>4</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Datumsplatzhalter 3"/>
          <p:cNvSpPr>
            <a:spLocks noGrp="1"/>
          </p:cNvSpPr>
          <p:nvPr>
            <p:ph type="dt" sz="half" idx="10"/>
          </p:nvPr>
        </p:nvSpPr>
        <p:spPr/>
        <p:txBody>
          <a:bodyPr/>
          <a:lstStyle>
            <a:lvl1pPr>
              <a:defRPr/>
            </a:lvl1pPr>
          </a:lstStyle>
          <a:p>
            <a:pPr>
              <a:defRPr/>
            </a:pPr>
            <a:fld id="{93AA2B9F-DE15-4013-93F1-B5F031B64582}" type="datetimeFigureOut">
              <a:rPr lang="de-DE"/>
              <a:pPr>
                <a:defRPr/>
              </a:pPr>
              <a:t>20.10.2017</a:t>
            </a:fld>
            <a:endParaRPr lang="de-DE" dirty="0"/>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4E640566-E559-430D-BC9E-2438F6BB4AC0}"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fld id="{73EBE28E-54A7-4AE0-B49D-982B136F1885}" type="datetimeFigureOut">
              <a:rPr lang="de-DE"/>
              <a:pPr>
                <a:defRPr/>
              </a:pPr>
              <a:t>20.10.2017</a:t>
            </a:fld>
            <a:endParaRPr lang="de-DE" dirty="0"/>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A7C10A60-5BA8-4D8B-96A5-784B21992FA4}" type="slidenum">
              <a:rPr lang="de-DE"/>
              <a:pPr>
                <a:defRPr/>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fld id="{07A9244C-19BB-4A3F-99AB-85C0FF5A9355}" type="datetimeFigureOut">
              <a:rPr lang="de-DE"/>
              <a:pPr>
                <a:defRPr/>
              </a:pPr>
              <a:t>20.10.2017</a:t>
            </a:fld>
            <a:endParaRPr lang="de-DE" dirty="0"/>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973FE922-F7F2-4D90-A304-9044CFD429F2}" type="slidenum">
              <a:rPr lang="de-DE"/>
              <a:pPr>
                <a:defRPr/>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2929915F-6BE2-4BC7-A9BE-20D3A4823EE5}"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494222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F3718F24-CB0D-4FA7-AF8A-EC5FC285286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52566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712B7347-C02F-45F5-9F70-9F02E1BB8C49}"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971765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3C9433CE-BD67-4B6C-BCBE-93AEBD7F1C9D}"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489797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lvl1pPr>
              <a:defRPr/>
            </a:lvl1pPr>
          </a:lstStyle>
          <a:p>
            <a:endParaRPr lang="de-DE">
              <a:solidFill>
                <a:srgbClr val="000000"/>
              </a:solidFill>
            </a:endParaRPr>
          </a:p>
        </p:txBody>
      </p:sp>
      <p:sp>
        <p:nvSpPr>
          <p:cNvPr id="8" name="Fußzeilenplatzhalter 7"/>
          <p:cNvSpPr>
            <a:spLocks noGrp="1"/>
          </p:cNvSpPr>
          <p:nvPr>
            <p:ph type="ftr" sz="quarter" idx="11"/>
          </p:nvPr>
        </p:nvSpPr>
        <p:spPr/>
        <p:txBody>
          <a:bodyPr/>
          <a:lstStyle>
            <a:lvl1pPr>
              <a:defRPr/>
            </a:lvl1pPr>
          </a:lstStyle>
          <a:p>
            <a:endParaRPr lang="de-DE">
              <a:solidFill>
                <a:srgbClr val="000000"/>
              </a:solidFill>
            </a:endParaRPr>
          </a:p>
        </p:txBody>
      </p:sp>
      <p:sp>
        <p:nvSpPr>
          <p:cNvPr id="9" name="Foliennummernplatzhalter 8"/>
          <p:cNvSpPr>
            <a:spLocks noGrp="1"/>
          </p:cNvSpPr>
          <p:nvPr>
            <p:ph type="sldNum" sz="quarter" idx="12"/>
          </p:nvPr>
        </p:nvSpPr>
        <p:spPr/>
        <p:txBody>
          <a:bodyPr/>
          <a:lstStyle>
            <a:lvl1pPr>
              <a:defRPr/>
            </a:lvl1pPr>
          </a:lstStyle>
          <a:p>
            <a:fld id="{B2B573F9-7365-4E93-A669-309AD7EE73BE}"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78842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lvl1pPr>
              <a:defRPr/>
            </a:lvl1pPr>
          </a:lstStyle>
          <a:p>
            <a:endParaRPr lang="de-DE">
              <a:solidFill>
                <a:srgbClr val="000000"/>
              </a:solidFill>
            </a:endParaRPr>
          </a:p>
        </p:txBody>
      </p:sp>
      <p:sp>
        <p:nvSpPr>
          <p:cNvPr id="4" name="Fußzeilenplatzhalter 3"/>
          <p:cNvSpPr>
            <a:spLocks noGrp="1"/>
          </p:cNvSpPr>
          <p:nvPr>
            <p:ph type="ftr" sz="quarter" idx="11"/>
          </p:nvPr>
        </p:nvSpPr>
        <p:spPr/>
        <p:txBody>
          <a:bodyPr/>
          <a:lstStyle>
            <a:lvl1pPr>
              <a:defRPr/>
            </a:lvl1pPr>
          </a:lstStyle>
          <a:p>
            <a:endParaRPr lang="de-DE">
              <a:solidFill>
                <a:srgbClr val="000000"/>
              </a:solidFill>
            </a:endParaRPr>
          </a:p>
        </p:txBody>
      </p:sp>
      <p:sp>
        <p:nvSpPr>
          <p:cNvPr id="5" name="Foliennummernplatzhalter 4"/>
          <p:cNvSpPr>
            <a:spLocks noGrp="1"/>
          </p:cNvSpPr>
          <p:nvPr>
            <p:ph type="sldNum" sz="quarter" idx="12"/>
          </p:nvPr>
        </p:nvSpPr>
        <p:spPr/>
        <p:txBody>
          <a:bodyPr/>
          <a:lstStyle>
            <a:lvl1pPr>
              <a:defRPr/>
            </a:lvl1pPr>
          </a:lstStyle>
          <a:p>
            <a:fld id="{8965922C-6669-4B17-875C-F630A63511AF}"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112329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solidFill>
                <a:srgbClr val="000000"/>
              </a:solidFill>
            </a:endParaRPr>
          </a:p>
        </p:txBody>
      </p:sp>
      <p:sp>
        <p:nvSpPr>
          <p:cNvPr id="3" name="Fußzeilenplatzhalter 2"/>
          <p:cNvSpPr>
            <a:spLocks noGrp="1"/>
          </p:cNvSpPr>
          <p:nvPr>
            <p:ph type="ftr" sz="quarter" idx="11"/>
          </p:nvPr>
        </p:nvSpPr>
        <p:spPr/>
        <p:txBody>
          <a:bodyPr/>
          <a:lstStyle>
            <a:lvl1pPr>
              <a:defRPr/>
            </a:lvl1pPr>
          </a:lstStyle>
          <a:p>
            <a:endParaRPr lang="de-DE">
              <a:solidFill>
                <a:srgbClr val="000000"/>
              </a:solidFill>
            </a:endParaRPr>
          </a:p>
        </p:txBody>
      </p:sp>
      <p:sp>
        <p:nvSpPr>
          <p:cNvPr id="4" name="Foliennummernplatzhalter 3"/>
          <p:cNvSpPr>
            <a:spLocks noGrp="1"/>
          </p:cNvSpPr>
          <p:nvPr>
            <p:ph type="sldNum" sz="quarter" idx="12"/>
          </p:nvPr>
        </p:nvSpPr>
        <p:spPr/>
        <p:txBody>
          <a:bodyPr/>
          <a:lstStyle>
            <a:lvl1pPr>
              <a:defRPr/>
            </a:lvl1pPr>
          </a:lstStyle>
          <a:p>
            <a:fld id="{F444AE0F-30D4-418A-A735-ED51D255BFC6}"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252656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FF32AE96-1C67-4DAD-A2F3-1A638AD69DE0}"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32445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solidFill>
            <a:srgbClr val="157ABC"/>
          </a:solidFill>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p:txBody>
          <a:bodyPr/>
          <a:lstStyle>
            <a:lvl1pPr>
              <a:defRPr/>
            </a:lvl1pPr>
          </a:lstStyle>
          <a:p>
            <a:pPr>
              <a:defRPr/>
            </a:pPr>
            <a:fld id="{9F18E2A9-835A-4E51-B7F6-FBCF2B2CDE8C}" type="datetimeFigureOut">
              <a:rPr lang="de-DE"/>
              <a:pPr>
                <a:defRPr/>
              </a:pPr>
              <a:t>20.10.2017</a:t>
            </a:fld>
            <a:endParaRPr lang="de-DE" dirty="0"/>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330A81B5-07B7-469D-8DA2-D00B25241A1C}" type="slidenum">
              <a:rPr lang="de-DE"/>
              <a:pPr>
                <a:defRPr/>
              </a:pPr>
              <a:t>‹Nr.›</a:t>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22509723-7D77-400B-8D5A-A02655A9365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926910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5DCF548C-F08A-41EC-A199-5299D93A0F30}"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265647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0E560B6D-55C4-4646-9D65-77A6B00F109C}"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600946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Inhalt">
    <p:spTree>
      <p:nvGrpSpPr>
        <p:cNvPr id="1" name=""/>
        <p:cNvGrpSpPr/>
        <p:nvPr/>
      </p:nvGrpSpPr>
      <p:grpSpPr>
        <a:xfrm>
          <a:off x="0" y="0"/>
          <a:ext cx="0" cy="0"/>
          <a:chOff x="0" y="0"/>
          <a:chExt cx="0" cy="0"/>
        </a:xfrm>
      </p:grpSpPr>
      <p:sp>
        <p:nvSpPr>
          <p:cNvPr id="2" name="Inhaltsplatzhalter 1"/>
          <p:cNvSpPr>
            <a:spLocks noGrp="1"/>
          </p:cNvSpPr>
          <p:nvPr>
            <p:ph/>
          </p:nvPr>
        </p:nvSpPr>
        <p:spPr>
          <a:xfrm>
            <a:off x="457200" y="274638"/>
            <a:ext cx="8229600" cy="58515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3" name="Datumsplatzhalter 2"/>
          <p:cNvSpPr>
            <a:spLocks noGrp="1"/>
          </p:cNvSpPr>
          <p:nvPr>
            <p:ph type="dt" sz="half" idx="10"/>
          </p:nvPr>
        </p:nvSpPr>
        <p:spPr>
          <a:xfrm>
            <a:off x="457200" y="6245225"/>
            <a:ext cx="2133600" cy="476250"/>
          </a:xfrm>
        </p:spPr>
        <p:txBody>
          <a:bodyPr/>
          <a:lstStyle>
            <a:lvl1pPr>
              <a:defRPr/>
            </a:lvl1pPr>
          </a:lstStyle>
          <a:p>
            <a:endParaRPr lang="de-DE">
              <a:solidFill>
                <a:srgbClr val="000000"/>
              </a:solidFill>
            </a:endParaRPr>
          </a:p>
        </p:txBody>
      </p:sp>
      <p:sp>
        <p:nvSpPr>
          <p:cNvPr id="4" name="Fußzeilenplatzhalter 3"/>
          <p:cNvSpPr>
            <a:spLocks noGrp="1"/>
          </p:cNvSpPr>
          <p:nvPr>
            <p:ph type="ftr" sz="quarter" idx="11"/>
          </p:nvPr>
        </p:nvSpPr>
        <p:spPr>
          <a:xfrm>
            <a:off x="3124200" y="6245225"/>
            <a:ext cx="2895600" cy="476250"/>
          </a:xfrm>
        </p:spPr>
        <p:txBody>
          <a:bodyPr/>
          <a:lstStyle>
            <a:lvl1pPr>
              <a:defRPr/>
            </a:lvl1pPr>
          </a:lstStyle>
          <a:p>
            <a:endParaRPr lang="de-DE">
              <a:solidFill>
                <a:srgbClr val="000000"/>
              </a:solidFill>
            </a:endParaRPr>
          </a:p>
        </p:txBody>
      </p:sp>
      <p:sp>
        <p:nvSpPr>
          <p:cNvPr id="5" name="Foliennummernplatzhalter 4"/>
          <p:cNvSpPr>
            <a:spLocks noGrp="1"/>
          </p:cNvSpPr>
          <p:nvPr>
            <p:ph type="sldNum" sz="quarter" idx="12"/>
          </p:nvPr>
        </p:nvSpPr>
        <p:spPr>
          <a:xfrm>
            <a:off x="6553200" y="6245225"/>
            <a:ext cx="2133600" cy="476250"/>
          </a:xfrm>
        </p:spPr>
        <p:txBody>
          <a:bodyPr/>
          <a:lstStyle>
            <a:lvl1pPr>
              <a:defRPr/>
            </a:lvl1pPr>
          </a:lstStyle>
          <a:p>
            <a:fld id="{FA02CB0D-C521-40E0-945D-24F0C6BFC9CB}"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5000832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178985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136145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234505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164969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8" name="Fußzeilenplatzhalter 7"/>
          <p:cNvSpPr>
            <a:spLocks noGrp="1"/>
          </p:cNvSpPr>
          <p:nvPr>
            <p:ph type="ftr" sz="quarter" idx="11"/>
          </p:nvPr>
        </p:nvSpPr>
        <p:spPr/>
        <p:txBody>
          <a:bodyPr/>
          <a:lstStyle/>
          <a:p>
            <a:endParaRPr lang="de-DE">
              <a:solidFill>
                <a:prstClr val="black">
                  <a:tint val="75000"/>
                </a:prstClr>
              </a:solidFill>
            </a:endParaRPr>
          </a:p>
        </p:txBody>
      </p:sp>
      <p:sp>
        <p:nvSpPr>
          <p:cNvPr id="9" name="Foliennummernplatzhalter 8"/>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39541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4" name="Fußzeilenplatzhalter 3"/>
          <p:cNvSpPr>
            <a:spLocks noGrp="1"/>
          </p:cNvSpPr>
          <p:nvPr>
            <p:ph type="ftr" sz="quarter" idx="11"/>
          </p:nvPr>
        </p:nvSpPr>
        <p:spPr/>
        <p:txBody>
          <a:bodyPr/>
          <a:lstStyle/>
          <a:p>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251448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lvl1pPr>
              <a:defRPr/>
            </a:lvl1pPr>
          </a:lstStyle>
          <a:p>
            <a:pPr>
              <a:defRPr/>
            </a:pPr>
            <a:fld id="{C9908714-7B33-4A99-A738-6FD2034CEAF5}" type="datetimeFigureOut">
              <a:rPr lang="de-DE"/>
              <a:pPr>
                <a:defRPr/>
              </a:pPr>
              <a:t>20.10.2017</a:t>
            </a:fld>
            <a:endParaRPr lang="de-DE" dirty="0"/>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E855A769-06EB-41BB-86F1-26A0D6F819EC}" type="slidenum">
              <a:rPr lang="de-DE"/>
              <a:pPr>
                <a:defRPr/>
              </a:pPr>
              <a:t>‹Nr.›</a:t>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3" name="Fußzeilenplatzhalter 2"/>
          <p:cNvSpPr>
            <a:spLocks noGrp="1"/>
          </p:cNvSpPr>
          <p:nvPr>
            <p:ph type="ftr" sz="quarter" idx="11"/>
          </p:nvPr>
        </p:nvSpPr>
        <p:spPr/>
        <p:txBody>
          <a:bodyPr/>
          <a:lstStyle/>
          <a:p>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8938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78588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380097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8036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11F3143-6DD3-459D-8879-024C8EF82D52}" type="datetimeFigureOut">
              <a:rPr lang="de-DE" smtClean="0">
                <a:solidFill>
                  <a:prstClr val="black">
                    <a:tint val="75000"/>
                  </a:prstClr>
                </a:solidFill>
              </a:rPr>
              <a:pPr/>
              <a:t>20.10.2017</a:t>
            </a:fld>
            <a:endParaRPr lang="de-DE">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73457E29-BB92-477C-9677-0A86B3F947E1}"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129660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2929915F-6BE2-4BC7-A9BE-20D3A4823EE5}"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645675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F3718F24-CB0D-4FA7-AF8A-EC5FC285286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7774527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712B7347-C02F-45F5-9F70-9F02E1BB8C49}"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3440129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3C9433CE-BD67-4B6C-BCBE-93AEBD7F1C9D}"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2316334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lvl1pPr>
              <a:defRPr/>
            </a:lvl1pPr>
          </a:lstStyle>
          <a:p>
            <a:endParaRPr lang="de-DE">
              <a:solidFill>
                <a:srgbClr val="000000"/>
              </a:solidFill>
            </a:endParaRPr>
          </a:p>
        </p:txBody>
      </p:sp>
      <p:sp>
        <p:nvSpPr>
          <p:cNvPr id="8" name="Fußzeilenplatzhalter 7"/>
          <p:cNvSpPr>
            <a:spLocks noGrp="1"/>
          </p:cNvSpPr>
          <p:nvPr>
            <p:ph type="ftr" sz="quarter" idx="11"/>
          </p:nvPr>
        </p:nvSpPr>
        <p:spPr/>
        <p:txBody>
          <a:bodyPr/>
          <a:lstStyle>
            <a:lvl1pPr>
              <a:defRPr/>
            </a:lvl1pPr>
          </a:lstStyle>
          <a:p>
            <a:endParaRPr lang="de-DE">
              <a:solidFill>
                <a:srgbClr val="000000"/>
              </a:solidFill>
            </a:endParaRPr>
          </a:p>
        </p:txBody>
      </p:sp>
      <p:sp>
        <p:nvSpPr>
          <p:cNvPr id="9" name="Foliennummernplatzhalter 8"/>
          <p:cNvSpPr>
            <a:spLocks noGrp="1"/>
          </p:cNvSpPr>
          <p:nvPr>
            <p:ph type="sldNum" sz="quarter" idx="12"/>
          </p:nvPr>
        </p:nvSpPr>
        <p:spPr/>
        <p:txBody>
          <a:bodyPr/>
          <a:lstStyle>
            <a:lvl1pPr>
              <a:defRPr/>
            </a:lvl1pPr>
          </a:lstStyle>
          <a:p>
            <a:fld id="{B2B573F9-7365-4E93-A669-309AD7EE73BE}"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017538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3"/>
          <p:cNvSpPr>
            <a:spLocks noGrp="1"/>
          </p:cNvSpPr>
          <p:nvPr>
            <p:ph type="dt" sz="half" idx="10"/>
          </p:nvPr>
        </p:nvSpPr>
        <p:spPr/>
        <p:txBody>
          <a:bodyPr/>
          <a:lstStyle>
            <a:lvl1pPr>
              <a:defRPr/>
            </a:lvl1pPr>
          </a:lstStyle>
          <a:p>
            <a:pPr>
              <a:defRPr/>
            </a:pPr>
            <a:fld id="{0F95577A-0DDA-4C5D-8E19-D563EE60FA26}" type="datetimeFigureOut">
              <a:rPr lang="de-DE"/>
              <a:pPr>
                <a:defRPr/>
              </a:pPr>
              <a:t>20.10.2017</a:t>
            </a:fld>
            <a:endParaRPr lang="de-DE" dirty="0"/>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9EF916B6-8622-42DC-9563-C5B6B4678338}" type="slidenum">
              <a:rPr lang="de-DE"/>
              <a:pPr>
                <a:defRPr/>
              </a:pPr>
              <a:t>‹Nr.›</a:t>
            </a:fld>
            <a:endParaRPr lang="de-D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lvl1pPr>
              <a:defRPr/>
            </a:lvl1pPr>
          </a:lstStyle>
          <a:p>
            <a:endParaRPr lang="de-DE">
              <a:solidFill>
                <a:srgbClr val="000000"/>
              </a:solidFill>
            </a:endParaRPr>
          </a:p>
        </p:txBody>
      </p:sp>
      <p:sp>
        <p:nvSpPr>
          <p:cNvPr id="4" name="Fußzeilenplatzhalter 3"/>
          <p:cNvSpPr>
            <a:spLocks noGrp="1"/>
          </p:cNvSpPr>
          <p:nvPr>
            <p:ph type="ftr" sz="quarter" idx="11"/>
          </p:nvPr>
        </p:nvSpPr>
        <p:spPr/>
        <p:txBody>
          <a:bodyPr/>
          <a:lstStyle>
            <a:lvl1pPr>
              <a:defRPr/>
            </a:lvl1pPr>
          </a:lstStyle>
          <a:p>
            <a:endParaRPr lang="de-DE">
              <a:solidFill>
                <a:srgbClr val="000000"/>
              </a:solidFill>
            </a:endParaRPr>
          </a:p>
        </p:txBody>
      </p:sp>
      <p:sp>
        <p:nvSpPr>
          <p:cNvPr id="5" name="Foliennummernplatzhalter 4"/>
          <p:cNvSpPr>
            <a:spLocks noGrp="1"/>
          </p:cNvSpPr>
          <p:nvPr>
            <p:ph type="sldNum" sz="quarter" idx="12"/>
          </p:nvPr>
        </p:nvSpPr>
        <p:spPr/>
        <p:txBody>
          <a:bodyPr/>
          <a:lstStyle>
            <a:lvl1pPr>
              <a:defRPr/>
            </a:lvl1pPr>
          </a:lstStyle>
          <a:p>
            <a:fld id="{8965922C-6669-4B17-875C-F630A63511AF}"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8593938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solidFill>
                <a:srgbClr val="000000"/>
              </a:solidFill>
            </a:endParaRPr>
          </a:p>
        </p:txBody>
      </p:sp>
      <p:sp>
        <p:nvSpPr>
          <p:cNvPr id="3" name="Fußzeilenplatzhalter 2"/>
          <p:cNvSpPr>
            <a:spLocks noGrp="1"/>
          </p:cNvSpPr>
          <p:nvPr>
            <p:ph type="ftr" sz="quarter" idx="11"/>
          </p:nvPr>
        </p:nvSpPr>
        <p:spPr/>
        <p:txBody>
          <a:bodyPr/>
          <a:lstStyle>
            <a:lvl1pPr>
              <a:defRPr/>
            </a:lvl1pPr>
          </a:lstStyle>
          <a:p>
            <a:endParaRPr lang="de-DE">
              <a:solidFill>
                <a:srgbClr val="000000"/>
              </a:solidFill>
            </a:endParaRPr>
          </a:p>
        </p:txBody>
      </p:sp>
      <p:sp>
        <p:nvSpPr>
          <p:cNvPr id="4" name="Foliennummernplatzhalter 3"/>
          <p:cNvSpPr>
            <a:spLocks noGrp="1"/>
          </p:cNvSpPr>
          <p:nvPr>
            <p:ph type="sldNum" sz="quarter" idx="12"/>
          </p:nvPr>
        </p:nvSpPr>
        <p:spPr/>
        <p:txBody>
          <a:bodyPr/>
          <a:lstStyle>
            <a:lvl1pPr>
              <a:defRPr/>
            </a:lvl1pPr>
          </a:lstStyle>
          <a:p>
            <a:fld id="{F444AE0F-30D4-418A-A735-ED51D255BFC6}"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5524366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FF32AE96-1C67-4DAD-A2F3-1A638AD69DE0}"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601596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22509723-7D77-400B-8D5A-A02655A9365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5955206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5DCF548C-F08A-41EC-A199-5299D93A0F30}"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6408513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0E560B6D-55C4-4646-9D65-77A6B00F109C}"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5153573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Inhalt">
    <p:spTree>
      <p:nvGrpSpPr>
        <p:cNvPr id="1" name=""/>
        <p:cNvGrpSpPr/>
        <p:nvPr/>
      </p:nvGrpSpPr>
      <p:grpSpPr>
        <a:xfrm>
          <a:off x="0" y="0"/>
          <a:ext cx="0" cy="0"/>
          <a:chOff x="0" y="0"/>
          <a:chExt cx="0" cy="0"/>
        </a:xfrm>
      </p:grpSpPr>
      <p:sp>
        <p:nvSpPr>
          <p:cNvPr id="2" name="Inhaltsplatzhalter 1"/>
          <p:cNvSpPr>
            <a:spLocks noGrp="1"/>
          </p:cNvSpPr>
          <p:nvPr>
            <p:ph/>
          </p:nvPr>
        </p:nvSpPr>
        <p:spPr>
          <a:xfrm>
            <a:off x="457200" y="274638"/>
            <a:ext cx="8229600" cy="58515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3" name="Datumsplatzhalter 2"/>
          <p:cNvSpPr>
            <a:spLocks noGrp="1"/>
          </p:cNvSpPr>
          <p:nvPr>
            <p:ph type="dt" sz="half" idx="10"/>
          </p:nvPr>
        </p:nvSpPr>
        <p:spPr>
          <a:xfrm>
            <a:off x="457200" y="6245225"/>
            <a:ext cx="2133600" cy="476250"/>
          </a:xfrm>
        </p:spPr>
        <p:txBody>
          <a:bodyPr/>
          <a:lstStyle>
            <a:lvl1pPr>
              <a:defRPr/>
            </a:lvl1pPr>
          </a:lstStyle>
          <a:p>
            <a:endParaRPr lang="de-DE">
              <a:solidFill>
                <a:srgbClr val="000000"/>
              </a:solidFill>
            </a:endParaRPr>
          </a:p>
        </p:txBody>
      </p:sp>
      <p:sp>
        <p:nvSpPr>
          <p:cNvPr id="4" name="Fußzeilenplatzhalter 3"/>
          <p:cNvSpPr>
            <a:spLocks noGrp="1"/>
          </p:cNvSpPr>
          <p:nvPr>
            <p:ph type="ftr" sz="quarter" idx="11"/>
          </p:nvPr>
        </p:nvSpPr>
        <p:spPr>
          <a:xfrm>
            <a:off x="3124200" y="6245225"/>
            <a:ext cx="2895600" cy="476250"/>
          </a:xfrm>
        </p:spPr>
        <p:txBody>
          <a:bodyPr/>
          <a:lstStyle>
            <a:lvl1pPr>
              <a:defRPr/>
            </a:lvl1pPr>
          </a:lstStyle>
          <a:p>
            <a:endParaRPr lang="de-DE">
              <a:solidFill>
                <a:srgbClr val="000000"/>
              </a:solidFill>
            </a:endParaRPr>
          </a:p>
        </p:txBody>
      </p:sp>
      <p:sp>
        <p:nvSpPr>
          <p:cNvPr id="5" name="Foliennummernplatzhalter 4"/>
          <p:cNvSpPr>
            <a:spLocks noGrp="1"/>
          </p:cNvSpPr>
          <p:nvPr>
            <p:ph type="sldNum" sz="quarter" idx="12"/>
          </p:nvPr>
        </p:nvSpPr>
        <p:spPr>
          <a:xfrm>
            <a:off x="6553200" y="6245225"/>
            <a:ext cx="2133600" cy="476250"/>
          </a:xfrm>
        </p:spPr>
        <p:txBody>
          <a:bodyPr/>
          <a:lstStyle>
            <a:lvl1pPr>
              <a:defRPr/>
            </a:lvl1pPr>
          </a:lstStyle>
          <a:p>
            <a:fld id="{FA02CB0D-C521-40E0-945D-24F0C6BFC9CB}"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2164232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2929915F-6BE2-4BC7-A9BE-20D3A4823EE5}"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9548365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F3718F24-CB0D-4FA7-AF8A-EC5FC285286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114946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712B7347-C02F-45F5-9F70-9F02E1BB8C49}"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419204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3"/>
          <p:cNvSpPr>
            <a:spLocks noGrp="1"/>
          </p:cNvSpPr>
          <p:nvPr>
            <p:ph type="dt" sz="half" idx="10"/>
          </p:nvPr>
        </p:nvSpPr>
        <p:spPr/>
        <p:txBody>
          <a:bodyPr/>
          <a:lstStyle>
            <a:lvl1pPr>
              <a:defRPr/>
            </a:lvl1pPr>
          </a:lstStyle>
          <a:p>
            <a:pPr>
              <a:defRPr/>
            </a:pPr>
            <a:fld id="{70FCBE43-1071-4486-92E5-E7CF2552B11C}" type="datetimeFigureOut">
              <a:rPr lang="de-DE"/>
              <a:pPr>
                <a:defRPr/>
              </a:pPr>
              <a:t>20.10.2017</a:t>
            </a:fld>
            <a:endParaRPr lang="de-DE" dirty="0"/>
          </a:p>
        </p:txBody>
      </p:sp>
      <p:sp>
        <p:nvSpPr>
          <p:cNvPr id="8" name="Fußzeilenplatzhalter 4"/>
          <p:cNvSpPr>
            <a:spLocks noGrp="1"/>
          </p:cNvSpPr>
          <p:nvPr>
            <p:ph type="ftr" sz="quarter" idx="11"/>
          </p:nvPr>
        </p:nvSpPr>
        <p:spPr/>
        <p:txBody>
          <a:bodyPr/>
          <a:lstStyle>
            <a:lvl1pPr>
              <a:defRPr/>
            </a:lvl1pPr>
          </a:lstStyle>
          <a:p>
            <a:pPr>
              <a:defRPr/>
            </a:pPr>
            <a:endParaRPr lang="de-DE"/>
          </a:p>
        </p:txBody>
      </p:sp>
      <p:sp>
        <p:nvSpPr>
          <p:cNvPr id="9" name="Foliennummernplatzhalter 5"/>
          <p:cNvSpPr>
            <a:spLocks noGrp="1"/>
          </p:cNvSpPr>
          <p:nvPr>
            <p:ph type="sldNum" sz="quarter" idx="12"/>
          </p:nvPr>
        </p:nvSpPr>
        <p:spPr/>
        <p:txBody>
          <a:bodyPr/>
          <a:lstStyle>
            <a:lvl1pPr>
              <a:defRPr/>
            </a:lvl1pPr>
          </a:lstStyle>
          <a:p>
            <a:pPr>
              <a:defRPr/>
            </a:pPr>
            <a:fld id="{EC412A68-7DB7-47F6-B3D5-04947E0852F8}" type="slidenum">
              <a:rPr lang="de-DE"/>
              <a:pPr>
                <a:defRPr/>
              </a:pPr>
              <a:t>‹Nr.›</a:t>
            </a:fld>
            <a:endParaRPr lang="de-D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3C9433CE-BD67-4B6C-BCBE-93AEBD7F1C9D}"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6736227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lvl1pPr>
              <a:defRPr/>
            </a:lvl1pPr>
          </a:lstStyle>
          <a:p>
            <a:endParaRPr lang="de-DE">
              <a:solidFill>
                <a:srgbClr val="000000"/>
              </a:solidFill>
            </a:endParaRPr>
          </a:p>
        </p:txBody>
      </p:sp>
      <p:sp>
        <p:nvSpPr>
          <p:cNvPr id="8" name="Fußzeilenplatzhalter 7"/>
          <p:cNvSpPr>
            <a:spLocks noGrp="1"/>
          </p:cNvSpPr>
          <p:nvPr>
            <p:ph type="ftr" sz="quarter" idx="11"/>
          </p:nvPr>
        </p:nvSpPr>
        <p:spPr/>
        <p:txBody>
          <a:bodyPr/>
          <a:lstStyle>
            <a:lvl1pPr>
              <a:defRPr/>
            </a:lvl1pPr>
          </a:lstStyle>
          <a:p>
            <a:endParaRPr lang="de-DE">
              <a:solidFill>
                <a:srgbClr val="000000"/>
              </a:solidFill>
            </a:endParaRPr>
          </a:p>
        </p:txBody>
      </p:sp>
      <p:sp>
        <p:nvSpPr>
          <p:cNvPr id="9" name="Foliennummernplatzhalter 8"/>
          <p:cNvSpPr>
            <a:spLocks noGrp="1"/>
          </p:cNvSpPr>
          <p:nvPr>
            <p:ph type="sldNum" sz="quarter" idx="12"/>
          </p:nvPr>
        </p:nvSpPr>
        <p:spPr/>
        <p:txBody>
          <a:bodyPr/>
          <a:lstStyle>
            <a:lvl1pPr>
              <a:defRPr/>
            </a:lvl1pPr>
          </a:lstStyle>
          <a:p>
            <a:fld id="{B2B573F9-7365-4E93-A669-309AD7EE73BE}"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0409575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lvl1pPr>
              <a:defRPr/>
            </a:lvl1pPr>
          </a:lstStyle>
          <a:p>
            <a:endParaRPr lang="de-DE">
              <a:solidFill>
                <a:srgbClr val="000000"/>
              </a:solidFill>
            </a:endParaRPr>
          </a:p>
        </p:txBody>
      </p:sp>
      <p:sp>
        <p:nvSpPr>
          <p:cNvPr id="4" name="Fußzeilenplatzhalter 3"/>
          <p:cNvSpPr>
            <a:spLocks noGrp="1"/>
          </p:cNvSpPr>
          <p:nvPr>
            <p:ph type="ftr" sz="quarter" idx="11"/>
          </p:nvPr>
        </p:nvSpPr>
        <p:spPr/>
        <p:txBody>
          <a:bodyPr/>
          <a:lstStyle>
            <a:lvl1pPr>
              <a:defRPr/>
            </a:lvl1pPr>
          </a:lstStyle>
          <a:p>
            <a:endParaRPr lang="de-DE">
              <a:solidFill>
                <a:srgbClr val="000000"/>
              </a:solidFill>
            </a:endParaRPr>
          </a:p>
        </p:txBody>
      </p:sp>
      <p:sp>
        <p:nvSpPr>
          <p:cNvPr id="5" name="Foliennummernplatzhalter 4"/>
          <p:cNvSpPr>
            <a:spLocks noGrp="1"/>
          </p:cNvSpPr>
          <p:nvPr>
            <p:ph type="sldNum" sz="quarter" idx="12"/>
          </p:nvPr>
        </p:nvSpPr>
        <p:spPr/>
        <p:txBody>
          <a:bodyPr/>
          <a:lstStyle>
            <a:lvl1pPr>
              <a:defRPr/>
            </a:lvl1pPr>
          </a:lstStyle>
          <a:p>
            <a:fld id="{8965922C-6669-4B17-875C-F630A63511AF}"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0709955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solidFill>
                <a:srgbClr val="000000"/>
              </a:solidFill>
            </a:endParaRPr>
          </a:p>
        </p:txBody>
      </p:sp>
      <p:sp>
        <p:nvSpPr>
          <p:cNvPr id="3" name="Fußzeilenplatzhalter 2"/>
          <p:cNvSpPr>
            <a:spLocks noGrp="1"/>
          </p:cNvSpPr>
          <p:nvPr>
            <p:ph type="ftr" sz="quarter" idx="11"/>
          </p:nvPr>
        </p:nvSpPr>
        <p:spPr/>
        <p:txBody>
          <a:bodyPr/>
          <a:lstStyle>
            <a:lvl1pPr>
              <a:defRPr/>
            </a:lvl1pPr>
          </a:lstStyle>
          <a:p>
            <a:endParaRPr lang="de-DE">
              <a:solidFill>
                <a:srgbClr val="000000"/>
              </a:solidFill>
            </a:endParaRPr>
          </a:p>
        </p:txBody>
      </p:sp>
      <p:sp>
        <p:nvSpPr>
          <p:cNvPr id="4" name="Foliennummernplatzhalter 3"/>
          <p:cNvSpPr>
            <a:spLocks noGrp="1"/>
          </p:cNvSpPr>
          <p:nvPr>
            <p:ph type="sldNum" sz="quarter" idx="12"/>
          </p:nvPr>
        </p:nvSpPr>
        <p:spPr/>
        <p:txBody>
          <a:bodyPr/>
          <a:lstStyle>
            <a:lvl1pPr>
              <a:defRPr/>
            </a:lvl1pPr>
          </a:lstStyle>
          <a:p>
            <a:fld id="{F444AE0F-30D4-418A-A735-ED51D255BFC6}"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0093733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FF32AE96-1C67-4DAD-A2F3-1A638AD69DE0}"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4220966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22509723-7D77-400B-8D5A-A02655A9365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1529219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5DCF548C-F08A-41EC-A199-5299D93A0F30}"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42048760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0E560B6D-55C4-4646-9D65-77A6B00F109C}"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9513434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nly" preserve="1">
  <p:cSld name="Inhalt">
    <p:spTree>
      <p:nvGrpSpPr>
        <p:cNvPr id="1" name=""/>
        <p:cNvGrpSpPr/>
        <p:nvPr/>
      </p:nvGrpSpPr>
      <p:grpSpPr>
        <a:xfrm>
          <a:off x="0" y="0"/>
          <a:ext cx="0" cy="0"/>
          <a:chOff x="0" y="0"/>
          <a:chExt cx="0" cy="0"/>
        </a:xfrm>
      </p:grpSpPr>
      <p:sp>
        <p:nvSpPr>
          <p:cNvPr id="2" name="Inhaltsplatzhalter 1"/>
          <p:cNvSpPr>
            <a:spLocks noGrp="1"/>
          </p:cNvSpPr>
          <p:nvPr>
            <p:ph/>
          </p:nvPr>
        </p:nvSpPr>
        <p:spPr>
          <a:xfrm>
            <a:off x="457200" y="274638"/>
            <a:ext cx="8229600" cy="58515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3" name="Datumsplatzhalter 2"/>
          <p:cNvSpPr>
            <a:spLocks noGrp="1"/>
          </p:cNvSpPr>
          <p:nvPr>
            <p:ph type="dt" sz="half" idx="10"/>
          </p:nvPr>
        </p:nvSpPr>
        <p:spPr>
          <a:xfrm>
            <a:off x="457200" y="6245225"/>
            <a:ext cx="2133600" cy="476250"/>
          </a:xfrm>
        </p:spPr>
        <p:txBody>
          <a:bodyPr/>
          <a:lstStyle>
            <a:lvl1pPr>
              <a:defRPr/>
            </a:lvl1pPr>
          </a:lstStyle>
          <a:p>
            <a:endParaRPr lang="de-DE">
              <a:solidFill>
                <a:srgbClr val="000000"/>
              </a:solidFill>
            </a:endParaRPr>
          </a:p>
        </p:txBody>
      </p:sp>
      <p:sp>
        <p:nvSpPr>
          <p:cNvPr id="4" name="Fußzeilenplatzhalter 3"/>
          <p:cNvSpPr>
            <a:spLocks noGrp="1"/>
          </p:cNvSpPr>
          <p:nvPr>
            <p:ph type="ftr" sz="quarter" idx="11"/>
          </p:nvPr>
        </p:nvSpPr>
        <p:spPr>
          <a:xfrm>
            <a:off x="3124200" y="6245225"/>
            <a:ext cx="2895600" cy="476250"/>
          </a:xfrm>
        </p:spPr>
        <p:txBody>
          <a:bodyPr/>
          <a:lstStyle>
            <a:lvl1pPr>
              <a:defRPr/>
            </a:lvl1pPr>
          </a:lstStyle>
          <a:p>
            <a:endParaRPr lang="de-DE">
              <a:solidFill>
                <a:srgbClr val="000000"/>
              </a:solidFill>
            </a:endParaRPr>
          </a:p>
        </p:txBody>
      </p:sp>
      <p:sp>
        <p:nvSpPr>
          <p:cNvPr id="5" name="Foliennummernplatzhalter 4"/>
          <p:cNvSpPr>
            <a:spLocks noGrp="1"/>
          </p:cNvSpPr>
          <p:nvPr>
            <p:ph type="sldNum" sz="quarter" idx="12"/>
          </p:nvPr>
        </p:nvSpPr>
        <p:spPr>
          <a:xfrm>
            <a:off x="6553200" y="6245225"/>
            <a:ext cx="2133600" cy="476250"/>
          </a:xfrm>
        </p:spPr>
        <p:txBody>
          <a:bodyPr/>
          <a:lstStyle>
            <a:lvl1pPr>
              <a:defRPr/>
            </a:lvl1pPr>
          </a:lstStyle>
          <a:p>
            <a:fld id="{FA02CB0D-C521-40E0-945D-24F0C6BFC9CB}"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9062463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5"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6" name="Rectangle 6"/>
          <p:cNvSpPr>
            <a:spLocks noGrp="1" noChangeArrowheads="1"/>
          </p:cNvSpPr>
          <p:nvPr>
            <p:ph type="sldNum" sz="quarter" idx="12"/>
          </p:nvPr>
        </p:nvSpPr>
        <p:spPr/>
        <p:txBody>
          <a:bodyPr/>
          <a:lstStyle>
            <a:lvl1pPr>
              <a:defRPr>
                <a:latin typeface="Arial" pitchFamily="34" charset="0"/>
              </a:defRPr>
            </a:lvl1pPr>
          </a:lstStyle>
          <a:p>
            <a:pPr>
              <a:defRPr/>
            </a:pPr>
            <a:fld id="{7C2F80E1-6886-457A-9FAA-6563BA1172A5}" type="slidenum">
              <a:rPr lang="de-DE"/>
              <a:pPr>
                <a:defRPr/>
              </a:pPr>
              <a:t>‹Nr.›</a:t>
            </a:fld>
            <a:endParaRPr lang="de-DE"/>
          </a:p>
        </p:txBody>
      </p:sp>
    </p:spTree>
    <p:extLst>
      <p:ext uri="{BB962C8B-B14F-4D97-AF65-F5344CB8AC3E}">
        <p14:creationId xmlns:p14="http://schemas.microsoft.com/office/powerpoint/2010/main" val="244474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3"/>
          <p:cNvSpPr>
            <a:spLocks noGrp="1"/>
          </p:cNvSpPr>
          <p:nvPr>
            <p:ph type="dt" sz="half" idx="10"/>
          </p:nvPr>
        </p:nvSpPr>
        <p:spPr/>
        <p:txBody>
          <a:bodyPr/>
          <a:lstStyle>
            <a:lvl1pPr>
              <a:defRPr/>
            </a:lvl1pPr>
          </a:lstStyle>
          <a:p>
            <a:pPr>
              <a:defRPr/>
            </a:pPr>
            <a:fld id="{97514BED-24FC-4ABF-8539-EB69FFA5BF45}" type="datetimeFigureOut">
              <a:rPr lang="de-DE"/>
              <a:pPr>
                <a:defRPr/>
              </a:pPr>
              <a:t>20.10.2017</a:t>
            </a:fld>
            <a:endParaRPr lang="de-DE" dirty="0"/>
          </a:p>
        </p:txBody>
      </p:sp>
      <p:sp>
        <p:nvSpPr>
          <p:cNvPr id="4" name="Fußzeilenplatzhalter 4"/>
          <p:cNvSpPr>
            <a:spLocks noGrp="1"/>
          </p:cNvSpPr>
          <p:nvPr>
            <p:ph type="ftr" sz="quarter" idx="11"/>
          </p:nvPr>
        </p:nvSpPr>
        <p:spPr/>
        <p:txBody>
          <a:bodyPr/>
          <a:lstStyle>
            <a:lvl1pPr>
              <a:defRPr/>
            </a:lvl1pPr>
          </a:lstStyle>
          <a:p>
            <a:pPr>
              <a:defRPr/>
            </a:pPr>
            <a:endParaRPr lang="de-DE"/>
          </a:p>
        </p:txBody>
      </p:sp>
      <p:sp>
        <p:nvSpPr>
          <p:cNvPr id="5" name="Foliennummernplatzhalter 5"/>
          <p:cNvSpPr>
            <a:spLocks noGrp="1"/>
          </p:cNvSpPr>
          <p:nvPr>
            <p:ph type="sldNum" sz="quarter" idx="12"/>
          </p:nvPr>
        </p:nvSpPr>
        <p:spPr/>
        <p:txBody>
          <a:bodyPr/>
          <a:lstStyle>
            <a:lvl1pPr>
              <a:defRPr/>
            </a:lvl1pPr>
          </a:lstStyle>
          <a:p>
            <a:pPr>
              <a:defRPr/>
            </a:pPr>
            <a:fld id="{5367B8B1-8695-4390-BD08-73591DF44C2F}" type="slidenum">
              <a:rPr lang="de-DE"/>
              <a:pPr>
                <a:defRPr/>
              </a:pPr>
              <a:t>‹Nr.›</a:t>
            </a:fld>
            <a:endParaRPr lang="de-D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5"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6" name="Rectangle 6"/>
          <p:cNvSpPr>
            <a:spLocks noGrp="1" noChangeArrowheads="1"/>
          </p:cNvSpPr>
          <p:nvPr>
            <p:ph type="sldNum" sz="quarter" idx="12"/>
          </p:nvPr>
        </p:nvSpPr>
        <p:spPr/>
        <p:txBody>
          <a:bodyPr/>
          <a:lstStyle>
            <a:lvl1pPr>
              <a:defRPr>
                <a:latin typeface="Arial" pitchFamily="34" charset="0"/>
              </a:defRPr>
            </a:lvl1pPr>
          </a:lstStyle>
          <a:p>
            <a:pPr>
              <a:defRPr/>
            </a:pPr>
            <a:fld id="{7A68F950-258A-496F-AFA9-16BE2942BB6C}" type="slidenum">
              <a:rPr lang="de-DE"/>
              <a:pPr>
                <a:defRPr/>
              </a:pPr>
              <a:t>‹Nr.›</a:t>
            </a:fld>
            <a:endParaRPr lang="de-DE"/>
          </a:p>
        </p:txBody>
      </p:sp>
    </p:spTree>
    <p:extLst>
      <p:ext uri="{BB962C8B-B14F-4D97-AF65-F5344CB8AC3E}">
        <p14:creationId xmlns:p14="http://schemas.microsoft.com/office/powerpoint/2010/main" val="11019629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5"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6" name="Rectangle 6"/>
          <p:cNvSpPr>
            <a:spLocks noGrp="1" noChangeArrowheads="1"/>
          </p:cNvSpPr>
          <p:nvPr>
            <p:ph type="sldNum" sz="quarter" idx="12"/>
          </p:nvPr>
        </p:nvSpPr>
        <p:spPr/>
        <p:txBody>
          <a:bodyPr/>
          <a:lstStyle>
            <a:lvl1pPr>
              <a:defRPr>
                <a:latin typeface="Arial" pitchFamily="34" charset="0"/>
              </a:defRPr>
            </a:lvl1pPr>
          </a:lstStyle>
          <a:p>
            <a:pPr>
              <a:defRPr/>
            </a:pPr>
            <a:fld id="{8AE894AE-CE77-4DEC-B5F2-0FBAFC16FC15}" type="slidenum">
              <a:rPr lang="de-DE"/>
              <a:pPr>
                <a:defRPr/>
              </a:pPr>
              <a:t>‹Nr.›</a:t>
            </a:fld>
            <a:endParaRPr lang="de-DE"/>
          </a:p>
        </p:txBody>
      </p:sp>
    </p:spTree>
    <p:extLst>
      <p:ext uri="{BB962C8B-B14F-4D97-AF65-F5344CB8AC3E}">
        <p14:creationId xmlns:p14="http://schemas.microsoft.com/office/powerpoint/2010/main" val="23603470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6"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7" name="Rectangle 6"/>
          <p:cNvSpPr>
            <a:spLocks noGrp="1" noChangeArrowheads="1"/>
          </p:cNvSpPr>
          <p:nvPr>
            <p:ph type="sldNum" sz="quarter" idx="12"/>
          </p:nvPr>
        </p:nvSpPr>
        <p:spPr/>
        <p:txBody>
          <a:bodyPr/>
          <a:lstStyle>
            <a:lvl1pPr>
              <a:defRPr>
                <a:latin typeface="Arial" pitchFamily="34" charset="0"/>
              </a:defRPr>
            </a:lvl1pPr>
          </a:lstStyle>
          <a:p>
            <a:pPr>
              <a:defRPr/>
            </a:pPr>
            <a:fld id="{07629B36-128F-48C4-A5A8-9D29B29109EB}" type="slidenum">
              <a:rPr lang="de-DE"/>
              <a:pPr>
                <a:defRPr/>
              </a:pPr>
              <a:t>‹Nr.›</a:t>
            </a:fld>
            <a:endParaRPr lang="de-DE"/>
          </a:p>
        </p:txBody>
      </p:sp>
    </p:spTree>
    <p:extLst>
      <p:ext uri="{BB962C8B-B14F-4D97-AF65-F5344CB8AC3E}">
        <p14:creationId xmlns:p14="http://schemas.microsoft.com/office/powerpoint/2010/main" val="12055634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8"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9" name="Rectangle 6"/>
          <p:cNvSpPr>
            <a:spLocks noGrp="1" noChangeArrowheads="1"/>
          </p:cNvSpPr>
          <p:nvPr>
            <p:ph type="sldNum" sz="quarter" idx="12"/>
          </p:nvPr>
        </p:nvSpPr>
        <p:spPr/>
        <p:txBody>
          <a:bodyPr/>
          <a:lstStyle>
            <a:lvl1pPr>
              <a:defRPr>
                <a:latin typeface="Arial" pitchFamily="34" charset="0"/>
              </a:defRPr>
            </a:lvl1pPr>
          </a:lstStyle>
          <a:p>
            <a:pPr>
              <a:defRPr/>
            </a:pPr>
            <a:fld id="{054530C6-5FFC-4FC4-B503-1D95FC521024}" type="slidenum">
              <a:rPr lang="de-DE"/>
              <a:pPr>
                <a:defRPr/>
              </a:pPr>
              <a:t>‹Nr.›</a:t>
            </a:fld>
            <a:endParaRPr lang="de-DE"/>
          </a:p>
        </p:txBody>
      </p:sp>
    </p:spTree>
    <p:extLst>
      <p:ext uri="{BB962C8B-B14F-4D97-AF65-F5344CB8AC3E}">
        <p14:creationId xmlns:p14="http://schemas.microsoft.com/office/powerpoint/2010/main" val="14757657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4"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5" name="Rectangle 6"/>
          <p:cNvSpPr>
            <a:spLocks noGrp="1" noChangeArrowheads="1"/>
          </p:cNvSpPr>
          <p:nvPr>
            <p:ph type="sldNum" sz="quarter" idx="12"/>
          </p:nvPr>
        </p:nvSpPr>
        <p:spPr/>
        <p:txBody>
          <a:bodyPr/>
          <a:lstStyle>
            <a:lvl1pPr>
              <a:defRPr>
                <a:latin typeface="Arial" pitchFamily="34" charset="0"/>
              </a:defRPr>
            </a:lvl1pPr>
          </a:lstStyle>
          <a:p>
            <a:pPr>
              <a:defRPr/>
            </a:pPr>
            <a:fld id="{D64E84C0-9C6E-4250-B185-7ABC07BC5DA1}" type="slidenum">
              <a:rPr lang="de-DE"/>
              <a:pPr>
                <a:defRPr/>
              </a:pPr>
              <a:t>‹Nr.›</a:t>
            </a:fld>
            <a:endParaRPr lang="de-DE"/>
          </a:p>
        </p:txBody>
      </p:sp>
    </p:spTree>
    <p:extLst>
      <p:ext uri="{BB962C8B-B14F-4D97-AF65-F5344CB8AC3E}">
        <p14:creationId xmlns:p14="http://schemas.microsoft.com/office/powerpoint/2010/main" val="42529907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3"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4" name="Rectangle 6"/>
          <p:cNvSpPr>
            <a:spLocks noGrp="1" noChangeArrowheads="1"/>
          </p:cNvSpPr>
          <p:nvPr>
            <p:ph type="sldNum" sz="quarter" idx="12"/>
          </p:nvPr>
        </p:nvSpPr>
        <p:spPr/>
        <p:txBody>
          <a:bodyPr/>
          <a:lstStyle>
            <a:lvl1pPr>
              <a:defRPr>
                <a:latin typeface="Arial" pitchFamily="34" charset="0"/>
              </a:defRPr>
            </a:lvl1pPr>
          </a:lstStyle>
          <a:p>
            <a:pPr>
              <a:defRPr/>
            </a:pPr>
            <a:fld id="{1D4876DA-5BB5-4808-BAB6-344D0B05296D}" type="slidenum">
              <a:rPr lang="de-DE"/>
              <a:pPr>
                <a:defRPr/>
              </a:pPr>
              <a:t>‹Nr.›</a:t>
            </a:fld>
            <a:endParaRPr lang="de-DE"/>
          </a:p>
        </p:txBody>
      </p:sp>
    </p:spTree>
    <p:extLst>
      <p:ext uri="{BB962C8B-B14F-4D97-AF65-F5344CB8AC3E}">
        <p14:creationId xmlns:p14="http://schemas.microsoft.com/office/powerpoint/2010/main" val="28394486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6"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7" name="Rectangle 6"/>
          <p:cNvSpPr>
            <a:spLocks noGrp="1" noChangeArrowheads="1"/>
          </p:cNvSpPr>
          <p:nvPr>
            <p:ph type="sldNum" sz="quarter" idx="12"/>
          </p:nvPr>
        </p:nvSpPr>
        <p:spPr/>
        <p:txBody>
          <a:bodyPr/>
          <a:lstStyle>
            <a:lvl1pPr>
              <a:defRPr>
                <a:latin typeface="Arial" pitchFamily="34" charset="0"/>
              </a:defRPr>
            </a:lvl1pPr>
          </a:lstStyle>
          <a:p>
            <a:pPr>
              <a:defRPr/>
            </a:pPr>
            <a:fld id="{B1308035-0522-45BB-86DE-FE80BC2FE735}" type="slidenum">
              <a:rPr lang="de-DE"/>
              <a:pPr>
                <a:defRPr/>
              </a:pPr>
              <a:t>‹Nr.›</a:t>
            </a:fld>
            <a:endParaRPr lang="de-DE"/>
          </a:p>
        </p:txBody>
      </p:sp>
    </p:spTree>
    <p:extLst>
      <p:ext uri="{BB962C8B-B14F-4D97-AF65-F5344CB8AC3E}">
        <p14:creationId xmlns:p14="http://schemas.microsoft.com/office/powerpoint/2010/main" val="9522860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6"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7" name="Rectangle 6"/>
          <p:cNvSpPr>
            <a:spLocks noGrp="1" noChangeArrowheads="1"/>
          </p:cNvSpPr>
          <p:nvPr>
            <p:ph type="sldNum" sz="quarter" idx="12"/>
          </p:nvPr>
        </p:nvSpPr>
        <p:spPr/>
        <p:txBody>
          <a:bodyPr/>
          <a:lstStyle>
            <a:lvl1pPr>
              <a:defRPr>
                <a:latin typeface="Arial" pitchFamily="34" charset="0"/>
              </a:defRPr>
            </a:lvl1pPr>
          </a:lstStyle>
          <a:p>
            <a:pPr>
              <a:defRPr/>
            </a:pPr>
            <a:fld id="{D1001273-AEF1-4600-BFDF-4540DE476600}" type="slidenum">
              <a:rPr lang="de-DE"/>
              <a:pPr>
                <a:defRPr/>
              </a:pPr>
              <a:t>‹Nr.›</a:t>
            </a:fld>
            <a:endParaRPr lang="de-DE"/>
          </a:p>
        </p:txBody>
      </p:sp>
    </p:spTree>
    <p:extLst>
      <p:ext uri="{BB962C8B-B14F-4D97-AF65-F5344CB8AC3E}">
        <p14:creationId xmlns:p14="http://schemas.microsoft.com/office/powerpoint/2010/main" val="27548350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5"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6" name="Rectangle 6"/>
          <p:cNvSpPr>
            <a:spLocks noGrp="1" noChangeArrowheads="1"/>
          </p:cNvSpPr>
          <p:nvPr>
            <p:ph type="sldNum" sz="quarter" idx="12"/>
          </p:nvPr>
        </p:nvSpPr>
        <p:spPr/>
        <p:txBody>
          <a:bodyPr/>
          <a:lstStyle>
            <a:lvl1pPr>
              <a:defRPr>
                <a:latin typeface="Arial" pitchFamily="34" charset="0"/>
              </a:defRPr>
            </a:lvl1pPr>
          </a:lstStyle>
          <a:p>
            <a:pPr>
              <a:defRPr/>
            </a:pPr>
            <a:fld id="{B8E0604C-7522-43C1-9FE0-9AE580F1EC7F}" type="slidenum">
              <a:rPr lang="de-DE"/>
              <a:pPr>
                <a:defRPr/>
              </a:pPr>
              <a:t>‹Nr.›</a:t>
            </a:fld>
            <a:endParaRPr lang="de-DE"/>
          </a:p>
        </p:txBody>
      </p:sp>
    </p:spTree>
    <p:extLst>
      <p:ext uri="{BB962C8B-B14F-4D97-AF65-F5344CB8AC3E}">
        <p14:creationId xmlns:p14="http://schemas.microsoft.com/office/powerpoint/2010/main" val="19620413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p:txBody>
          <a:bodyPr/>
          <a:lstStyle>
            <a:lvl1pPr>
              <a:defRPr>
                <a:latin typeface="Arial" pitchFamily="34" charset="0"/>
              </a:defRPr>
            </a:lvl1pPr>
          </a:lstStyle>
          <a:p>
            <a:pPr>
              <a:defRPr/>
            </a:pPr>
            <a:endParaRPr lang="de-DE"/>
          </a:p>
        </p:txBody>
      </p:sp>
      <p:sp>
        <p:nvSpPr>
          <p:cNvPr id="5" name="Rectangle 5"/>
          <p:cNvSpPr>
            <a:spLocks noGrp="1" noChangeArrowheads="1"/>
          </p:cNvSpPr>
          <p:nvPr>
            <p:ph type="ftr" sz="quarter" idx="11"/>
          </p:nvPr>
        </p:nvSpPr>
        <p:spPr/>
        <p:txBody>
          <a:bodyPr/>
          <a:lstStyle>
            <a:lvl1pPr>
              <a:defRPr>
                <a:latin typeface="Arial" pitchFamily="34" charset="0"/>
              </a:defRPr>
            </a:lvl1pPr>
          </a:lstStyle>
          <a:p>
            <a:pPr>
              <a:defRPr/>
            </a:pPr>
            <a:endParaRPr lang="de-DE"/>
          </a:p>
        </p:txBody>
      </p:sp>
      <p:sp>
        <p:nvSpPr>
          <p:cNvPr id="6" name="Rectangle 6"/>
          <p:cNvSpPr>
            <a:spLocks noGrp="1" noChangeArrowheads="1"/>
          </p:cNvSpPr>
          <p:nvPr>
            <p:ph type="sldNum" sz="quarter" idx="12"/>
          </p:nvPr>
        </p:nvSpPr>
        <p:spPr/>
        <p:txBody>
          <a:bodyPr/>
          <a:lstStyle>
            <a:lvl1pPr>
              <a:defRPr>
                <a:latin typeface="Arial" pitchFamily="34" charset="0"/>
              </a:defRPr>
            </a:lvl1pPr>
          </a:lstStyle>
          <a:p>
            <a:pPr>
              <a:defRPr/>
            </a:pPr>
            <a:fld id="{A2E377F7-FED3-44A4-A670-73334E803415}" type="slidenum">
              <a:rPr lang="de-DE"/>
              <a:pPr>
                <a:defRPr/>
              </a:pPr>
              <a:t>‹Nr.›</a:t>
            </a:fld>
            <a:endParaRPr lang="de-DE"/>
          </a:p>
        </p:txBody>
      </p:sp>
    </p:spTree>
    <p:extLst>
      <p:ext uri="{BB962C8B-B14F-4D97-AF65-F5344CB8AC3E}">
        <p14:creationId xmlns:p14="http://schemas.microsoft.com/office/powerpoint/2010/main" val="3947535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pPr>
              <a:defRPr/>
            </a:pPr>
            <a:fld id="{0FD364A1-0AA3-4E28-9FAA-E5FFB64B9F55}" type="datetimeFigureOut">
              <a:rPr lang="de-DE"/>
              <a:pPr>
                <a:defRPr/>
              </a:pPr>
              <a:t>20.10.2017</a:t>
            </a:fld>
            <a:endParaRPr lang="de-DE" dirty="0"/>
          </a:p>
        </p:txBody>
      </p:sp>
      <p:sp>
        <p:nvSpPr>
          <p:cNvPr id="3" name="Fußzeilenplatzhalter 4"/>
          <p:cNvSpPr>
            <a:spLocks noGrp="1"/>
          </p:cNvSpPr>
          <p:nvPr>
            <p:ph type="ftr" sz="quarter" idx="11"/>
          </p:nvPr>
        </p:nvSpPr>
        <p:spPr/>
        <p:txBody>
          <a:bodyPr/>
          <a:lstStyle>
            <a:lvl1pPr>
              <a:defRPr/>
            </a:lvl1pPr>
          </a:lstStyle>
          <a:p>
            <a:pPr>
              <a:defRPr/>
            </a:pPr>
            <a:endParaRPr lang="de-DE"/>
          </a:p>
        </p:txBody>
      </p:sp>
      <p:sp>
        <p:nvSpPr>
          <p:cNvPr id="4" name="Foliennummernplatzhalter 5"/>
          <p:cNvSpPr>
            <a:spLocks noGrp="1"/>
          </p:cNvSpPr>
          <p:nvPr>
            <p:ph type="sldNum" sz="quarter" idx="12"/>
          </p:nvPr>
        </p:nvSpPr>
        <p:spPr/>
        <p:txBody>
          <a:bodyPr/>
          <a:lstStyle>
            <a:lvl1pPr>
              <a:defRPr/>
            </a:lvl1pPr>
          </a:lstStyle>
          <a:p>
            <a:pPr>
              <a:defRPr/>
            </a:pPr>
            <a:fld id="{1F4E0A86-6D73-4BFA-87C7-544DD3CBFF8F}" type="slidenum">
              <a:rPr lang="de-DE"/>
              <a:pPr>
                <a:defRPr/>
              </a:pPr>
              <a:t>‹Nr.›</a:t>
            </a:fld>
            <a:endParaRPr lang="de-D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2929915F-6BE2-4BC7-A9BE-20D3A4823EE5}"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4135952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F3718F24-CB0D-4FA7-AF8A-EC5FC285286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41542868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712B7347-C02F-45F5-9F70-9F02E1BB8C49}"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1252061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3C9433CE-BD67-4B6C-BCBE-93AEBD7F1C9D}"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0378330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lvl1pPr>
              <a:defRPr/>
            </a:lvl1pPr>
          </a:lstStyle>
          <a:p>
            <a:endParaRPr lang="de-DE">
              <a:solidFill>
                <a:srgbClr val="000000"/>
              </a:solidFill>
            </a:endParaRPr>
          </a:p>
        </p:txBody>
      </p:sp>
      <p:sp>
        <p:nvSpPr>
          <p:cNvPr id="8" name="Fußzeilenplatzhalter 7"/>
          <p:cNvSpPr>
            <a:spLocks noGrp="1"/>
          </p:cNvSpPr>
          <p:nvPr>
            <p:ph type="ftr" sz="quarter" idx="11"/>
          </p:nvPr>
        </p:nvSpPr>
        <p:spPr/>
        <p:txBody>
          <a:bodyPr/>
          <a:lstStyle>
            <a:lvl1pPr>
              <a:defRPr/>
            </a:lvl1pPr>
          </a:lstStyle>
          <a:p>
            <a:endParaRPr lang="de-DE">
              <a:solidFill>
                <a:srgbClr val="000000"/>
              </a:solidFill>
            </a:endParaRPr>
          </a:p>
        </p:txBody>
      </p:sp>
      <p:sp>
        <p:nvSpPr>
          <p:cNvPr id="9" name="Foliennummernplatzhalter 8"/>
          <p:cNvSpPr>
            <a:spLocks noGrp="1"/>
          </p:cNvSpPr>
          <p:nvPr>
            <p:ph type="sldNum" sz="quarter" idx="12"/>
          </p:nvPr>
        </p:nvSpPr>
        <p:spPr/>
        <p:txBody>
          <a:bodyPr/>
          <a:lstStyle>
            <a:lvl1pPr>
              <a:defRPr/>
            </a:lvl1pPr>
          </a:lstStyle>
          <a:p>
            <a:fld id="{B2B573F9-7365-4E93-A669-309AD7EE73BE}"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6605989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lvl1pPr>
              <a:defRPr/>
            </a:lvl1pPr>
          </a:lstStyle>
          <a:p>
            <a:endParaRPr lang="de-DE">
              <a:solidFill>
                <a:srgbClr val="000000"/>
              </a:solidFill>
            </a:endParaRPr>
          </a:p>
        </p:txBody>
      </p:sp>
      <p:sp>
        <p:nvSpPr>
          <p:cNvPr id="4" name="Fußzeilenplatzhalter 3"/>
          <p:cNvSpPr>
            <a:spLocks noGrp="1"/>
          </p:cNvSpPr>
          <p:nvPr>
            <p:ph type="ftr" sz="quarter" idx="11"/>
          </p:nvPr>
        </p:nvSpPr>
        <p:spPr/>
        <p:txBody>
          <a:bodyPr/>
          <a:lstStyle>
            <a:lvl1pPr>
              <a:defRPr/>
            </a:lvl1pPr>
          </a:lstStyle>
          <a:p>
            <a:endParaRPr lang="de-DE">
              <a:solidFill>
                <a:srgbClr val="000000"/>
              </a:solidFill>
            </a:endParaRPr>
          </a:p>
        </p:txBody>
      </p:sp>
      <p:sp>
        <p:nvSpPr>
          <p:cNvPr id="5" name="Foliennummernplatzhalter 4"/>
          <p:cNvSpPr>
            <a:spLocks noGrp="1"/>
          </p:cNvSpPr>
          <p:nvPr>
            <p:ph type="sldNum" sz="quarter" idx="12"/>
          </p:nvPr>
        </p:nvSpPr>
        <p:spPr/>
        <p:txBody>
          <a:bodyPr/>
          <a:lstStyle>
            <a:lvl1pPr>
              <a:defRPr/>
            </a:lvl1pPr>
          </a:lstStyle>
          <a:p>
            <a:fld id="{8965922C-6669-4B17-875C-F630A63511AF}"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792116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solidFill>
                <a:srgbClr val="000000"/>
              </a:solidFill>
            </a:endParaRPr>
          </a:p>
        </p:txBody>
      </p:sp>
      <p:sp>
        <p:nvSpPr>
          <p:cNvPr id="3" name="Fußzeilenplatzhalter 2"/>
          <p:cNvSpPr>
            <a:spLocks noGrp="1"/>
          </p:cNvSpPr>
          <p:nvPr>
            <p:ph type="ftr" sz="quarter" idx="11"/>
          </p:nvPr>
        </p:nvSpPr>
        <p:spPr/>
        <p:txBody>
          <a:bodyPr/>
          <a:lstStyle>
            <a:lvl1pPr>
              <a:defRPr/>
            </a:lvl1pPr>
          </a:lstStyle>
          <a:p>
            <a:endParaRPr lang="de-DE">
              <a:solidFill>
                <a:srgbClr val="000000"/>
              </a:solidFill>
            </a:endParaRPr>
          </a:p>
        </p:txBody>
      </p:sp>
      <p:sp>
        <p:nvSpPr>
          <p:cNvPr id="4" name="Foliennummernplatzhalter 3"/>
          <p:cNvSpPr>
            <a:spLocks noGrp="1"/>
          </p:cNvSpPr>
          <p:nvPr>
            <p:ph type="sldNum" sz="quarter" idx="12"/>
          </p:nvPr>
        </p:nvSpPr>
        <p:spPr/>
        <p:txBody>
          <a:bodyPr/>
          <a:lstStyle>
            <a:lvl1pPr>
              <a:defRPr/>
            </a:lvl1pPr>
          </a:lstStyle>
          <a:p>
            <a:fld id="{F444AE0F-30D4-418A-A735-ED51D255BFC6}"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765984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FF32AE96-1C67-4DAD-A2F3-1A638AD69DE0}"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6862458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solidFill>
                <a:srgbClr val="000000"/>
              </a:solidFill>
            </a:endParaRPr>
          </a:p>
        </p:txBody>
      </p:sp>
      <p:sp>
        <p:nvSpPr>
          <p:cNvPr id="6" name="Fußzeilenplatzhalter 5"/>
          <p:cNvSpPr>
            <a:spLocks noGrp="1"/>
          </p:cNvSpPr>
          <p:nvPr>
            <p:ph type="ftr" sz="quarter" idx="11"/>
          </p:nvPr>
        </p:nvSpPr>
        <p:spPr/>
        <p:txBody>
          <a:bodyPr/>
          <a:lstStyle>
            <a:lvl1pPr>
              <a:defRPr/>
            </a:lvl1pPr>
          </a:lstStyle>
          <a:p>
            <a:endParaRPr lang="de-DE">
              <a:solidFill>
                <a:srgbClr val="000000"/>
              </a:solidFill>
            </a:endParaRPr>
          </a:p>
        </p:txBody>
      </p:sp>
      <p:sp>
        <p:nvSpPr>
          <p:cNvPr id="7" name="Foliennummernplatzhalter 6"/>
          <p:cNvSpPr>
            <a:spLocks noGrp="1"/>
          </p:cNvSpPr>
          <p:nvPr>
            <p:ph type="sldNum" sz="quarter" idx="12"/>
          </p:nvPr>
        </p:nvSpPr>
        <p:spPr/>
        <p:txBody>
          <a:bodyPr/>
          <a:lstStyle>
            <a:lvl1pPr>
              <a:defRPr/>
            </a:lvl1pPr>
          </a:lstStyle>
          <a:p>
            <a:fld id="{22509723-7D77-400B-8D5A-A02655A9365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3892572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5DCF548C-F08A-41EC-A199-5299D93A0F30}"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273226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3"/>
          <p:cNvSpPr>
            <a:spLocks noGrp="1"/>
          </p:cNvSpPr>
          <p:nvPr>
            <p:ph type="dt" sz="half" idx="10"/>
          </p:nvPr>
        </p:nvSpPr>
        <p:spPr/>
        <p:txBody>
          <a:bodyPr/>
          <a:lstStyle>
            <a:lvl1pPr>
              <a:defRPr/>
            </a:lvl1pPr>
          </a:lstStyle>
          <a:p>
            <a:pPr>
              <a:defRPr/>
            </a:pPr>
            <a:fld id="{E7EF9309-1530-4D2E-9020-183BF9B46FB1}" type="datetimeFigureOut">
              <a:rPr lang="de-DE"/>
              <a:pPr>
                <a:defRPr/>
              </a:pPr>
              <a:t>20.10.2017</a:t>
            </a:fld>
            <a:endParaRPr lang="de-DE" dirty="0"/>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C8004D11-79B8-47E6-96FE-91A47DB4EE01}" type="slidenum">
              <a:rPr lang="de-DE"/>
              <a:pPr>
                <a:defRPr/>
              </a:pPr>
              <a:t>‹Nr.›</a:t>
            </a:fld>
            <a:endParaRPr lang="de-D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endParaRPr lang="de-DE">
              <a:solidFill>
                <a:srgbClr val="000000"/>
              </a:solidFill>
            </a:endParaRPr>
          </a:p>
        </p:txBody>
      </p:sp>
      <p:sp>
        <p:nvSpPr>
          <p:cNvPr id="5" name="Fußzeilenplatzhalter 4"/>
          <p:cNvSpPr>
            <a:spLocks noGrp="1"/>
          </p:cNvSpPr>
          <p:nvPr>
            <p:ph type="ftr" sz="quarter" idx="11"/>
          </p:nvPr>
        </p:nvSpPr>
        <p:spPr/>
        <p:txBody>
          <a:bodyPr/>
          <a:lstStyle>
            <a:lvl1pPr>
              <a:defRPr/>
            </a:lvl1pPr>
          </a:lstStyle>
          <a:p>
            <a:endParaRPr lang="de-DE">
              <a:solidFill>
                <a:srgbClr val="000000"/>
              </a:solidFill>
            </a:endParaRPr>
          </a:p>
        </p:txBody>
      </p:sp>
      <p:sp>
        <p:nvSpPr>
          <p:cNvPr id="6" name="Foliennummernplatzhalter 5"/>
          <p:cNvSpPr>
            <a:spLocks noGrp="1"/>
          </p:cNvSpPr>
          <p:nvPr>
            <p:ph type="sldNum" sz="quarter" idx="12"/>
          </p:nvPr>
        </p:nvSpPr>
        <p:spPr/>
        <p:txBody>
          <a:bodyPr/>
          <a:lstStyle>
            <a:lvl1pPr>
              <a:defRPr/>
            </a:lvl1pPr>
          </a:lstStyle>
          <a:p>
            <a:fld id="{0E560B6D-55C4-4646-9D65-77A6B00F109C}"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9647852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nly" preserve="1">
  <p:cSld name="Inhalt">
    <p:spTree>
      <p:nvGrpSpPr>
        <p:cNvPr id="1" name=""/>
        <p:cNvGrpSpPr/>
        <p:nvPr/>
      </p:nvGrpSpPr>
      <p:grpSpPr>
        <a:xfrm>
          <a:off x="0" y="0"/>
          <a:ext cx="0" cy="0"/>
          <a:chOff x="0" y="0"/>
          <a:chExt cx="0" cy="0"/>
        </a:xfrm>
      </p:grpSpPr>
      <p:sp>
        <p:nvSpPr>
          <p:cNvPr id="2" name="Inhaltsplatzhalter 1"/>
          <p:cNvSpPr>
            <a:spLocks noGrp="1"/>
          </p:cNvSpPr>
          <p:nvPr>
            <p:ph/>
          </p:nvPr>
        </p:nvSpPr>
        <p:spPr>
          <a:xfrm>
            <a:off x="457200" y="274638"/>
            <a:ext cx="8229600" cy="58515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3" name="Datumsplatzhalter 2"/>
          <p:cNvSpPr>
            <a:spLocks noGrp="1"/>
          </p:cNvSpPr>
          <p:nvPr>
            <p:ph type="dt" sz="half" idx="10"/>
          </p:nvPr>
        </p:nvSpPr>
        <p:spPr>
          <a:xfrm>
            <a:off x="457200" y="6245225"/>
            <a:ext cx="2133600" cy="476250"/>
          </a:xfrm>
        </p:spPr>
        <p:txBody>
          <a:bodyPr/>
          <a:lstStyle>
            <a:lvl1pPr>
              <a:defRPr/>
            </a:lvl1pPr>
          </a:lstStyle>
          <a:p>
            <a:endParaRPr lang="de-DE">
              <a:solidFill>
                <a:srgbClr val="000000"/>
              </a:solidFill>
            </a:endParaRPr>
          </a:p>
        </p:txBody>
      </p:sp>
      <p:sp>
        <p:nvSpPr>
          <p:cNvPr id="4" name="Fußzeilenplatzhalter 3"/>
          <p:cNvSpPr>
            <a:spLocks noGrp="1"/>
          </p:cNvSpPr>
          <p:nvPr>
            <p:ph type="ftr" sz="quarter" idx="11"/>
          </p:nvPr>
        </p:nvSpPr>
        <p:spPr>
          <a:xfrm>
            <a:off x="3124200" y="6245225"/>
            <a:ext cx="2895600" cy="476250"/>
          </a:xfrm>
        </p:spPr>
        <p:txBody>
          <a:bodyPr/>
          <a:lstStyle>
            <a:lvl1pPr>
              <a:defRPr/>
            </a:lvl1pPr>
          </a:lstStyle>
          <a:p>
            <a:endParaRPr lang="de-DE">
              <a:solidFill>
                <a:srgbClr val="000000"/>
              </a:solidFill>
            </a:endParaRPr>
          </a:p>
        </p:txBody>
      </p:sp>
      <p:sp>
        <p:nvSpPr>
          <p:cNvPr id="5" name="Foliennummernplatzhalter 4"/>
          <p:cNvSpPr>
            <a:spLocks noGrp="1"/>
          </p:cNvSpPr>
          <p:nvPr>
            <p:ph type="sldNum" sz="quarter" idx="12"/>
          </p:nvPr>
        </p:nvSpPr>
        <p:spPr>
          <a:xfrm>
            <a:off x="6553200" y="6245225"/>
            <a:ext cx="2133600" cy="476250"/>
          </a:xfrm>
        </p:spPr>
        <p:txBody>
          <a:bodyPr/>
          <a:lstStyle>
            <a:lvl1pPr>
              <a:defRPr/>
            </a:lvl1pPr>
          </a:lstStyle>
          <a:p>
            <a:fld id="{FA02CB0D-C521-40E0-945D-24F0C6BFC9CB}"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80447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3"/>
          <p:cNvSpPr>
            <a:spLocks noGrp="1"/>
          </p:cNvSpPr>
          <p:nvPr>
            <p:ph type="dt" sz="half" idx="10"/>
          </p:nvPr>
        </p:nvSpPr>
        <p:spPr/>
        <p:txBody>
          <a:bodyPr/>
          <a:lstStyle>
            <a:lvl1pPr>
              <a:defRPr/>
            </a:lvl1pPr>
          </a:lstStyle>
          <a:p>
            <a:pPr>
              <a:defRPr/>
            </a:pPr>
            <a:fld id="{915C5401-D727-464B-86FE-64E255037645}" type="datetimeFigureOut">
              <a:rPr lang="de-DE"/>
              <a:pPr>
                <a:defRPr/>
              </a:pPr>
              <a:t>20.10.2017</a:t>
            </a:fld>
            <a:endParaRPr lang="de-DE" dirty="0"/>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C9EC1617-4F15-4109-B205-D40C3769DD67}" type="slidenum">
              <a:rPr lang="de-DE"/>
              <a:pPr>
                <a:defRPr/>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0" y="0"/>
            <a:ext cx="9144000" cy="785813"/>
          </a:xfrm>
          <a:prstGeom prst="rect">
            <a:avLst/>
          </a:prstGeom>
          <a:solidFill>
            <a:srgbClr val="157ABC"/>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dirty="0" smtClean="0"/>
              <a:t>Titelmasterformat durch Klicken bearbeiten</a:t>
            </a:r>
          </a:p>
        </p:txBody>
      </p:sp>
      <p:sp>
        <p:nvSpPr>
          <p:cNvPr id="1027" name="Textplatzhalt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4D3CC47B-A635-4347-A625-AC6AF33745F7}" type="datetimeFigureOut">
              <a:rPr lang="de-DE"/>
              <a:pPr>
                <a:defRPr/>
              </a:pPr>
              <a:t>20.10.2017</a:t>
            </a:fld>
            <a:endParaRPr lang="de-DE" dirty="0"/>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5ACD48FC-B52C-4EAC-B1A5-8EEAAC041784}" type="slidenum">
              <a:rPr lang="de-DE"/>
              <a:pPr>
                <a:defRPr/>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kern="1200">
          <a:solidFill>
            <a:srgbClr val="DDD9C3"/>
          </a:solidFill>
          <a:effectLst>
            <a:outerShdw blurRad="38100" dist="38100" dir="2700000" algn="tl">
              <a:srgbClr val="000000">
                <a:alpha val="43137"/>
              </a:srgbClr>
            </a:outerShdw>
          </a:effectLst>
          <a:latin typeface="Arial" pitchFamily="34" charset="0"/>
          <a:ea typeface="+mj-ea"/>
          <a:cs typeface="Arial" pitchFamily="34" charset="0"/>
        </a:defRPr>
      </a:lvl1pPr>
      <a:lvl2pPr algn="ctr" rtl="0" eaLnBrk="0" fontAlgn="base" hangingPunct="0">
        <a:spcBef>
          <a:spcPct val="0"/>
        </a:spcBef>
        <a:spcAft>
          <a:spcPct val="0"/>
        </a:spcAft>
        <a:defRPr sz="2800">
          <a:solidFill>
            <a:srgbClr val="DDD9C3"/>
          </a:solidFill>
          <a:latin typeface="Arial" charset="0"/>
          <a:cs typeface="Arial" charset="0"/>
        </a:defRPr>
      </a:lvl2pPr>
      <a:lvl3pPr algn="ctr" rtl="0" eaLnBrk="0" fontAlgn="base" hangingPunct="0">
        <a:spcBef>
          <a:spcPct val="0"/>
        </a:spcBef>
        <a:spcAft>
          <a:spcPct val="0"/>
        </a:spcAft>
        <a:defRPr sz="2800">
          <a:solidFill>
            <a:srgbClr val="DDD9C3"/>
          </a:solidFill>
          <a:latin typeface="Arial" charset="0"/>
          <a:cs typeface="Arial" charset="0"/>
        </a:defRPr>
      </a:lvl3pPr>
      <a:lvl4pPr algn="ctr" rtl="0" eaLnBrk="0" fontAlgn="base" hangingPunct="0">
        <a:spcBef>
          <a:spcPct val="0"/>
        </a:spcBef>
        <a:spcAft>
          <a:spcPct val="0"/>
        </a:spcAft>
        <a:defRPr sz="2800">
          <a:solidFill>
            <a:srgbClr val="DDD9C3"/>
          </a:solidFill>
          <a:latin typeface="Arial" charset="0"/>
          <a:cs typeface="Arial" charset="0"/>
        </a:defRPr>
      </a:lvl4pPr>
      <a:lvl5pPr algn="ctr" rtl="0" eaLnBrk="0" fontAlgn="base" hangingPunct="0">
        <a:spcBef>
          <a:spcPct val="0"/>
        </a:spcBef>
        <a:spcAft>
          <a:spcPct val="0"/>
        </a:spcAft>
        <a:defRPr sz="2800">
          <a:solidFill>
            <a:srgbClr val="DDD9C3"/>
          </a:solidFill>
          <a:latin typeface="Arial" charset="0"/>
          <a:cs typeface="Arial" charset="0"/>
        </a:defRPr>
      </a:lvl5pPr>
      <a:lvl6pPr marL="457200" algn="ctr" rtl="0" fontAlgn="base">
        <a:spcBef>
          <a:spcPct val="0"/>
        </a:spcBef>
        <a:spcAft>
          <a:spcPct val="0"/>
        </a:spcAft>
        <a:defRPr sz="2800">
          <a:solidFill>
            <a:schemeClr val="tx1"/>
          </a:solidFill>
          <a:latin typeface="Arial" charset="0"/>
          <a:cs typeface="Arial" charset="0"/>
        </a:defRPr>
      </a:lvl6pPr>
      <a:lvl7pPr marL="914400" algn="ctr" rtl="0" fontAlgn="base">
        <a:spcBef>
          <a:spcPct val="0"/>
        </a:spcBef>
        <a:spcAft>
          <a:spcPct val="0"/>
        </a:spcAft>
        <a:defRPr sz="2800">
          <a:solidFill>
            <a:schemeClr val="tx1"/>
          </a:solidFill>
          <a:latin typeface="Arial" charset="0"/>
          <a:cs typeface="Arial" charset="0"/>
        </a:defRPr>
      </a:lvl7pPr>
      <a:lvl8pPr marL="1371600" algn="ctr" rtl="0" fontAlgn="base">
        <a:spcBef>
          <a:spcPct val="0"/>
        </a:spcBef>
        <a:spcAft>
          <a:spcPct val="0"/>
        </a:spcAft>
        <a:defRPr sz="2800">
          <a:solidFill>
            <a:schemeClr val="tx1"/>
          </a:solidFill>
          <a:latin typeface="Arial" charset="0"/>
          <a:cs typeface="Arial" charset="0"/>
        </a:defRPr>
      </a:lvl8pPr>
      <a:lvl9pPr marL="1828800" algn="ctr" rtl="0" fontAlgn="base">
        <a:spcBef>
          <a:spcPct val="0"/>
        </a:spcBef>
        <a:spcAft>
          <a:spcPct val="0"/>
        </a:spcAft>
        <a:defRPr sz="2800">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lumMod val="75000"/>
              <a:lumOff val="25000"/>
            </a:schemeClr>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400" kern="1200">
          <a:solidFill>
            <a:schemeClr val="tx1">
              <a:lumMod val="75000"/>
              <a:lumOff val="25000"/>
            </a:schemeClr>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000" kern="1200">
          <a:solidFill>
            <a:schemeClr val="tx1">
              <a:lumMod val="75000"/>
              <a:lumOff val="25000"/>
            </a:schemeClr>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600" kern="1200">
          <a:solidFill>
            <a:schemeClr val="tx1">
              <a:lumMod val="75000"/>
              <a:lumOff val="25000"/>
            </a:schemeClr>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lumMod val="75000"/>
              <a:lumOff val="2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endParaRPr lang="de-DE">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lgn="ctr"/>
            <a:endParaRPr lang="de-DE">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5BBE6B8-1DFE-4B60-B868-7B316583E9C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39430808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211F3143-6DD3-459D-8879-024C8EF82D52}" type="datetimeFigureOut">
              <a:rPr lang="de-DE" smtClean="0">
                <a:solidFill>
                  <a:prstClr val="black">
                    <a:tint val="75000"/>
                  </a:prstClr>
                </a:solidFill>
                <a:latin typeface="Calibri"/>
              </a:rPr>
              <a:pPr fontAlgn="auto">
                <a:spcBef>
                  <a:spcPts val="0"/>
                </a:spcBef>
                <a:spcAft>
                  <a:spcPts val="0"/>
                </a:spcAft>
              </a:pPr>
              <a:t>20.10.2017</a:t>
            </a:fld>
            <a:endParaRPr lang="de-DE">
              <a:solidFill>
                <a:prstClr val="black">
                  <a:tint val="75000"/>
                </a:prstClr>
              </a:solidFill>
              <a:latin typeface="Calibri"/>
            </a:endParaRPr>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de-DE">
              <a:solidFill>
                <a:prstClr val="black">
                  <a:tint val="75000"/>
                </a:prstClr>
              </a:solidFill>
              <a:latin typeface="Calibri"/>
            </a:endParaRPr>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73457E29-BB92-477C-9677-0A86B3F947E1}" type="slidenum">
              <a:rPr lang="de-DE" smtClean="0">
                <a:solidFill>
                  <a:prstClr val="black">
                    <a:tint val="75000"/>
                  </a:prstClr>
                </a:solidFill>
                <a:latin typeface="Calibri"/>
              </a:rPr>
              <a:pPr fontAlgn="auto">
                <a:spcBef>
                  <a:spcPts val="0"/>
                </a:spcBef>
                <a:spcAft>
                  <a:spcPts val="0"/>
                </a:spcAft>
              </a:pPr>
              <a:t>‹Nr.›</a:t>
            </a:fld>
            <a:endParaRPr lang="de-DE">
              <a:solidFill>
                <a:prstClr val="black">
                  <a:tint val="75000"/>
                </a:prstClr>
              </a:solidFill>
              <a:latin typeface="Calibri"/>
            </a:endParaRPr>
          </a:p>
        </p:txBody>
      </p:sp>
    </p:spTree>
    <p:extLst>
      <p:ext uri="{BB962C8B-B14F-4D97-AF65-F5344CB8AC3E}">
        <p14:creationId xmlns:p14="http://schemas.microsoft.com/office/powerpoint/2010/main" val="342181451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endParaRPr lang="de-DE">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lgn="ctr"/>
            <a:endParaRPr lang="de-DE">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5BBE6B8-1DFE-4B60-B868-7B316583E9C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67460739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endParaRPr lang="de-DE">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lgn="ctr"/>
            <a:endParaRPr lang="de-DE">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5BBE6B8-1DFE-4B60-B868-7B316583E9C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156241746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de-DE" smtClean="0"/>
              <a:t>Titelmasterformat durch Klicken bearbeiten</a:t>
            </a:r>
          </a:p>
        </p:txBody>
      </p:sp>
      <p:sp>
        <p:nvSpPr>
          <p:cNvPr id="614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smtClean="0"/>
              <a:t>Textmasterformate durch Klicken bearbeiten</a:t>
            </a:r>
          </a:p>
          <a:p>
            <a:pPr lvl="1"/>
            <a:r>
              <a:rPr lang="de-DE" altLang="de-DE" smtClean="0"/>
              <a:t>Zweite Ebene</a:t>
            </a:r>
          </a:p>
          <a:p>
            <a:pPr lvl="2"/>
            <a:r>
              <a:rPr lang="de-DE" altLang="de-DE" smtClean="0"/>
              <a:t>Dritte Ebene</a:t>
            </a:r>
          </a:p>
          <a:p>
            <a:pPr lvl="3"/>
            <a:r>
              <a:rPr lang="de-DE" altLang="de-DE" smtClean="0"/>
              <a:t>Vierte Ebene</a:t>
            </a:r>
          </a:p>
          <a:p>
            <a:pPr lvl="4"/>
            <a:r>
              <a:rPr lang="de-DE" altLang="de-DE" smtClean="0"/>
              <a:t>Fünfte Ebene</a:t>
            </a:r>
          </a:p>
        </p:txBody>
      </p:sp>
      <p:sp>
        <p:nvSpPr>
          <p:cNvPr id="10240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defRPr>
            </a:lvl1pPr>
          </a:lstStyle>
          <a:p>
            <a:pPr>
              <a:defRPr/>
            </a:pPr>
            <a:endParaRPr lang="de-DE"/>
          </a:p>
        </p:txBody>
      </p:sp>
      <p:sp>
        <p:nvSpPr>
          <p:cNvPr id="10240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defRPr>
            </a:lvl1pPr>
          </a:lstStyle>
          <a:p>
            <a:pPr>
              <a:defRPr/>
            </a:pPr>
            <a:endParaRPr lang="de-DE"/>
          </a:p>
        </p:txBody>
      </p:sp>
      <p:sp>
        <p:nvSpPr>
          <p:cNvPr id="10240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defRPr>
            </a:lvl1pPr>
          </a:lstStyle>
          <a:p>
            <a:pPr>
              <a:defRPr/>
            </a:pPr>
            <a:fld id="{054CE4E7-A656-48D3-87EE-73A94FC43DB0}" type="slidenum">
              <a:rPr lang="de-DE"/>
              <a:pPr>
                <a:defRPr/>
              </a:pPr>
              <a:t>‹Nr.›</a:t>
            </a:fld>
            <a:endParaRPr lang="de-DE"/>
          </a:p>
        </p:txBody>
      </p:sp>
    </p:spTree>
    <p:extLst>
      <p:ext uri="{BB962C8B-B14F-4D97-AF65-F5344CB8AC3E}">
        <p14:creationId xmlns:p14="http://schemas.microsoft.com/office/powerpoint/2010/main" val="342167690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endParaRPr lang="de-DE">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lgn="ctr"/>
            <a:endParaRPr lang="de-DE">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5BBE6B8-1DFE-4B60-B868-7B316583E9C4}" type="slidenum">
              <a:rPr lang="de-DE">
                <a:solidFill>
                  <a:srgbClr val="000000"/>
                </a:solidFill>
              </a:rPr>
              <a:pPr/>
              <a:t>‹Nr.›</a:t>
            </a:fld>
            <a:endParaRPr lang="de-DE">
              <a:solidFill>
                <a:srgbClr val="000000"/>
              </a:solidFill>
            </a:endParaRPr>
          </a:p>
        </p:txBody>
      </p:sp>
    </p:spTree>
    <p:extLst>
      <p:ext uri="{BB962C8B-B14F-4D97-AF65-F5344CB8AC3E}">
        <p14:creationId xmlns:p14="http://schemas.microsoft.com/office/powerpoint/2010/main" val="56400199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30.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Layout" Target="../slideLayouts/slideLayout30.xml"/><Relationship Id="rId6" Type="http://schemas.openxmlformats.org/officeDocument/2006/relationships/image" Target="../media/image22.jpeg"/><Relationship Id="rId5" Type="http://schemas.openxmlformats.org/officeDocument/2006/relationships/image" Target="../media/image27.pn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3.xml"/><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3.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53.xml"/><Relationship Id="rId4" Type="http://schemas.openxmlformats.org/officeDocument/2006/relationships/image" Target="../media/image43.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8.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41.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53.xml"/><Relationship Id="rId4" Type="http://schemas.openxmlformats.org/officeDocument/2006/relationships/image" Target="../media/image60.tiff"/></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1.tiff"/><Relationship Id="rId1" Type="http://schemas.openxmlformats.org/officeDocument/2006/relationships/slideLayout" Target="../slideLayouts/slideLayout53.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image" Target="../media/image65.tif"/><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3.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5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1.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8.jpeg"/><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41.xml"/><Relationship Id="rId6" Type="http://schemas.openxmlformats.org/officeDocument/2006/relationships/image" Target="../media/image81.png"/><Relationship Id="rId5" Type="http://schemas.openxmlformats.org/officeDocument/2006/relationships/image" Target="../media/image54.jpe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image" Target="../media/image84.jpeg"/><Relationship Id="rId1" Type="http://schemas.openxmlformats.org/officeDocument/2006/relationships/slideLayout" Target="../slideLayouts/slideLayout18.xml"/><Relationship Id="rId6" Type="http://schemas.openxmlformats.org/officeDocument/2006/relationships/image" Target="../media/image88.jpeg"/><Relationship Id="rId11" Type="http://schemas.openxmlformats.org/officeDocument/2006/relationships/image" Target="../media/image93.jpeg"/><Relationship Id="rId5" Type="http://schemas.openxmlformats.org/officeDocument/2006/relationships/image" Target="../media/image87.jpeg"/><Relationship Id="rId10" Type="http://schemas.openxmlformats.org/officeDocument/2006/relationships/image" Target="../media/image92.jpeg"/><Relationship Id="rId4" Type="http://schemas.openxmlformats.org/officeDocument/2006/relationships/image" Target="../media/image86.jpeg"/><Relationship Id="rId9" Type="http://schemas.openxmlformats.org/officeDocument/2006/relationships/image" Target="../media/image91.jpeg"/></Relationships>
</file>

<file path=ppt/slides/_rels/slide48.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eg"/><Relationship Id="rId7" Type="http://schemas.openxmlformats.org/officeDocument/2006/relationships/image" Target="../media/image99.jpeg"/><Relationship Id="rId2" Type="http://schemas.openxmlformats.org/officeDocument/2006/relationships/image" Target="../media/image94.jpeg"/><Relationship Id="rId1" Type="http://schemas.openxmlformats.org/officeDocument/2006/relationships/slideLayout" Target="../slideLayouts/slideLayout18.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 Id="rId9" Type="http://schemas.openxmlformats.org/officeDocument/2006/relationships/image" Target="../media/image101.jpeg"/></Relationships>
</file>

<file path=ppt/slides/_rels/slide4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102.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8.jpeg"/><Relationship Id="rId2" Type="http://schemas.openxmlformats.org/officeDocument/2006/relationships/image" Target="../media/image96.jpeg"/><Relationship Id="rId1" Type="http://schemas.openxmlformats.org/officeDocument/2006/relationships/slideLayout" Target="../slideLayouts/slideLayout18.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98.jpeg"/></Relationships>
</file>

<file path=ppt/slides/_rels/slide5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tiff"/></Relationships>
</file>

<file path=ppt/slides/_rels/slide61.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2" Type="http://schemas.openxmlformats.org/officeDocument/2006/relationships/image" Target="../media/image124.t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image" Target="../media/image84.jpeg"/><Relationship Id="rId1" Type="http://schemas.openxmlformats.org/officeDocument/2006/relationships/slideLayout" Target="../slideLayouts/slideLayout18.xml"/><Relationship Id="rId6" Type="http://schemas.openxmlformats.org/officeDocument/2006/relationships/image" Target="../media/image88.jpeg"/><Relationship Id="rId11" Type="http://schemas.openxmlformats.org/officeDocument/2006/relationships/image" Target="../media/image93.jpeg"/><Relationship Id="rId5" Type="http://schemas.openxmlformats.org/officeDocument/2006/relationships/image" Target="../media/image87.jpeg"/><Relationship Id="rId10" Type="http://schemas.openxmlformats.org/officeDocument/2006/relationships/image" Target="../media/image92.jpeg"/><Relationship Id="rId4" Type="http://schemas.openxmlformats.org/officeDocument/2006/relationships/image" Target="../media/image86.jpeg"/><Relationship Id="rId9" Type="http://schemas.openxmlformats.org/officeDocument/2006/relationships/image" Target="../media/image91.jpeg"/></Relationships>
</file>

<file path=ppt/slides/_rels/slide6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3.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2" Type="http://schemas.openxmlformats.org/officeDocument/2006/relationships/image" Target="../media/image130.tiff"/><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tiff"/><Relationship Id="rId1" Type="http://schemas.openxmlformats.org/officeDocument/2006/relationships/slideLayout" Target="../slideLayouts/slideLayout76.xml"/><Relationship Id="rId4" Type="http://schemas.openxmlformats.org/officeDocument/2006/relationships/image" Target="../media/image133.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3" Type="http://schemas.openxmlformats.org/officeDocument/2006/relationships/image" Target="../media/image145.jpeg"/><Relationship Id="rId18" Type="http://schemas.openxmlformats.org/officeDocument/2006/relationships/image" Target="../media/image150.jpeg"/><Relationship Id="rId26" Type="http://schemas.openxmlformats.org/officeDocument/2006/relationships/image" Target="../media/image158.jpeg"/><Relationship Id="rId3" Type="http://schemas.openxmlformats.org/officeDocument/2006/relationships/image" Target="../media/image135.jpeg"/><Relationship Id="rId21" Type="http://schemas.openxmlformats.org/officeDocument/2006/relationships/image" Target="../media/image153.jpeg"/><Relationship Id="rId7" Type="http://schemas.openxmlformats.org/officeDocument/2006/relationships/image" Target="../media/image139.jpeg"/><Relationship Id="rId12" Type="http://schemas.openxmlformats.org/officeDocument/2006/relationships/image" Target="../media/image144.jpeg"/><Relationship Id="rId17" Type="http://schemas.openxmlformats.org/officeDocument/2006/relationships/image" Target="../media/image149.jpeg"/><Relationship Id="rId25" Type="http://schemas.openxmlformats.org/officeDocument/2006/relationships/image" Target="../media/image157.jpeg"/><Relationship Id="rId33" Type="http://schemas.openxmlformats.org/officeDocument/2006/relationships/image" Target="../media/image165.jpeg"/><Relationship Id="rId2" Type="http://schemas.openxmlformats.org/officeDocument/2006/relationships/image" Target="../media/image134.jpeg"/><Relationship Id="rId16" Type="http://schemas.openxmlformats.org/officeDocument/2006/relationships/image" Target="../media/image148.jpeg"/><Relationship Id="rId20" Type="http://schemas.openxmlformats.org/officeDocument/2006/relationships/image" Target="../media/image152.jpeg"/><Relationship Id="rId29" Type="http://schemas.openxmlformats.org/officeDocument/2006/relationships/image" Target="../media/image161.jpeg"/><Relationship Id="rId1" Type="http://schemas.openxmlformats.org/officeDocument/2006/relationships/slideLayout" Target="../slideLayouts/slideLayout24.xml"/><Relationship Id="rId6" Type="http://schemas.openxmlformats.org/officeDocument/2006/relationships/image" Target="../media/image138.jpeg"/><Relationship Id="rId11" Type="http://schemas.openxmlformats.org/officeDocument/2006/relationships/image" Target="../media/image143.jpeg"/><Relationship Id="rId24" Type="http://schemas.openxmlformats.org/officeDocument/2006/relationships/image" Target="../media/image156.jpeg"/><Relationship Id="rId32" Type="http://schemas.openxmlformats.org/officeDocument/2006/relationships/image" Target="../media/image164.jpeg"/><Relationship Id="rId5" Type="http://schemas.openxmlformats.org/officeDocument/2006/relationships/image" Target="../media/image137.jpeg"/><Relationship Id="rId15" Type="http://schemas.openxmlformats.org/officeDocument/2006/relationships/image" Target="../media/image147.jpeg"/><Relationship Id="rId23" Type="http://schemas.openxmlformats.org/officeDocument/2006/relationships/image" Target="../media/image155.jpeg"/><Relationship Id="rId28" Type="http://schemas.openxmlformats.org/officeDocument/2006/relationships/image" Target="../media/image160.jpeg"/><Relationship Id="rId10" Type="http://schemas.openxmlformats.org/officeDocument/2006/relationships/image" Target="../media/image142.jpeg"/><Relationship Id="rId19" Type="http://schemas.openxmlformats.org/officeDocument/2006/relationships/image" Target="../media/image151.jpeg"/><Relationship Id="rId31" Type="http://schemas.openxmlformats.org/officeDocument/2006/relationships/image" Target="../media/image163.jpeg"/><Relationship Id="rId4" Type="http://schemas.openxmlformats.org/officeDocument/2006/relationships/image" Target="../media/image136.jpeg"/><Relationship Id="rId9" Type="http://schemas.openxmlformats.org/officeDocument/2006/relationships/image" Target="../media/image141.jpeg"/><Relationship Id="rId14" Type="http://schemas.openxmlformats.org/officeDocument/2006/relationships/image" Target="../media/image146.jpeg"/><Relationship Id="rId22" Type="http://schemas.openxmlformats.org/officeDocument/2006/relationships/image" Target="../media/image154.jpeg"/><Relationship Id="rId27" Type="http://schemas.openxmlformats.org/officeDocument/2006/relationships/image" Target="../media/image159.jpeg"/><Relationship Id="rId30" Type="http://schemas.openxmlformats.org/officeDocument/2006/relationships/image" Target="../media/image162.jpeg"/><Relationship Id="rId8" Type="http://schemas.openxmlformats.org/officeDocument/2006/relationships/image" Target="../media/image140.jpeg"/></Relationships>
</file>

<file path=ppt/slides/_rels/slide76.xml.rels><?xml version="1.0" encoding="UTF-8" standalone="yes"?>
<Relationships xmlns="http://schemas.openxmlformats.org/package/2006/relationships"><Relationship Id="rId13" Type="http://schemas.openxmlformats.org/officeDocument/2006/relationships/image" Target="../media/image177.jpeg"/><Relationship Id="rId18" Type="http://schemas.openxmlformats.org/officeDocument/2006/relationships/image" Target="../media/image182.jpeg"/><Relationship Id="rId26" Type="http://schemas.openxmlformats.org/officeDocument/2006/relationships/image" Target="../media/image190.jpeg"/><Relationship Id="rId3" Type="http://schemas.openxmlformats.org/officeDocument/2006/relationships/image" Target="../media/image167.png"/><Relationship Id="rId21" Type="http://schemas.openxmlformats.org/officeDocument/2006/relationships/image" Target="../media/image185.jpeg"/><Relationship Id="rId7" Type="http://schemas.openxmlformats.org/officeDocument/2006/relationships/image" Target="../media/image171.png"/><Relationship Id="rId12" Type="http://schemas.openxmlformats.org/officeDocument/2006/relationships/image" Target="../media/image176.jpeg"/><Relationship Id="rId17" Type="http://schemas.openxmlformats.org/officeDocument/2006/relationships/image" Target="../media/image181.jpeg"/><Relationship Id="rId25" Type="http://schemas.openxmlformats.org/officeDocument/2006/relationships/image" Target="../media/image189.jpeg"/><Relationship Id="rId33" Type="http://schemas.openxmlformats.org/officeDocument/2006/relationships/image" Target="../media/image197.jpeg"/><Relationship Id="rId2" Type="http://schemas.openxmlformats.org/officeDocument/2006/relationships/image" Target="../media/image166.jpeg"/><Relationship Id="rId16" Type="http://schemas.openxmlformats.org/officeDocument/2006/relationships/image" Target="../media/image180.jpeg"/><Relationship Id="rId20" Type="http://schemas.openxmlformats.org/officeDocument/2006/relationships/image" Target="../media/image184.jpeg"/><Relationship Id="rId29" Type="http://schemas.openxmlformats.org/officeDocument/2006/relationships/image" Target="../media/image193.jpeg"/><Relationship Id="rId1" Type="http://schemas.openxmlformats.org/officeDocument/2006/relationships/slideLayout" Target="../slideLayouts/slideLayout30.xml"/><Relationship Id="rId6" Type="http://schemas.openxmlformats.org/officeDocument/2006/relationships/image" Target="../media/image170.png"/><Relationship Id="rId11" Type="http://schemas.openxmlformats.org/officeDocument/2006/relationships/image" Target="../media/image175.jpeg"/><Relationship Id="rId24" Type="http://schemas.openxmlformats.org/officeDocument/2006/relationships/image" Target="../media/image188.jpeg"/><Relationship Id="rId32" Type="http://schemas.openxmlformats.org/officeDocument/2006/relationships/image" Target="../media/image196.jpeg"/><Relationship Id="rId5" Type="http://schemas.openxmlformats.org/officeDocument/2006/relationships/image" Target="../media/image169.png"/><Relationship Id="rId15" Type="http://schemas.openxmlformats.org/officeDocument/2006/relationships/image" Target="../media/image179.jpeg"/><Relationship Id="rId23" Type="http://schemas.openxmlformats.org/officeDocument/2006/relationships/image" Target="../media/image187.jpeg"/><Relationship Id="rId28" Type="http://schemas.openxmlformats.org/officeDocument/2006/relationships/image" Target="../media/image192.jpeg"/><Relationship Id="rId10" Type="http://schemas.openxmlformats.org/officeDocument/2006/relationships/image" Target="../media/image174.jpeg"/><Relationship Id="rId19" Type="http://schemas.openxmlformats.org/officeDocument/2006/relationships/image" Target="../media/image183.jpeg"/><Relationship Id="rId31" Type="http://schemas.openxmlformats.org/officeDocument/2006/relationships/image" Target="../media/image195.jpeg"/><Relationship Id="rId4" Type="http://schemas.openxmlformats.org/officeDocument/2006/relationships/image" Target="../media/image168.png"/><Relationship Id="rId9" Type="http://schemas.openxmlformats.org/officeDocument/2006/relationships/image" Target="../media/image173.jpeg"/><Relationship Id="rId14" Type="http://schemas.openxmlformats.org/officeDocument/2006/relationships/image" Target="../media/image178.jpeg"/><Relationship Id="rId22" Type="http://schemas.openxmlformats.org/officeDocument/2006/relationships/image" Target="../media/image186.jpeg"/><Relationship Id="rId27" Type="http://schemas.openxmlformats.org/officeDocument/2006/relationships/image" Target="../media/image191.jpeg"/><Relationship Id="rId30" Type="http://schemas.openxmlformats.org/officeDocument/2006/relationships/image" Target="../media/image194.jpeg"/><Relationship Id="rId8" Type="http://schemas.openxmlformats.org/officeDocument/2006/relationships/image" Target="../media/image172.png"/></Relationships>
</file>

<file path=ppt/slides/_rels/slide7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888032" y="1208946"/>
            <a:ext cx="7067896" cy="1200329"/>
          </a:xfrm>
          <a:prstGeom prst="rect">
            <a:avLst/>
          </a:prstGeom>
          <a:noFill/>
          <a:ln w="9525">
            <a:noFill/>
            <a:miter lim="800000"/>
            <a:headEnd/>
            <a:tailEnd/>
          </a:ln>
          <a:effectLst/>
        </p:spPr>
        <p:txBody>
          <a:bodyPr wrap="square">
            <a:spAutoFit/>
          </a:bodyPr>
          <a:lstStyle/>
          <a:p>
            <a:pPr algn="ctr"/>
            <a:r>
              <a:rPr lang="en-US" sz="2400" dirty="0">
                <a:solidFill>
                  <a:srgbClr val="002060"/>
                </a:solidFill>
              </a:rPr>
              <a:t>Responses of wood anatomical parameters to changes in climate and the environment: </a:t>
            </a:r>
            <a:r>
              <a:rPr lang="en-US" sz="2400" dirty="0" smtClean="0">
                <a:solidFill>
                  <a:srgbClr val="002060"/>
                </a:solidFill>
              </a:rPr>
              <a:t/>
            </a:r>
            <a:br>
              <a:rPr lang="en-US" sz="2400" dirty="0" smtClean="0">
                <a:solidFill>
                  <a:srgbClr val="002060"/>
                </a:solidFill>
              </a:rPr>
            </a:br>
            <a:r>
              <a:rPr lang="en-US" sz="2400" dirty="0" smtClean="0">
                <a:solidFill>
                  <a:srgbClr val="002060"/>
                </a:solidFill>
              </a:rPr>
              <a:t>progress, </a:t>
            </a:r>
            <a:r>
              <a:rPr lang="en-US" sz="2400" dirty="0">
                <a:solidFill>
                  <a:srgbClr val="002060"/>
                </a:solidFill>
              </a:rPr>
              <a:t>limitations, and challenges </a:t>
            </a:r>
          </a:p>
        </p:txBody>
      </p:sp>
      <p:sp>
        <p:nvSpPr>
          <p:cNvPr id="46113" name="Text Box 33"/>
          <p:cNvSpPr txBox="1">
            <a:spLocks noChangeArrowheads="1"/>
          </p:cNvSpPr>
          <p:nvPr/>
        </p:nvSpPr>
        <p:spPr bwMode="auto">
          <a:xfrm>
            <a:off x="0" y="6611779"/>
            <a:ext cx="6133132" cy="246221"/>
          </a:xfrm>
          <a:prstGeom prst="rect">
            <a:avLst/>
          </a:prstGeom>
          <a:noFill/>
          <a:ln w="9525">
            <a:noFill/>
            <a:miter lim="800000"/>
            <a:headEnd/>
            <a:tailEnd/>
          </a:ln>
          <a:effectLst/>
        </p:spPr>
        <p:txBody>
          <a:bodyPr wrap="square">
            <a:spAutoFit/>
          </a:bodyPr>
          <a:lstStyle/>
          <a:p>
            <a:r>
              <a:rPr lang="de-DE" sz="1000" dirty="0" err="1" smtClean="0">
                <a:solidFill>
                  <a:srgbClr val="002060"/>
                </a:solidFill>
                <a:cs typeface="Times New Roman" pitchFamily="18" charset="0"/>
              </a:rPr>
              <a:t>Lecture</a:t>
            </a:r>
            <a:r>
              <a:rPr lang="de-DE" sz="1000" dirty="0" smtClean="0">
                <a:solidFill>
                  <a:srgbClr val="002060"/>
                </a:solidFill>
                <a:cs typeface="Times New Roman" pitchFamily="18" charset="0"/>
              </a:rPr>
              <a:t> at </a:t>
            </a:r>
            <a:r>
              <a:rPr lang="de-DE" sz="1000" dirty="0" smtClean="0">
                <a:solidFill>
                  <a:srgbClr val="002060"/>
                </a:solidFill>
                <a:cs typeface="Times New Roman" pitchFamily="18" charset="0"/>
              </a:rPr>
              <a:t>XTBG, </a:t>
            </a:r>
            <a:r>
              <a:rPr lang="de-DE" sz="1000" dirty="0" err="1" smtClean="0">
                <a:solidFill>
                  <a:srgbClr val="002060"/>
                </a:solidFill>
                <a:cs typeface="Times New Roman" pitchFamily="18" charset="0"/>
              </a:rPr>
              <a:t>October</a:t>
            </a:r>
            <a:r>
              <a:rPr lang="de-DE" sz="1000" dirty="0" smtClean="0">
                <a:solidFill>
                  <a:srgbClr val="002060"/>
                </a:solidFill>
                <a:cs typeface="Times New Roman" pitchFamily="18" charset="0"/>
              </a:rPr>
              <a:t> 24, 2017</a:t>
            </a:r>
            <a:endParaRPr lang="de-DE" sz="1000" dirty="0">
              <a:solidFill>
                <a:srgbClr val="002060"/>
              </a:solidFill>
              <a:cs typeface="Times New Roman" pitchFamily="18" charset="0"/>
            </a:endParaRPr>
          </a:p>
        </p:txBody>
      </p:sp>
      <p:pic>
        <p:nvPicPr>
          <p:cNvPr id="46134" name="Picture 54"/>
          <p:cNvPicPr>
            <a:picLocks noChangeAspect="1" noChangeArrowheads="1"/>
          </p:cNvPicPr>
          <p:nvPr/>
        </p:nvPicPr>
        <p:blipFill>
          <a:blip r:embed="rId2" cstate="print"/>
          <a:srcRect/>
          <a:stretch>
            <a:fillRect/>
          </a:stretch>
        </p:blipFill>
        <p:spPr bwMode="auto">
          <a:xfrm>
            <a:off x="83344" y="44450"/>
            <a:ext cx="811212" cy="811213"/>
          </a:xfrm>
          <a:prstGeom prst="rect">
            <a:avLst/>
          </a:prstGeom>
          <a:noFill/>
          <a:ln w="9525">
            <a:noFill/>
            <a:miter lim="800000"/>
            <a:headEnd/>
            <a:tailEnd/>
          </a:ln>
        </p:spPr>
      </p:pic>
      <p:pic>
        <p:nvPicPr>
          <p:cNvPr id="23" name="Grafik 2"/>
          <p:cNvPicPr>
            <a:picLocks noChangeAspect="1"/>
          </p:cNvPicPr>
          <p:nvPr/>
        </p:nvPicPr>
        <p:blipFill>
          <a:blip r:embed="rId3" cstate="print"/>
          <a:srcRect/>
          <a:stretch>
            <a:fillRect/>
          </a:stretch>
        </p:blipFill>
        <p:spPr bwMode="auto">
          <a:xfrm>
            <a:off x="7020272" y="103621"/>
            <a:ext cx="1967799" cy="692869"/>
          </a:xfrm>
          <a:prstGeom prst="rect">
            <a:avLst/>
          </a:prstGeom>
          <a:noFill/>
          <a:ln w="9525">
            <a:noFill/>
            <a:miter lim="800000"/>
            <a:headEnd/>
            <a:tailEnd/>
          </a:ln>
        </p:spPr>
      </p:pic>
      <p:sp>
        <p:nvSpPr>
          <p:cNvPr id="2" name="Rechteck 1"/>
          <p:cNvSpPr/>
          <p:nvPr/>
        </p:nvSpPr>
        <p:spPr>
          <a:xfrm>
            <a:off x="971600" y="3287886"/>
            <a:ext cx="7128792" cy="1077218"/>
          </a:xfrm>
          <a:prstGeom prst="rect">
            <a:avLst/>
          </a:prstGeom>
        </p:spPr>
        <p:txBody>
          <a:bodyPr wrap="square">
            <a:spAutoFit/>
          </a:bodyPr>
          <a:lstStyle/>
          <a:p>
            <a:pPr algn="ctr"/>
            <a:r>
              <a:rPr lang="de-DE" dirty="0" smtClean="0">
                <a:solidFill>
                  <a:srgbClr val="C00000"/>
                </a:solidFill>
              </a:rPr>
              <a:t>Achim Bräuning</a:t>
            </a:r>
          </a:p>
          <a:p>
            <a:pPr algn="ctr"/>
            <a:r>
              <a:rPr lang="de-DE" dirty="0">
                <a:solidFill>
                  <a:srgbClr val="C00000"/>
                </a:solidFill>
              </a:rPr>
              <a:t> </a:t>
            </a:r>
            <a:endParaRPr lang="de-DE" dirty="0" smtClean="0">
              <a:solidFill>
                <a:srgbClr val="C00000"/>
              </a:solidFill>
            </a:endParaRPr>
          </a:p>
          <a:p>
            <a:pPr algn="ctr"/>
            <a:r>
              <a:rPr lang="de-DE" sz="1400" dirty="0" smtClean="0">
                <a:solidFill>
                  <a:srgbClr val="C00000"/>
                </a:solidFill>
              </a:rPr>
              <a:t>Institute </a:t>
            </a:r>
            <a:r>
              <a:rPr lang="de-DE" sz="1400" dirty="0" err="1">
                <a:solidFill>
                  <a:srgbClr val="C00000"/>
                </a:solidFill>
              </a:rPr>
              <a:t>of</a:t>
            </a:r>
            <a:r>
              <a:rPr lang="de-DE" sz="1400" dirty="0">
                <a:solidFill>
                  <a:srgbClr val="C00000"/>
                </a:solidFill>
              </a:rPr>
              <a:t> </a:t>
            </a:r>
            <a:r>
              <a:rPr lang="de-DE" sz="1400" dirty="0" err="1" smtClean="0">
                <a:solidFill>
                  <a:srgbClr val="C00000"/>
                </a:solidFill>
              </a:rPr>
              <a:t>Geography</a:t>
            </a:r>
            <a:r>
              <a:rPr lang="de-DE" sz="1400" dirty="0" smtClean="0">
                <a:solidFill>
                  <a:srgbClr val="C00000"/>
                </a:solidFill>
              </a:rPr>
              <a:t>, Friedrich-Alexander </a:t>
            </a:r>
            <a:r>
              <a:rPr lang="de-DE" sz="1400" dirty="0">
                <a:solidFill>
                  <a:srgbClr val="C00000"/>
                </a:solidFill>
              </a:rPr>
              <a:t>University </a:t>
            </a:r>
            <a:r>
              <a:rPr lang="de-DE" sz="1400" dirty="0" smtClean="0">
                <a:solidFill>
                  <a:srgbClr val="C00000"/>
                </a:solidFill>
              </a:rPr>
              <a:t>Erlangen-Nürnberg</a:t>
            </a:r>
          </a:p>
          <a:p>
            <a:pPr algn="ctr"/>
            <a:r>
              <a:rPr lang="de-DE" sz="1400" i="1" dirty="0" smtClean="0">
                <a:solidFill>
                  <a:srgbClr val="C00000"/>
                </a:solidFill>
              </a:rPr>
              <a:t>achim.braeuning@fau.de</a:t>
            </a:r>
          </a:p>
        </p:txBody>
      </p:sp>
    </p:spTree>
    <p:extLst>
      <p:ext uri="{BB962C8B-B14F-4D97-AF65-F5344CB8AC3E}">
        <p14:creationId xmlns:p14="http://schemas.microsoft.com/office/powerpoint/2010/main" val="1782090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57163"/>
            <a:ext cx="73342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2708920"/>
            <a:ext cx="8821196"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5458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Felssukzession"/>
          <p:cNvPicPr>
            <a:picLocks noChangeAspect="1" noChangeArrowheads="1"/>
          </p:cNvPicPr>
          <p:nvPr/>
        </p:nvPicPr>
        <p:blipFill rotWithShape="1">
          <a:blip r:embed="rId2" cstate="print"/>
          <a:srcRect r="54570" b="7561"/>
          <a:stretch/>
        </p:blipFill>
        <p:spPr>
          <a:xfrm>
            <a:off x="328263" y="148484"/>
            <a:ext cx="2420360" cy="3223999"/>
          </a:xfrm>
          <a:prstGeom prst="rect">
            <a:avLst/>
          </a:prstGeom>
          <a:noFill/>
        </p:spPr>
      </p:pic>
      <p:pic>
        <p:nvPicPr>
          <p:cNvPr id="30" name="Grafik 29"/>
          <p:cNvPicPr>
            <a:picLocks noChangeAspect="1"/>
          </p:cNvPicPr>
          <p:nvPr/>
        </p:nvPicPr>
        <p:blipFill rotWithShape="1">
          <a:blip r:embed="rId3" cstate="print">
            <a:extLst>
              <a:ext uri="{28A0092B-C50C-407E-A947-70E740481C1C}">
                <a14:useLocalDpi xmlns:a14="http://schemas.microsoft.com/office/drawing/2010/main" val="0"/>
              </a:ext>
            </a:extLst>
          </a:blip>
          <a:srcRect l="16824" t="11863" r="45245" b="12100"/>
          <a:stretch/>
        </p:blipFill>
        <p:spPr>
          <a:xfrm>
            <a:off x="323528" y="3520741"/>
            <a:ext cx="2416351" cy="3220627"/>
          </a:xfrm>
          <a:prstGeom prst="rect">
            <a:avLst/>
          </a:prstGeom>
        </p:spPr>
      </p:pic>
      <p:pic>
        <p:nvPicPr>
          <p:cNvPr id="29" name="Grafik 28"/>
          <p:cNvPicPr>
            <a:picLocks noChangeAspect="1"/>
          </p:cNvPicPr>
          <p:nvPr/>
        </p:nvPicPr>
        <p:blipFill rotWithShape="1">
          <a:blip r:embed="rId4" cstate="print">
            <a:extLst>
              <a:ext uri="{28A0092B-C50C-407E-A947-70E740481C1C}">
                <a14:useLocalDpi xmlns:a14="http://schemas.microsoft.com/office/drawing/2010/main" val="0"/>
              </a:ext>
            </a:extLst>
          </a:blip>
          <a:srcRect l="23476" r="26827" b="10587"/>
          <a:stretch/>
        </p:blipFill>
        <p:spPr>
          <a:xfrm>
            <a:off x="6629400" y="3527405"/>
            <a:ext cx="2287779" cy="3219840"/>
          </a:xfrm>
          <a:prstGeom prst="rect">
            <a:avLst/>
          </a:prstGeom>
        </p:spPr>
      </p:pic>
      <p:pic>
        <p:nvPicPr>
          <p:cNvPr id="28" name="Grafik 27"/>
          <p:cNvPicPr>
            <a:picLocks noChangeAspect="1"/>
          </p:cNvPicPr>
          <p:nvPr/>
        </p:nvPicPr>
        <p:blipFill rotWithShape="1">
          <a:blip r:embed="rId5" cstate="print">
            <a:extLst>
              <a:ext uri="{28A0092B-C50C-407E-A947-70E740481C1C}">
                <a14:useLocalDpi xmlns:a14="http://schemas.microsoft.com/office/drawing/2010/main" val="0"/>
              </a:ext>
            </a:extLst>
          </a:blip>
          <a:srcRect l="25628" t="1095" r="21590" b="-1095"/>
          <a:stretch/>
        </p:blipFill>
        <p:spPr>
          <a:xfrm>
            <a:off x="6629400" y="145230"/>
            <a:ext cx="2287779" cy="3250800"/>
          </a:xfrm>
          <a:prstGeom prst="rect">
            <a:avLst/>
          </a:prstGeom>
        </p:spPr>
      </p:pic>
      <p:pic>
        <p:nvPicPr>
          <p:cNvPr id="21" name="Grafik 20"/>
          <p:cNvPicPr>
            <a:picLocks noChangeAspect="1"/>
          </p:cNvPicPr>
          <p:nvPr/>
        </p:nvPicPr>
        <p:blipFill rotWithShape="1">
          <a:blip r:embed="rId6" cstate="print">
            <a:extLst>
              <a:ext uri="{28A0092B-C50C-407E-A947-70E740481C1C}">
                <a14:useLocalDpi xmlns:a14="http://schemas.microsoft.com/office/drawing/2010/main" val="0"/>
              </a:ext>
            </a:extLst>
          </a:blip>
          <a:srcRect l="31189"/>
          <a:stretch/>
        </p:blipFill>
        <p:spPr>
          <a:xfrm>
            <a:off x="3348030" y="116632"/>
            <a:ext cx="2673185" cy="3255851"/>
          </a:xfrm>
          <a:prstGeom prst="rect">
            <a:avLst/>
          </a:prstGeom>
        </p:spPr>
      </p:pic>
      <p:pic>
        <p:nvPicPr>
          <p:cNvPr id="22" name="Grafik 21"/>
          <p:cNvPicPr>
            <a:picLocks noChangeAspect="1"/>
          </p:cNvPicPr>
          <p:nvPr/>
        </p:nvPicPr>
        <p:blipFill rotWithShape="1">
          <a:blip r:embed="rId7" cstate="print">
            <a:extLst>
              <a:ext uri="{28A0092B-C50C-407E-A947-70E740481C1C}">
                <a14:useLocalDpi xmlns:a14="http://schemas.microsoft.com/office/drawing/2010/main" val="0"/>
              </a:ext>
            </a:extLst>
          </a:blip>
          <a:srcRect r="32201"/>
          <a:stretch/>
        </p:blipFill>
        <p:spPr>
          <a:xfrm>
            <a:off x="3348030" y="3501008"/>
            <a:ext cx="2701058" cy="3246237"/>
          </a:xfrm>
          <a:prstGeom prst="rect">
            <a:avLst/>
          </a:prstGeom>
        </p:spPr>
      </p:pic>
      <p:sp>
        <p:nvSpPr>
          <p:cNvPr id="23" name="Text Box 9"/>
          <p:cNvSpPr txBox="1">
            <a:spLocks noChangeArrowheads="1"/>
          </p:cNvSpPr>
          <p:nvPr/>
        </p:nvSpPr>
        <p:spPr bwMode="auto">
          <a:xfrm>
            <a:off x="5171302" y="6516060"/>
            <a:ext cx="849913" cy="246221"/>
          </a:xfrm>
          <a:prstGeom prst="rect">
            <a:avLst/>
          </a:prstGeom>
          <a:noFill/>
          <a:ln w="9525">
            <a:noFill/>
            <a:miter lim="800000"/>
            <a:headEnd/>
            <a:tailEnd/>
          </a:ln>
        </p:spPr>
        <p:txBody>
          <a:bodyPr wrap="none">
            <a:spAutoFit/>
          </a:bodyPr>
          <a:lstStyle/>
          <a:p>
            <a:pPr fontAlgn="auto">
              <a:spcBef>
                <a:spcPts val="0"/>
              </a:spcBef>
              <a:spcAft>
                <a:spcPts val="0"/>
              </a:spcAft>
            </a:pPr>
            <a:r>
              <a:rPr lang="de-DE" sz="1000" dirty="0" smtClean="0">
                <a:solidFill>
                  <a:prstClr val="black"/>
                </a:solidFill>
                <a:latin typeface="Calibri"/>
              </a:rPr>
              <a:t>Kappas 2009</a:t>
            </a:r>
            <a:endParaRPr lang="de-DE" sz="1000" dirty="0">
              <a:solidFill>
                <a:prstClr val="black"/>
              </a:solidFill>
              <a:latin typeface="Calibri"/>
            </a:endParaRPr>
          </a:p>
        </p:txBody>
      </p:sp>
      <p:sp>
        <p:nvSpPr>
          <p:cNvPr id="25" name="Rechteck 24"/>
          <p:cNvSpPr/>
          <p:nvPr/>
        </p:nvSpPr>
        <p:spPr>
          <a:xfrm>
            <a:off x="7027732" y="2515543"/>
            <a:ext cx="1491114" cy="769441"/>
          </a:xfrm>
          <a:prstGeom prst="rect">
            <a:avLst/>
          </a:prstGeom>
          <a:noFill/>
        </p:spPr>
        <p:txBody>
          <a:bodyPr wrap="none" lIns="91440" tIns="45720" rIns="91440" bIns="45720">
            <a:spAutoFit/>
          </a:bodyPr>
          <a:lstStyle/>
          <a:p>
            <a:pPr algn="ctr" fontAlgn="auto">
              <a:spcBef>
                <a:spcPts val="0"/>
              </a:spcBef>
              <a:spcAft>
                <a:spcPts val="0"/>
              </a:spcAft>
            </a:pPr>
            <a:r>
              <a:rPr lang="de-DE" sz="4400" b="1" dirty="0" err="1" smtClean="0">
                <a:ln w="17780" cmpd="sng">
                  <a:solidFill>
                    <a:srgbClr val="4F81BD">
                      <a:tint val="3000"/>
                    </a:srgbClr>
                  </a:solidFill>
                  <a:prstDash val="solid"/>
                  <a:miter lim="800000"/>
                </a:ln>
                <a:solidFill>
                  <a:srgbClr val="002060"/>
                </a:solidFill>
                <a:effectLst>
                  <a:outerShdw blurRad="55000" dist="50800" dir="5400000" algn="tl">
                    <a:srgbClr val="000000">
                      <a:alpha val="33000"/>
                    </a:srgbClr>
                  </a:outerShdw>
                </a:effectLst>
                <a:latin typeface="Calibri"/>
              </a:rPr>
              <a:t>Flood</a:t>
            </a:r>
            <a:endParaRPr lang="de-DE" sz="4400" b="1" dirty="0">
              <a:ln w="17780" cmpd="sng">
                <a:solidFill>
                  <a:srgbClr val="4F81BD">
                    <a:tint val="3000"/>
                  </a:srgbClr>
                </a:solidFill>
                <a:prstDash val="solid"/>
                <a:miter lim="800000"/>
              </a:ln>
              <a:solidFill>
                <a:srgbClr val="002060"/>
              </a:solidFill>
              <a:effectLst>
                <a:outerShdw blurRad="55000" dist="50800" dir="5400000" algn="tl">
                  <a:srgbClr val="000000">
                    <a:alpha val="33000"/>
                  </a:srgbClr>
                </a:outerShdw>
              </a:effectLst>
              <a:latin typeface="Calibri"/>
            </a:endParaRPr>
          </a:p>
        </p:txBody>
      </p:sp>
      <p:sp>
        <p:nvSpPr>
          <p:cNvPr id="26" name="Rechteck 25"/>
          <p:cNvSpPr/>
          <p:nvPr/>
        </p:nvSpPr>
        <p:spPr>
          <a:xfrm>
            <a:off x="7016585" y="3811687"/>
            <a:ext cx="1354474" cy="769441"/>
          </a:xfrm>
          <a:prstGeom prst="rect">
            <a:avLst/>
          </a:prstGeom>
          <a:noFill/>
        </p:spPr>
        <p:txBody>
          <a:bodyPr wrap="none" lIns="91440" tIns="45720" rIns="91440" bIns="45720">
            <a:spAutoFit/>
          </a:bodyPr>
          <a:lstStyle/>
          <a:p>
            <a:pPr algn="ctr" fontAlgn="auto">
              <a:spcBef>
                <a:spcPts val="0"/>
              </a:spcBef>
              <a:spcAft>
                <a:spcPts val="0"/>
              </a:spcAft>
            </a:pPr>
            <a:r>
              <a:rPr lang="de-DE" sz="4400" b="1" dirty="0" smtClean="0">
                <a:ln w="17780" cmpd="sng">
                  <a:solidFill>
                    <a:srgbClr val="4F81BD">
                      <a:tint val="3000"/>
                    </a:srgbClr>
                  </a:solidFill>
                  <a:prstDash val="solid"/>
                  <a:miter lim="800000"/>
                </a:ln>
                <a:solidFill>
                  <a:srgbClr val="8064A2">
                    <a:lumMod val="50000"/>
                  </a:srgbClr>
                </a:solidFill>
                <a:effectLst>
                  <a:outerShdw blurRad="55000" dist="50800" dir="5400000" algn="tl">
                    <a:srgbClr val="000000">
                      <a:alpha val="33000"/>
                    </a:srgbClr>
                  </a:outerShdw>
                </a:effectLst>
                <a:latin typeface="Calibri"/>
              </a:rPr>
              <a:t>Frost</a:t>
            </a:r>
            <a:endParaRPr lang="de-DE" sz="4400" b="1" dirty="0">
              <a:ln w="17780" cmpd="sng">
                <a:solidFill>
                  <a:srgbClr val="4F81BD">
                    <a:tint val="3000"/>
                  </a:srgbClr>
                </a:solidFill>
                <a:prstDash val="solid"/>
                <a:miter lim="800000"/>
              </a:ln>
              <a:solidFill>
                <a:srgbClr val="8064A2">
                  <a:lumMod val="50000"/>
                </a:srgbClr>
              </a:solidFill>
              <a:effectLst>
                <a:outerShdw blurRad="55000" dist="50800" dir="5400000" algn="tl">
                  <a:srgbClr val="000000">
                    <a:alpha val="33000"/>
                  </a:srgbClr>
                </a:outerShdw>
              </a:effectLst>
              <a:latin typeface="Calibri"/>
            </a:endParaRPr>
          </a:p>
        </p:txBody>
      </p:sp>
      <p:sp>
        <p:nvSpPr>
          <p:cNvPr id="27" name="Rechteck 26"/>
          <p:cNvSpPr/>
          <p:nvPr/>
        </p:nvSpPr>
        <p:spPr>
          <a:xfrm>
            <a:off x="737134" y="4963815"/>
            <a:ext cx="1602618" cy="769441"/>
          </a:xfrm>
          <a:prstGeom prst="rect">
            <a:avLst/>
          </a:prstGeom>
          <a:noFill/>
        </p:spPr>
        <p:txBody>
          <a:bodyPr wrap="none" lIns="91440" tIns="45720" rIns="91440" bIns="45720">
            <a:spAutoFit/>
          </a:bodyPr>
          <a:lstStyle/>
          <a:p>
            <a:pPr algn="ctr" fontAlgn="auto">
              <a:spcBef>
                <a:spcPts val="0"/>
              </a:spcBef>
              <a:spcAft>
                <a:spcPts val="0"/>
              </a:spcAft>
            </a:pPr>
            <a:r>
              <a:rPr lang="de-DE" sz="4400" b="1" dirty="0" smtClean="0">
                <a:ln w="17780" cmpd="sng">
                  <a:solidFill>
                    <a:srgbClr val="4F81BD">
                      <a:tint val="3000"/>
                    </a:srgbClr>
                  </a:solidFill>
                  <a:prstDash val="solid"/>
                  <a:miter lim="800000"/>
                </a:ln>
                <a:solidFill>
                  <a:srgbClr val="C0504D">
                    <a:lumMod val="75000"/>
                  </a:srgbClr>
                </a:solidFill>
                <a:effectLst>
                  <a:outerShdw blurRad="55000" dist="50800" dir="5400000" algn="tl">
                    <a:srgbClr val="000000">
                      <a:alpha val="33000"/>
                    </a:srgbClr>
                  </a:outerShdw>
                </a:effectLst>
                <a:latin typeface="Calibri"/>
              </a:rPr>
              <a:t>Storm</a:t>
            </a:r>
            <a:endParaRPr lang="de-DE" sz="4400" b="1" dirty="0">
              <a:ln w="17780" cmpd="sng">
                <a:solidFill>
                  <a:srgbClr val="4F81BD">
                    <a:tint val="3000"/>
                  </a:srgbClr>
                </a:solidFill>
                <a:prstDash val="solid"/>
                <a:miter lim="800000"/>
              </a:ln>
              <a:solidFill>
                <a:srgbClr val="C0504D">
                  <a:lumMod val="75000"/>
                </a:srgbClr>
              </a:solidFill>
              <a:effectLst>
                <a:outerShdw blurRad="55000" dist="50800" dir="5400000" algn="tl">
                  <a:srgbClr val="000000">
                    <a:alpha val="33000"/>
                  </a:srgbClr>
                </a:outerShdw>
              </a:effectLst>
              <a:latin typeface="Calibri"/>
            </a:endParaRPr>
          </a:p>
        </p:txBody>
      </p:sp>
      <p:sp>
        <p:nvSpPr>
          <p:cNvPr id="14" name="Rechteck 13"/>
          <p:cNvSpPr/>
          <p:nvPr/>
        </p:nvSpPr>
        <p:spPr>
          <a:xfrm>
            <a:off x="469752" y="1867471"/>
            <a:ext cx="2100960" cy="769441"/>
          </a:xfrm>
          <a:prstGeom prst="rect">
            <a:avLst/>
          </a:prstGeom>
          <a:noFill/>
        </p:spPr>
        <p:txBody>
          <a:bodyPr wrap="none" lIns="91440" tIns="45720" rIns="91440" bIns="45720">
            <a:spAutoFit/>
          </a:bodyPr>
          <a:lstStyle/>
          <a:p>
            <a:pPr algn="ctr" fontAlgn="auto">
              <a:spcBef>
                <a:spcPts val="0"/>
              </a:spcBef>
              <a:spcAft>
                <a:spcPts val="0"/>
              </a:spcAft>
            </a:pPr>
            <a:r>
              <a:rPr lang="de-DE" sz="4400" b="1" dirty="0" err="1" smtClean="0">
                <a:ln w="17780" cmpd="sng">
                  <a:solidFill>
                    <a:srgbClr val="4F81BD">
                      <a:tint val="3000"/>
                    </a:srgbClr>
                  </a:solidFill>
                  <a:prstDash val="solid"/>
                  <a:miter lim="800000"/>
                </a:ln>
                <a:solidFill>
                  <a:srgbClr val="FFFF00"/>
                </a:solidFill>
                <a:effectLst>
                  <a:outerShdw blurRad="55000" dist="50800" dir="5400000" algn="tl">
                    <a:srgbClr val="000000">
                      <a:alpha val="33000"/>
                    </a:srgbClr>
                  </a:outerShdw>
                </a:effectLst>
                <a:latin typeface="Calibri"/>
              </a:rPr>
              <a:t>Drought</a:t>
            </a:r>
            <a:endParaRPr lang="de-DE" sz="4400" b="1" dirty="0">
              <a:ln w="17780" cmpd="sng">
                <a:solidFill>
                  <a:srgbClr val="4F81BD">
                    <a:tint val="3000"/>
                  </a:srgbClr>
                </a:solidFill>
                <a:prstDash val="solid"/>
                <a:miter lim="800000"/>
              </a:ln>
              <a:solidFill>
                <a:srgbClr val="FFFF00"/>
              </a:solidFill>
              <a:effectLst>
                <a:outerShdw blurRad="55000" dist="50800" dir="5400000" algn="tl">
                  <a:srgbClr val="000000">
                    <a:alpha val="33000"/>
                  </a:srgbClr>
                </a:outerShdw>
              </a:effectLst>
              <a:latin typeface="Calibri"/>
            </a:endParaRPr>
          </a:p>
        </p:txBody>
      </p:sp>
    </p:spTree>
    <p:extLst>
      <p:ext uri="{BB962C8B-B14F-4D97-AF65-F5344CB8AC3E}">
        <p14:creationId xmlns:p14="http://schemas.microsoft.com/office/powerpoint/2010/main" val="7623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r="8881"/>
          <a:stretch/>
        </p:blipFill>
        <p:spPr>
          <a:xfrm rot="5400000">
            <a:off x="-92049" y="586558"/>
            <a:ext cx="3247262" cy="2420404"/>
          </a:xfrm>
          <a:prstGeom prst="rect">
            <a:avLst/>
          </a:prstGeom>
        </p:spPr>
      </p:pic>
      <p:pic>
        <p:nvPicPr>
          <p:cNvPr id="6" name="Grafik 5"/>
          <p:cNvPicPr>
            <a:picLocks noChangeAspect="1"/>
          </p:cNvPicPr>
          <p:nvPr/>
        </p:nvPicPr>
        <p:blipFill rotWithShape="1">
          <a:blip r:embed="rId3" cstate="print">
            <a:extLst>
              <a:ext uri="{28A0092B-C50C-407E-A947-70E740481C1C}">
                <a14:useLocalDpi xmlns:a14="http://schemas.microsoft.com/office/drawing/2010/main" val="0"/>
              </a:ext>
            </a:extLst>
          </a:blip>
          <a:srcRect l="19223" t="12510" r="16578" b="29316"/>
          <a:stretch/>
        </p:blipFill>
        <p:spPr>
          <a:xfrm rot="16200000">
            <a:off x="-87522" y="3912061"/>
            <a:ext cx="3240358" cy="2418256"/>
          </a:xfrm>
          <a:prstGeom prst="rect">
            <a:avLst/>
          </a:prstGeom>
        </p:spPr>
      </p:pic>
      <p:pic>
        <p:nvPicPr>
          <p:cNvPr id="7" name="Grafik 6"/>
          <p:cNvPicPr>
            <a:picLocks noChangeAspect="1"/>
          </p:cNvPicPr>
          <p:nvPr/>
        </p:nvPicPr>
        <p:blipFill rotWithShape="1">
          <a:blip r:embed="rId4" cstate="print">
            <a:extLst>
              <a:ext uri="{28A0092B-C50C-407E-A947-70E740481C1C}">
                <a14:useLocalDpi xmlns:a14="http://schemas.microsoft.com/office/drawing/2010/main" val="0"/>
              </a:ext>
            </a:extLst>
          </a:blip>
          <a:srcRect l="13124" r="3986"/>
          <a:stretch/>
        </p:blipFill>
        <p:spPr>
          <a:xfrm rot="5400000">
            <a:off x="6135182" y="3912062"/>
            <a:ext cx="3240356" cy="2418255"/>
          </a:xfrm>
          <a:prstGeom prst="rect">
            <a:avLst/>
          </a:prstGeom>
        </p:spPr>
      </p:pic>
      <p:sp>
        <p:nvSpPr>
          <p:cNvPr id="11" name="Abgerundetes Rechteck 10"/>
          <p:cNvSpPr/>
          <p:nvPr/>
        </p:nvSpPr>
        <p:spPr>
          <a:xfrm>
            <a:off x="7184242" y="5193195"/>
            <a:ext cx="1142236" cy="864096"/>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de-DE">
              <a:solidFill>
                <a:srgbClr val="8064A2">
                  <a:lumMod val="50000"/>
                </a:srgbClr>
              </a:solidFill>
            </a:endParaRPr>
          </a:p>
        </p:txBody>
      </p:sp>
      <p:sp>
        <p:nvSpPr>
          <p:cNvPr id="12" name="Abgerundetes Rechteck 11"/>
          <p:cNvSpPr/>
          <p:nvPr/>
        </p:nvSpPr>
        <p:spPr>
          <a:xfrm>
            <a:off x="971600" y="4509120"/>
            <a:ext cx="1142236" cy="432048"/>
          </a:xfrm>
          <a:prstGeom prst="round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de-DE">
              <a:solidFill>
                <a:prstClr val="white">
                  <a:lumMod val="95000"/>
                </a:prstClr>
              </a:solidFill>
            </a:endParaRPr>
          </a:p>
        </p:txBody>
      </p:sp>
      <p:sp>
        <p:nvSpPr>
          <p:cNvPr id="13" name="Abgerundetes Rechteck 12"/>
          <p:cNvSpPr/>
          <p:nvPr/>
        </p:nvSpPr>
        <p:spPr>
          <a:xfrm>
            <a:off x="971600" y="5981913"/>
            <a:ext cx="1142236" cy="432048"/>
          </a:xfrm>
          <a:prstGeom prst="round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de-DE">
              <a:solidFill>
                <a:prstClr val="white"/>
              </a:solidFill>
            </a:endParaRPr>
          </a:p>
        </p:txBody>
      </p:sp>
      <p:sp>
        <p:nvSpPr>
          <p:cNvPr id="14" name="Abgerundetes Rechteck 13"/>
          <p:cNvSpPr/>
          <p:nvPr/>
        </p:nvSpPr>
        <p:spPr>
          <a:xfrm>
            <a:off x="897445" y="2564904"/>
            <a:ext cx="1142236" cy="57606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de-DE">
              <a:solidFill>
                <a:prstClr val="white"/>
              </a:solidFill>
            </a:endParaRPr>
          </a:p>
        </p:txBody>
      </p:sp>
      <p:sp>
        <p:nvSpPr>
          <p:cNvPr id="15" name="Abgerundetes Rechteck 14"/>
          <p:cNvSpPr/>
          <p:nvPr/>
        </p:nvSpPr>
        <p:spPr>
          <a:xfrm>
            <a:off x="897445" y="245136"/>
            <a:ext cx="1142236" cy="79208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de-DE">
              <a:solidFill>
                <a:prstClr val="white"/>
              </a:solidFill>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16303"/>
          <a:stretch/>
        </p:blipFill>
        <p:spPr bwMode="auto">
          <a:xfrm>
            <a:off x="6526067" y="177941"/>
            <a:ext cx="2413462" cy="325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6500713" y="3152001"/>
            <a:ext cx="1312347" cy="276999"/>
          </a:xfrm>
          <a:prstGeom prst="rect">
            <a:avLst/>
          </a:prstGeom>
          <a:solidFill>
            <a:schemeClr val="bg1">
              <a:alpha val="41000"/>
            </a:schemeClr>
          </a:solidFill>
        </p:spPr>
        <p:txBody>
          <a:bodyPr wrap="none" rtlCol="0">
            <a:spAutoFit/>
          </a:bodyPr>
          <a:lstStyle/>
          <a:p>
            <a:pPr fontAlgn="auto">
              <a:spcBef>
                <a:spcPts val="0"/>
              </a:spcBef>
              <a:spcAft>
                <a:spcPts val="0"/>
              </a:spcAft>
            </a:pPr>
            <a:r>
              <a:rPr lang="de-DE" sz="1200" dirty="0" err="1" smtClean="0">
                <a:solidFill>
                  <a:prstClr val="black"/>
                </a:solidFill>
                <a:latin typeface="Calibri"/>
              </a:rPr>
              <a:t>Copini</a:t>
            </a:r>
            <a:r>
              <a:rPr lang="de-DE" sz="1200" dirty="0" smtClean="0">
                <a:solidFill>
                  <a:prstClr val="black"/>
                </a:solidFill>
                <a:latin typeface="Calibri"/>
              </a:rPr>
              <a:t> et al., 2016</a:t>
            </a:r>
            <a:endParaRPr lang="de-DE" sz="1600" dirty="0">
              <a:solidFill>
                <a:prstClr val="black"/>
              </a:solidFill>
              <a:latin typeface="Calibri"/>
            </a:endParaRPr>
          </a:p>
        </p:txBody>
      </p:sp>
      <p:sp>
        <p:nvSpPr>
          <p:cNvPr id="19" name="Abgerundetes Rechteck 18"/>
          <p:cNvSpPr/>
          <p:nvPr/>
        </p:nvSpPr>
        <p:spPr>
          <a:xfrm>
            <a:off x="6886108" y="1988840"/>
            <a:ext cx="1718340" cy="576064"/>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de-DE">
              <a:solidFill>
                <a:prstClr val="white"/>
              </a:solidFill>
            </a:endParaRPr>
          </a:p>
        </p:txBody>
      </p:sp>
      <p:pic>
        <p:nvPicPr>
          <p:cNvPr id="21" name="Grafik 20"/>
          <p:cNvPicPr>
            <a:picLocks noChangeAspect="1"/>
          </p:cNvPicPr>
          <p:nvPr/>
        </p:nvPicPr>
        <p:blipFill rotWithShape="1">
          <a:blip r:embed="rId6" cstate="print">
            <a:extLst>
              <a:ext uri="{28A0092B-C50C-407E-A947-70E740481C1C}">
                <a14:useLocalDpi xmlns:a14="http://schemas.microsoft.com/office/drawing/2010/main" val="0"/>
              </a:ext>
            </a:extLst>
          </a:blip>
          <a:srcRect l="31189"/>
          <a:stretch/>
        </p:blipFill>
        <p:spPr>
          <a:xfrm>
            <a:off x="3348030" y="116632"/>
            <a:ext cx="2673185" cy="3255851"/>
          </a:xfrm>
          <a:prstGeom prst="rect">
            <a:avLst/>
          </a:prstGeom>
        </p:spPr>
      </p:pic>
      <p:pic>
        <p:nvPicPr>
          <p:cNvPr id="22" name="Grafik 21"/>
          <p:cNvPicPr>
            <a:picLocks noChangeAspect="1"/>
          </p:cNvPicPr>
          <p:nvPr/>
        </p:nvPicPr>
        <p:blipFill rotWithShape="1">
          <a:blip r:embed="rId7" cstate="print">
            <a:extLst>
              <a:ext uri="{28A0092B-C50C-407E-A947-70E740481C1C}">
                <a14:useLocalDpi xmlns:a14="http://schemas.microsoft.com/office/drawing/2010/main" val="0"/>
              </a:ext>
            </a:extLst>
          </a:blip>
          <a:srcRect r="32201"/>
          <a:stretch/>
        </p:blipFill>
        <p:spPr>
          <a:xfrm>
            <a:off x="3348030" y="3501008"/>
            <a:ext cx="2701058" cy="3246237"/>
          </a:xfrm>
          <a:prstGeom prst="rect">
            <a:avLst/>
          </a:prstGeom>
        </p:spPr>
      </p:pic>
      <p:sp>
        <p:nvSpPr>
          <p:cNvPr id="23" name="Text Box 9"/>
          <p:cNvSpPr txBox="1">
            <a:spLocks noChangeArrowheads="1"/>
          </p:cNvSpPr>
          <p:nvPr/>
        </p:nvSpPr>
        <p:spPr bwMode="auto">
          <a:xfrm>
            <a:off x="5171302" y="6516060"/>
            <a:ext cx="849913" cy="246221"/>
          </a:xfrm>
          <a:prstGeom prst="rect">
            <a:avLst/>
          </a:prstGeom>
          <a:noFill/>
          <a:ln w="9525">
            <a:noFill/>
            <a:miter lim="800000"/>
            <a:headEnd/>
            <a:tailEnd/>
          </a:ln>
        </p:spPr>
        <p:txBody>
          <a:bodyPr wrap="none">
            <a:spAutoFit/>
          </a:bodyPr>
          <a:lstStyle/>
          <a:p>
            <a:pPr fontAlgn="auto">
              <a:spcBef>
                <a:spcPts val="0"/>
              </a:spcBef>
              <a:spcAft>
                <a:spcPts val="0"/>
              </a:spcAft>
            </a:pPr>
            <a:r>
              <a:rPr lang="de-DE" sz="1000" dirty="0" smtClean="0">
                <a:solidFill>
                  <a:prstClr val="black"/>
                </a:solidFill>
                <a:latin typeface="Calibri"/>
              </a:rPr>
              <a:t>Kappas 2009</a:t>
            </a:r>
            <a:endParaRPr lang="de-DE" sz="1000" dirty="0">
              <a:solidFill>
                <a:prstClr val="black"/>
              </a:solidFill>
              <a:latin typeface="Calibri"/>
            </a:endParaRPr>
          </a:p>
        </p:txBody>
      </p:sp>
      <p:sp>
        <p:nvSpPr>
          <p:cNvPr id="20" name="Rechteck 19"/>
          <p:cNvSpPr/>
          <p:nvPr/>
        </p:nvSpPr>
        <p:spPr>
          <a:xfrm>
            <a:off x="469752" y="1867471"/>
            <a:ext cx="2100960" cy="769441"/>
          </a:xfrm>
          <a:prstGeom prst="rect">
            <a:avLst/>
          </a:prstGeom>
          <a:noFill/>
        </p:spPr>
        <p:txBody>
          <a:bodyPr wrap="none" lIns="91440" tIns="45720" rIns="91440" bIns="45720">
            <a:spAutoFit/>
          </a:bodyPr>
          <a:lstStyle/>
          <a:p>
            <a:pPr algn="ctr" fontAlgn="auto">
              <a:spcBef>
                <a:spcPts val="0"/>
              </a:spcBef>
              <a:spcAft>
                <a:spcPts val="0"/>
              </a:spcAft>
            </a:pPr>
            <a:r>
              <a:rPr lang="de-DE" sz="4400" b="1" dirty="0" err="1" smtClean="0">
                <a:ln w="17780" cmpd="sng">
                  <a:solidFill>
                    <a:srgbClr val="4F81BD">
                      <a:tint val="3000"/>
                    </a:srgbClr>
                  </a:solidFill>
                  <a:prstDash val="solid"/>
                  <a:miter lim="800000"/>
                </a:ln>
                <a:solidFill>
                  <a:srgbClr val="FFFF00"/>
                </a:solidFill>
                <a:effectLst>
                  <a:outerShdw blurRad="55000" dist="50800" dir="5400000" algn="tl">
                    <a:srgbClr val="000000">
                      <a:alpha val="33000"/>
                    </a:srgbClr>
                  </a:outerShdw>
                </a:effectLst>
                <a:latin typeface="Calibri"/>
              </a:rPr>
              <a:t>Drought</a:t>
            </a:r>
            <a:endParaRPr lang="de-DE" sz="4400" b="1" dirty="0">
              <a:ln w="17780" cmpd="sng">
                <a:solidFill>
                  <a:srgbClr val="4F81BD">
                    <a:tint val="3000"/>
                  </a:srgbClr>
                </a:solidFill>
                <a:prstDash val="solid"/>
                <a:miter lim="800000"/>
              </a:ln>
              <a:solidFill>
                <a:srgbClr val="FFFF00"/>
              </a:solidFill>
              <a:effectLst>
                <a:outerShdw blurRad="55000" dist="50800" dir="5400000" algn="tl">
                  <a:srgbClr val="000000">
                    <a:alpha val="33000"/>
                  </a:srgbClr>
                </a:outerShdw>
              </a:effectLst>
              <a:latin typeface="Calibri"/>
            </a:endParaRPr>
          </a:p>
        </p:txBody>
      </p:sp>
      <p:sp>
        <p:nvSpPr>
          <p:cNvPr id="26" name="Rechteck 25"/>
          <p:cNvSpPr/>
          <p:nvPr/>
        </p:nvSpPr>
        <p:spPr>
          <a:xfrm>
            <a:off x="7016585" y="3811687"/>
            <a:ext cx="1354474" cy="769441"/>
          </a:xfrm>
          <a:prstGeom prst="rect">
            <a:avLst/>
          </a:prstGeom>
          <a:noFill/>
        </p:spPr>
        <p:txBody>
          <a:bodyPr wrap="none" lIns="91440" tIns="45720" rIns="91440" bIns="45720">
            <a:spAutoFit/>
          </a:bodyPr>
          <a:lstStyle/>
          <a:p>
            <a:pPr algn="ctr" fontAlgn="auto">
              <a:spcBef>
                <a:spcPts val="0"/>
              </a:spcBef>
              <a:spcAft>
                <a:spcPts val="0"/>
              </a:spcAft>
            </a:pPr>
            <a:r>
              <a:rPr lang="de-DE" sz="4400" b="1" dirty="0" smtClean="0">
                <a:ln w="17780" cmpd="sng">
                  <a:solidFill>
                    <a:srgbClr val="4F81BD">
                      <a:tint val="3000"/>
                    </a:srgbClr>
                  </a:solidFill>
                  <a:prstDash val="solid"/>
                  <a:miter lim="800000"/>
                </a:ln>
                <a:solidFill>
                  <a:srgbClr val="8064A2">
                    <a:lumMod val="50000"/>
                  </a:srgbClr>
                </a:solidFill>
                <a:effectLst>
                  <a:outerShdw blurRad="55000" dist="50800" dir="5400000" algn="tl">
                    <a:srgbClr val="000000">
                      <a:alpha val="33000"/>
                    </a:srgbClr>
                  </a:outerShdw>
                </a:effectLst>
                <a:latin typeface="Calibri"/>
              </a:rPr>
              <a:t>Frost</a:t>
            </a:r>
            <a:endParaRPr lang="de-DE" sz="4400" b="1" dirty="0">
              <a:ln w="17780" cmpd="sng">
                <a:solidFill>
                  <a:srgbClr val="4F81BD">
                    <a:tint val="3000"/>
                  </a:srgbClr>
                </a:solidFill>
                <a:prstDash val="solid"/>
                <a:miter lim="800000"/>
              </a:ln>
              <a:solidFill>
                <a:srgbClr val="8064A2">
                  <a:lumMod val="50000"/>
                </a:srgbClr>
              </a:solidFill>
              <a:effectLst>
                <a:outerShdw blurRad="55000" dist="50800" dir="5400000" algn="tl">
                  <a:srgbClr val="000000">
                    <a:alpha val="33000"/>
                  </a:srgbClr>
                </a:outerShdw>
              </a:effectLst>
              <a:latin typeface="Calibri"/>
            </a:endParaRPr>
          </a:p>
        </p:txBody>
      </p:sp>
      <p:sp>
        <p:nvSpPr>
          <p:cNvPr id="27" name="Rechteck 26"/>
          <p:cNvSpPr/>
          <p:nvPr/>
        </p:nvSpPr>
        <p:spPr>
          <a:xfrm>
            <a:off x="737134" y="4963815"/>
            <a:ext cx="1602618" cy="769441"/>
          </a:xfrm>
          <a:prstGeom prst="rect">
            <a:avLst/>
          </a:prstGeom>
          <a:noFill/>
        </p:spPr>
        <p:txBody>
          <a:bodyPr wrap="none" lIns="91440" tIns="45720" rIns="91440" bIns="45720">
            <a:spAutoFit/>
          </a:bodyPr>
          <a:lstStyle/>
          <a:p>
            <a:pPr algn="ctr" fontAlgn="auto">
              <a:spcBef>
                <a:spcPts val="0"/>
              </a:spcBef>
              <a:spcAft>
                <a:spcPts val="0"/>
              </a:spcAft>
            </a:pPr>
            <a:r>
              <a:rPr lang="de-DE" sz="4400" b="1" dirty="0" smtClean="0">
                <a:ln w="17780" cmpd="sng">
                  <a:solidFill>
                    <a:srgbClr val="4F81BD">
                      <a:tint val="3000"/>
                    </a:srgbClr>
                  </a:solidFill>
                  <a:prstDash val="solid"/>
                  <a:miter lim="800000"/>
                </a:ln>
                <a:solidFill>
                  <a:srgbClr val="C0504D">
                    <a:lumMod val="75000"/>
                  </a:srgbClr>
                </a:solidFill>
                <a:effectLst>
                  <a:outerShdw blurRad="55000" dist="50800" dir="5400000" algn="tl">
                    <a:srgbClr val="000000">
                      <a:alpha val="33000"/>
                    </a:srgbClr>
                  </a:outerShdw>
                </a:effectLst>
                <a:latin typeface="Calibri"/>
              </a:rPr>
              <a:t>Storm</a:t>
            </a:r>
            <a:endParaRPr lang="de-DE" sz="4400" b="1" dirty="0">
              <a:ln w="17780" cmpd="sng">
                <a:solidFill>
                  <a:srgbClr val="4F81BD">
                    <a:tint val="3000"/>
                  </a:srgbClr>
                </a:solidFill>
                <a:prstDash val="solid"/>
                <a:miter lim="800000"/>
              </a:ln>
              <a:solidFill>
                <a:srgbClr val="C0504D">
                  <a:lumMod val="75000"/>
                </a:srgbClr>
              </a:solidFill>
              <a:effectLst>
                <a:outerShdw blurRad="55000" dist="50800" dir="5400000" algn="tl">
                  <a:srgbClr val="000000">
                    <a:alpha val="33000"/>
                  </a:srgbClr>
                </a:outerShdw>
              </a:effectLst>
              <a:latin typeface="Calibri"/>
            </a:endParaRPr>
          </a:p>
        </p:txBody>
      </p:sp>
      <p:sp>
        <p:nvSpPr>
          <p:cNvPr id="24" name="Rechteck 23"/>
          <p:cNvSpPr/>
          <p:nvPr/>
        </p:nvSpPr>
        <p:spPr>
          <a:xfrm>
            <a:off x="7027732" y="2515543"/>
            <a:ext cx="1491114" cy="769441"/>
          </a:xfrm>
          <a:prstGeom prst="rect">
            <a:avLst/>
          </a:prstGeom>
          <a:noFill/>
        </p:spPr>
        <p:txBody>
          <a:bodyPr wrap="none" lIns="91440" tIns="45720" rIns="91440" bIns="45720">
            <a:spAutoFit/>
          </a:bodyPr>
          <a:lstStyle/>
          <a:p>
            <a:pPr algn="ctr" fontAlgn="auto">
              <a:spcBef>
                <a:spcPts val="0"/>
              </a:spcBef>
              <a:spcAft>
                <a:spcPts val="0"/>
              </a:spcAft>
            </a:pPr>
            <a:r>
              <a:rPr lang="de-DE" sz="4400" b="1" dirty="0" err="1" smtClean="0">
                <a:ln w="17780" cmpd="sng">
                  <a:solidFill>
                    <a:srgbClr val="4F81BD">
                      <a:tint val="3000"/>
                    </a:srgbClr>
                  </a:solidFill>
                  <a:prstDash val="solid"/>
                  <a:miter lim="800000"/>
                </a:ln>
                <a:solidFill>
                  <a:srgbClr val="002060"/>
                </a:solidFill>
                <a:effectLst>
                  <a:outerShdw blurRad="55000" dist="50800" dir="5400000" algn="tl">
                    <a:srgbClr val="000000">
                      <a:alpha val="33000"/>
                    </a:srgbClr>
                  </a:outerShdw>
                </a:effectLst>
                <a:latin typeface="Calibri"/>
              </a:rPr>
              <a:t>Flood</a:t>
            </a:r>
            <a:endParaRPr lang="de-DE" sz="4400" b="1" dirty="0">
              <a:ln w="17780" cmpd="sng">
                <a:solidFill>
                  <a:srgbClr val="4F81BD">
                    <a:tint val="3000"/>
                  </a:srgbClr>
                </a:solidFill>
                <a:prstDash val="solid"/>
                <a:miter lim="800000"/>
              </a:ln>
              <a:solidFill>
                <a:srgbClr val="002060"/>
              </a:solidFill>
              <a:effectLst>
                <a:outerShdw blurRad="55000" dist="50800" dir="5400000" algn="tl">
                  <a:srgbClr val="000000">
                    <a:alpha val="33000"/>
                  </a:srgbClr>
                </a:outerShdw>
              </a:effectLst>
              <a:latin typeface="Calibri"/>
            </a:endParaRPr>
          </a:p>
        </p:txBody>
      </p:sp>
    </p:spTree>
    <p:extLst>
      <p:ext uri="{BB962C8B-B14F-4D97-AF65-F5344CB8AC3E}">
        <p14:creationId xmlns:p14="http://schemas.microsoft.com/office/powerpoint/2010/main" val="373181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Text Box 8"/>
          <p:cNvSpPr txBox="1">
            <a:spLocks noChangeArrowheads="1"/>
          </p:cNvSpPr>
          <p:nvPr/>
        </p:nvSpPr>
        <p:spPr bwMode="auto">
          <a:xfrm>
            <a:off x="4429125" y="5149850"/>
            <a:ext cx="421481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ts val="600"/>
              </a:spcBef>
              <a:buFontTx/>
              <a:buNone/>
            </a:pPr>
            <a:r>
              <a:rPr lang="de-DE" altLang="de-DE" sz="1600">
                <a:solidFill>
                  <a:prstClr val="white"/>
                </a:solidFill>
                <a:latin typeface="Tahoma" pitchFamily="34" charset="0"/>
              </a:rPr>
              <a:t>Low temporal and spatial resolution measures changes in tree circumference</a:t>
            </a:r>
          </a:p>
          <a:p>
            <a:pPr algn="ctr" eaLnBrk="1" hangingPunct="1">
              <a:spcBef>
                <a:spcPts val="600"/>
              </a:spcBef>
              <a:buFontTx/>
              <a:buNone/>
            </a:pPr>
            <a:r>
              <a:rPr lang="de-DE" altLang="de-DE" sz="1600">
                <a:solidFill>
                  <a:prstClr val="white"/>
                </a:solidFill>
                <a:latin typeface="Tahoma" pitchFamily="34" charset="0"/>
              </a:rPr>
              <a:t>Price: 3,- to ca. 360,- € plus data logger)</a:t>
            </a:r>
          </a:p>
          <a:p>
            <a:pPr algn="ctr" eaLnBrk="1" hangingPunct="1">
              <a:spcBef>
                <a:spcPts val="600"/>
              </a:spcBef>
              <a:buFontTx/>
              <a:buNone/>
            </a:pPr>
            <a:r>
              <a:rPr lang="de-DE" altLang="de-DE" sz="1600">
                <a:solidFill>
                  <a:prstClr val="white"/>
                </a:solidFill>
                <a:latin typeface="Tahoma" pitchFamily="34" charset="0"/>
              </a:rPr>
              <a:t>Therefore high number of trees possible</a:t>
            </a:r>
          </a:p>
        </p:txBody>
      </p:sp>
      <p:pic>
        <p:nvPicPr>
          <p:cNvPr id="12" name="Picture 2"/>
          <p:cNvPicPr/>
          <p:nvPr/>
        </p:nvPicPr>
        <p:blipFill>
          <a:blip r:embed="rId2" cstate="print">
            <a:extLst>
              <a:ext uri="{28A0092B-C50C-407E-A947-70E740481C1C}">
                <a14:useLocalDpi xmlns:a14="http://schemas.microsoft.com/office/drawing/2010/main" val="0"/>
              </a:ext>
            </a:extLst>
          </a:blip>
          <a:stretch>
            <a:fillRect/>
          </a:stretch>
        </p:blipFill>
        <p:spPr>
          <a:xfrm>
            <a:off x="3226431" y="558598"/>
            <a:ext cx="5805671" cy="6197814"/>
          </a:xfrm>
          <a:prstGeom prst="rect">
            <a:avLst/>
          </a:prstGeom>
        </p:spPr>
      </p:pic>
      <p:sp>
        <p:nvSpPr>
          <p:cNvPr id="31748" name="Text Box 8"/>
          <p:cNvSpPr txBox="1">
            <a:spLocks noChangeArrowheads="1"/>
          </p:cNvSpPr>
          <p:nvPr/>
        </p:nvSpPr>
        <p:spPr bwMode="auto">
          <a:xfrm>
            <a:off x="107504" y="6567155"/>
            <a:ext cx="34563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en-US" sz="1000" dirty="0" smtClean="0">
                <a:solidFill>
                  <a:prstClr val="black"/>
                </a:solidFill>
                <a:latin typeface="Arial"/>
                <a:ea typeface="Times New Roman"/>
              </a:rPr>
              <a:t>Sass-</a:t>
            </a:r>
            <a:r>
              <a:rPr lang="en-US" sz="1000" dirty="0" err="1" smtClean="0">
                <a:solidFill>
                  <a:prstClr val="black"/>
                </a:solidFill>
                <a:latin typeface="Arial"/>
                <a:ea typeface="Times New Roman"/>
              </a:rPr>
              <a:t>Klaassen</a:t>
            </a:r>
            <a:r>
              <a:rPr lang="en-US" sz="1000" dirty="0" smtClean="0">
                <a:solidFill>
                  <a:prstClr val="black"/>
                </a:solidFill>
                <a:latin typeface="Arial"/>
                <a:ea typeface="Times New Roman"/>
              </a:rPr>
              <a:t>, et al. 2016: </a:t>
            </a:r>
            <a:r>
              <a:rPr lang="en-US" sz="1000" i="1" dirty="0">
                <a:solidFill>
                  <a:prstClr val="black"/>
                </a:solidFill>
                <a:latin typeface="Arial"/>
                <a:ea typeface="Times New Roman"/>
              </a:rPr>
              <a:t>Frontiers in Plant </a:t>
            </a:r>
            <a:r>
              <a:rPr lang="en-US" sz="1000" i="1" dirty="0" smtClean="0">
                <a:solidFill>
                  <a:prstClr val="black"/>
                </a:solidFill>
                <a:latin typeface="Arial"/>
                <a:ea typeface="Times New Roman"/>
              </a:rPr>
              <a:t>Science</a:t>
            </a:r>
            <a:endParaRPr lang="de-DE" altLang="de-DE" sz="1000" dirty="0">
              <a:solidFill>
                <a:srgbClr val="002060"/>
              </a:solidFill>
              <a:latin typeface="Tahoma" pitchFamily="34" charset="0"/>
            </a:endParaRPr>
          </a:p>
        </p:txBody>
      </p:sp>
      <p:sp>
        <p:nvSpPr>
          <p:cNvPr id="3" name="Rechteck 2"/>
          <p:cNvSpPr/>
          <p:nvPr/>
        </p:nvSpPr>
        <p:spPr>
          <a:xfrm>
            <a:off x="107504" y="1268760"/>
            <a:ext cx="3096344" cy="5205720"/>
          </a:xfrm>
          <a:prstGeom prst="rect">
            <a:avLst/>
          </a:prstGeom>
        </p:spPr>
        <p:txBody>
          <a:bodyPr wrap="square">
            <a:spAutoFit/>
          </a:bodyPr>
          <a:lstStyle/>
          <a:p>
            <a:pPr>
              <a:lnSpc>
                <a:spcPts val="1600"/>
              </a:lnSpc>
            </a:pPr>
            <a:r>
              <a:rPr lang="en-GB" sz="1200" dirty="0">
                <a:solidFill>
                  <a:prstClr val="black"/>
                </a:solidFill>
              </a:rPr>
              <a:t>Schematic of the </a:t>
            </a:r>
            <a:r>
              <a:rPr lang="en-GB" sz="1200" b="1" dirty="0">
                <a:solidFill>
                  <a:srgbClr val="C00000"/>
                </a:solidFill>
              </a:rPr>
              <a:t>tree-</a:t>
            </a:r>
            <a:r>
              <a:rPr lang="en-GB" sz="1200" b="1" dirty="0" err="1">
                <a:solidFill>
                  <a:srgbClr val="C00000"/>
                </a:solidFill>
              </a:rPr>
              <a:t>centered</a:t>
            </a:r>
            <a:r>
              <a:rPr lang="en-GB" sz="1200" b="1" dirty="0">
                <a:solidFill>
                  <a:srgbClr val="C00000"/>
                </a:solidFill>
              </a:rPr>
              <a:t> approach </a:t>
            </a:r>
            <a:r>
              <a:rPr lang="en-GB" sz="1200" dirty="0">
                <a:solidFill>
                  <a:prstClr val="black"/>
                </a:solidFill>
              </a:rPr>
              <a:t>applied by </a:t>
            </a:r>
            <a:r>
              <a:rPr lang="en-GB" sz="1200" dirty="0" err="1">
                <a:solidFill>
                  <a:prstClr val="black"/>
                </a:solidFill>
              </a:rPr>
              <a:t>STReESS</a:t>
            </a:r>
            <a:r>
              <a:rPr lang="en-GB" sz="1200" dirty="0">
                <a:solidFill>
                  <a:prstClr val="black"/>
                </a:solidFill>
              </a:rPr>
              <a:t> to enhance </a:t>
            </a:r>
            <a:r>
              <a:rPr lang="en-GB" sz="1200" b="1" dirty="0">
                <a:solidFill>
                  <a:prstClr val="black"/>
                </a:solidFill>
              </a:rPr>
              <a:t>mechanistic understanding</a:t>
            </a:r>
            <a:r>
              <a:rPr lang="en-GB" sz="1200" dirty="0">
                <a:solidFill>
                  <a:prstClr val="black"/>
                </a:solidFill>
              </a:rPr>
              <a:t>. The approach consists of the following interlinked elements: [1] Environmental conditions affect physiological processes, which drive growth dynamics, and results in specific wood and bark structure. [2] </a:t>
            </a:r>
            <a:r>
              <a:rPr lang="en-GB" sz="1200" dirty="0">
                <a:solidFill>
                  <a:srgbClr val="C00000"/>
                </a:solidFill>
              </a:rPr>
              <a:t>Quantity and structure of newly formed wood as assessed by dendrochronology affects whole-tree physiological functioning and performance. [3] Legacy of past environmental conditions and extreme events is imprinted in wood structure, influencing tree functioning and todays’ tree performance</a:t>
            </a:r>
            <a:r>
              <a:rPr lang="en-GB" sz="1200" dirty="0">
                <a:solidFill>
                  <a:prstClr val="black"/>
                </a:solidFill>
              </a:rPr>
              <a:t>. This is important to assess tree resilience ability. [4] Selection of comparative studies, monitoring and controlled experiments allow model testing and validation in specific contexts. All four elements are important to assess non-linear trigger-response relations and enable to create a model framework to explain and evaluate tree responses to climate events</a:t>
            </a:r>
            <a:endParaRPr lang="de-DE" sz="1200" dirty="0">
              <a:solidFill>
                <a:prstClr val="black"/>
              </a:solidFill>
            </a:endParaRPr>
          </a:p>
        </p:txBody>
      </p:sp>
      <p:grpSp>
        <p:nvGrpSpPr>
          <p:cNvPr id="8" name="Gruppieren 7"/>
          <p:cNvGrpSpPr/>
          <p:nvPr/>
        </p:nvGrpSpPr>
        <p:grpSpPr>
          <a:xfrm>
            <a:off x="0" y="44624"/>
            <a:ext cx="9296400" cy="1214633"/>
            <a:chOff x="0" y="0"/>
            <a:chExt cx="9296400" cy="1214633"/>
          </a:xfrm>
        </p:grpSpPr>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de-DE">
                <a:solidFill>
                  <a:srgbClr val="000000"/>
                </a:solidFill>
              </a:endParaRPr>
            </a:p>
          </p:txBody>
        </p:sp>
        <p:sp>
          <p:nvSpPr>
            <p:cNvPr id="10"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de-DE">
                <a:solidFill>
                  <a:srgbClr val="000000"/>
                </a:solidFill>
              </a:endParaRPr>
            </a:p>
          </p:txBody>
        </p:sp>
        <p:sp>
          <p:nvSpPr>
            <p:cNvPr id="11" name="Text Box 2"/>
            <p:cNvSpPr txBox="1">
              <a:spLocks noChangeArrowheads="1"/>
            </p:cNvSpPr>
            <p:nvPr/>
          </p:nvSpPr>
          <p:spPr bwMode="auto">
            <a:xfrm>
              <a:off x="152400" y="998733"/>
              <a:ext cx="2120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04788">
                <a:defRPr sz="2400">
                  <a:solidFill>
                    <a:schemeClr val="tx1"/>
                  </a:solidFill>
                  <a:latin typeface="Arial" charset="0"/>
                  <a:ea typeface="ＭＳ Ｐゴシック" charset="-128"/>
                </a:defRPr>
              </a:lvl1pPr>
              <a:lvl2pPr marL="742950" indent="-285750" defTabSz="204788">
                <a:defRPr sz="2400">
                  <a:solidFill>
                    <a:schemeClr val="tx1"/>
                  </a:solidFill>
                  <a:latin typeface="Arial" charset="0"/>
                  <a:ea typeface="ＭＳ Ｐゴシック" charset="-128"/>
                </a:defRPr>
              </a:lvl2pPr>
              <a:lvl3pPr marL="1143000" indent="-228600" defTabSz="204788">
                <a:defRPr sz="2400">
                  <a:solidFill>
                    <a:schemeClr val="tx1"/>
                  </a:solidFill>
                  <a:latin typeface="Arial" charset="0"/>
                  <a:ea typeface="ＭＳ Ｐゴシック" charset="-128"/>
                </a:defRPr>
              </a:lvl3pPr>
              <a:lvl4pPr marL="1600200" indent="-228600" defTabSz="204788">
                <a:defRPr sz="2400">
                  <a:solidFill>
                    <a:schemeClr val="tx1"/>
                  </a:solidFill>
                  <a:latin typeface="Arial" charset="0"/>
                  <a:ea typeface="ＭＳ Ｐゴシック" charset="-128"/>
                </a:defRPr>
              </a:lvl4pPr>
              <a:lvl5pPr marL="2057400" indent="-228600" defTabSz="204788">
                <a:defRPr sz="2400">
                  <a:solidFill>
                    <a:schemeClr val="tx1"/>
                  </a:solidFill>
                  <a:latin typeface="Arial" charset="0"/>
                  <a:ea typeface="ＭＳ Ｐゴシック" charset="-128"/>
                </a:defRPr>
              </a:lvl5pPr>
              <a:lvl6pPr marL="2514600" indent="-228600" defTabSz="204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204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204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204788" eaLnBrk="0" fontAlgn="base" hangingPunct="0">
                <a:spcBef>
                  <a:spcPct val="0"/>
                </a:spcBef>
                <a:spcAft>
                  <a:spcPct val="0"/>
                </a:spcAft>
                <a:defRPr sz="2400">
                  <a:solidFill>
                    <a:schemeClr val="tx1"/>
                  </a:solidFill>
                  <a:latin typeface="Arial" charset="0"/>
                  <a:ea typeface="ＭＳ Ｐゴシック" charset="-128"/>
                </a:defRPr>
              </a:lvl9pPr>
            </a:lstStyle>
            <a:p>
              <a:pPr>
                <a:lnSpc>
                  <a:spcPts val="1375"/>
                </a:lnSpc>
                <a:spcBef>
                  <a:spcPts val="738"/>
                </a:spcBef>
              </a:pPr>
              <a:r>
                <a:rPr lang="en-US" sz="1100" dirty="0">
                  <a:solidFill>
                    <a:srgbClr val="FFFFFF">
                      <a:lumMod val="65000"/>
                    </a:srgbClr>
                  </a:solidFill>
                </a:rPr>
                <a:t>COST Action no</a:t>
              </a:r>
              <a:r>
                <a:rPr lang="en-US" sz="1100" dirty="0" smtClean="0">
                  <a:solidFill>
                    <a:srgbClr val="FFFFFF">
                      <a:lumMod val="65000"/>
                    </a:srgbClr>
                  </a:solidFill>
                </a:rPr>
                <a:t>. FP1106</a:t>
              </a:r>
              <a:endParaRPr lang="en-US" sz="1000" dirty="0">
                <a:solidFill>
                  <a:srgbClr val="FFFFFF">
                    <a:lumMod val="65000"/>
                  </a:srgbClr>
                </a:solidFill>
              </a:endParaRPr>
            </a:p>
          </p:txBody>
        </p:sp>
        <p:sp>
          <p:nvSpPr>
            <p:cNvPr id="13" name="Text Box 3"/>
            <p:cNvSpPr txBox="1">
              <a:spLocks noChangeArrowheads="1"/>
            </p:cNvSpPr>
            <p:nvPr/>
          </p:nvSpPr>
          <p:spPr bwMode="auto">
            <a:xfrm>
              <a:off x="2010644" y="78279"/>
              <a:ext cx="6953843" cy="34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04788">
                <a:defRPr sz="2400">
                  <a:solidFill>
                    <a:schemeClr val="tx1"/>
                  </a:solidFill>
                  <a:latin typeface="Arial" charset="0"/>
                  <a:ea typeface="ＭＳ Ｐゴシック" charset="-128"/>
                </a:defRPr>
              </a:lvl1pPr>
              <a:lvl2pPr marL="742950" indent="-285750" defTabSz="204788">
                <a:defRPr sz="2400">
                  <a:solidFill>
                    <a:schemeClr val="tx1"/>
                  </a:solidFill>
                  <a:latin typeface="Arial" charset="0"/>
                  <a:ea typeface="ＭＳ Ｐゴシック" charset="-128"/>
                </a:defRPr>
              </a:lvl2pPr>
              <a:lvl3pPr marL="1143000" indent="-228600" defTabSz="204788">
                <a:defRPr sz="2400">
                  <a:solidFill>
                    <a:schemeClr val="tx1"/>
                  </a:solidFill>
                  <a:latin typeface="Arial" charset="0"/>
                  <a:ea typeface="ＭＳ Ｐゴシック" charset="-128"/>
                </a:defRPr>
              </a:lvl3pPr>
              <a:lvl4pPr marL="1600200" indent="-228600" defTabSz="204788">
                <a:defRPr sz="2400">
                  <a:solidFill>
                    <a:schemeClr val="tx1"/>
                  </a:solidFill>
                  <a:latin typeface="Arial" charset="0"/>
                  <a:ea typeface="ＭＳ Ｐゴシック" charset="-128"/>
                </a:defRPr>
              </a:lvl4pPr>
              <a:lvl5pPr marL="2057400" indent="-228600" defTabSz="204788">
                <a:defRPr sz="2400">
                  <a:solidFill>
                    <a:schemeClr val="tx1"/>
                  </a:solidFill>
                  <a:latin typeface="Arial" charset="0"/>
                  <a:ea typeface="ＭＳ Ｐゴシック" charset="-128"/>
                </a:defRPr>
              </a:lvl5pPr>
              <a:lvl6pPr marL="2514600" indent="-228600" defTabSz="204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204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204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204788" eaLnBrk="0" fontAlgn="base" hangingPunct="0">
                <a:spcBef>
                  <a:spcPct val="0"/>
                </a:spcBef>
                <a:spcAft>
                  <a:spcPct val="0"/>
                </a:spcAft>
                <a:defRPr sz="2400">
                  <a:solidFill>
                    <a:schemeClr val="tx1"/>
                  </a:solidFill>
                  <a:latin typeface="Arial" charset="0"/>
                  <a:ea typeface="ＭＳ Ｐゴシック" charset="-128"/>
                </a:defRPr>
              </a:lvl9pPr>
            </a:lstStyle>
            <a:p>
              <a:pPr>
                <a:lnSpc>
                  <a:spcPts val="2000"/>
                </a:lnSpc>
                <a:spcBef>
                  <a:spcPts val="600"/>
                </a:spcBef>
              </a:pPr>
              <a:r>
                <a:rPr lang="en-GB" sz="2000" b="1" dirty="0" smtClean="0">
                  <a:solidFill>
                    <a:srgbClr val="FFFFFF">
                      <a:lumMod val="65000"/>
                    </a:srgbClr>
                  </a:solidFill>
                </a:rPr>
                <a:t>S</a:t>
              </a:r>
              <a:r>
                <a:rPr lang="en-GB" sz="2000" dirty="0" smtClean="0">
                  <a:solidFill>
                    <a:srgbClr val="FFFFFF">
                      <a:lumMod val="65000"/>
                    </a:srgbClr>
                  </a:solidFill>
                </a:rPr>
                <a:t>tudying </a:t>
              </a:r>
              <a:r>
                <a:rPr lang="en-GB" sz="2000" b="1" dirty="0">
                  <a:solidFill>
                    <a:srgbClr val="FFFFFF">
                      <a:lumMod val="65000"/>
                    </a:srgbClr>
                  </a:solidFill>
                </a:rPr>
                <a:t>T</a:t>
              </a:r>
              <a:r>
                <a:rPr lang="en-GB" sz="2000" dirty="0">
                  <a:solidFill>
                    <a:srgbClr val="FFFFFF">
                      <a:lumMod val="65000"/>
                    </a:srgbClr>
                  </a:solidFill>
                </a:rPr>
                <a:t>ree </a:t>
              </a:r>
              <a:r>
                <a:rPr lang="en-GB" sz="2000" b="1" dirty="0">
                  <a:solidFill>
                    <a:srgbClr val="FFFFFF">
                      <a:lumMod val="65000"/>
                    </a:srgbClr>
                  </a:solidFill>
                </a:rPr>
                <a:t>R</a:t>
              </a:r>
              <a:r>
                <a:rPr lang="en-GB" sz="2000" dirty="0">
                  <a:solidFill>
                    <a:srgbClr val="FFFFFF">
                      <a:lumMod val="65000"/>
                    </a:srgbClr>
                  </a:solidFill>
                </a:rPr>
                <a:t>esponses to </a:t>
              </a:r>
              <a:r>
                <a:rPr lang="en-GB" sz="2000" b="1" dirty="0">
                  <a:solidFill>
                    <a:srgbClr val="FFFFFF">
                      <a:lumMod val="65000"/>
                    </a:srgbClr>
                  </a:solidFill>
                </a:rPr>
                <a:t>e</a:t>
              </a:r>
              <a:r>
                <a:rPr lang="en-GB" sz="2000" dirty="0">
                  <a:solidFill>
                    <a:srgbClr val="FFFFFF">
                      <a:lumMod val="65000"/>
                    </a:srgbClr>
                  </a:solidFill>
                </a:rPr>
                <a:t>xtreme </a:t>
              </a:r>
              <a:r>
                <a:rPr lang="en-GB" sz="2000" b="1" dirty="0" smtClean="0">
                  <a:solidFill>
                    <a:srgbClr val="FFFFFF">
                      <a:lumMod val="65000"/>
                    </a:srgbClr>
                  </a:solidFill>
                </a:rPr>
                <a:t>E</a:t>
              </a:r>
              <a:r>
                <a:rPr lang="en-GB" sz="2000" dirty="0" smtClean="0">
                  <a:solidFill>
                    <a:srgbClr val="FFFFFF">
                      <a:lumMod val="65000"/>
                    </a:srgbClr>
                  </a:solidFill>
                </a:rPr>
                <a:t>vents: a </a:t>
              </a:r>
              <a:r>
                <a:rPr lang="en-GB" sz="2000" dirty="0" err="1" smtClean="0">
                  <a:solidFill>
                    <a:srgbClr val="FFFFFF">
                      <a:lumMod val="65000"/>
                    </a:srgbClr>
                  </a:solidFill>
                </a:rPr>
                <a:t>Synthesi</a:t>
              </a:r>
              <a:r>
                <a:rPr lang="en-GB" sz="2000" b="1" dirty="0" err="1" smtClean="0">
                  <a:solidFill>
                    <a:srgbClr val="FFFFFF">
                      <a:lumMod val="65000"/>
                    </a:srgbClr>
                  </a:solidFill>
                </a:rPr>
                <a:t>S</a:t>
              </a:r>
              <a:endParaRPr lang="en-US" sz="2000" b="1" dirty="0">
                <a:solidFill>
                  <a:srgbClr val="FFFFFF">
                    <a:lumMod val="65000"/>
                  </a:srgbClr>
                </a:solidFill>
              </a:endParaRPr>
            </a:p>
          </p:txBody>
        </p:sp>
        <p:pic>
          <p:nvPicPr>
            <p:cNvPr id="14" name="Picture 2" descr="D:\my docs\COST\Logo\Logo farbig ne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9" y="54243"/>
              <a:ext cx="1555352" cy="9444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658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34" name="Picture 54"/>
          <p:cNvPicPr>
            <a:picLocks noChangeAspect="1" noChangeArrowheads="1"/>
          </p:cNvPicPr>
          <p:nvPr/>
        </p:nvPicPr>
        <p:blipFill>
          <a:blip r:embed="rId2" cstate="print"/>
          <a:srcRect/>
          <a:stretch>
            <a:fillRect/>
          </a:stretch>
        </p:blipFill>
        <p:spPr bwMode="auto">
          <a:xfrm>
            <a:off x="83344" y="44450"/>
            <a:ext cx="811212" cy="811213"/>
          </a:xfrm>
          <a:prstGeom prst="rect">
            <a:avLst/>
          </a:prstGeom>
          <a:noFill/>
          <a:ln w="9525">
            <a:noFill/>
            <a:miter lim="800000"/>
            <a:headEnd/>
            <a:tailEnd/>
          </a:ln>
        </p:spPr>
      </p:pic>
      <p:pic>
        <p:nvPicPr>
          <p:cNvPr id="23" name="Grafik 2"/>
          <p:cNvPicPr>
            <a:picLocks noChangeAspect="1"/>
          </p:cNvPicPr>
          <p:nvPr/>
        </p:nvPicPr>
        <p:blipFill>
          <a:blip r:embed="rId3" cstate="print"/>
          <a:srcRect/>
          <a:stretch>
            <a:fillRect/>
          </a:stretch>
        </p:blipFill>
        <p:spPr bwMode="auto">
          <a:xfrm>
            <a:off x="7020272" y="103621"/>
            <a:ext cx="1967799" cy="692869"/>
          </a:xfrm>
          <a:prstGeom prst="rect">
            <a:avLst/>
          </a:prstGeom>
          <a:noFill/>
          <a:ln w="9525">
            <a:noFill/>
            <a:miter lim="800000"/>
            <a:headEnd/>
            <a:tailEnd/>
          </a:ln>
        </p:spPr>
      </p:pic>
      <p:sp>
        <p:nvSpPr>
          <p:cNvPr id="5" name="Text Box 4"/>
          <p:cNvSpPr txBox="1">
            <a:spLocks noChangeArrowheads="1"/>
          </p:cNvSpPr>
          <p:nvPr/>
        </p:nvSpPr>
        <p:spPr bwMode="auto">
          <a:xfrm>
            <a:off x="936275" y="1974088"/>
            <a:ext cx="7067896" cy="3416320"/>
          </a:xfrm>
          <a:prstGeom prst="rect">
            <a:avLst/>
          </a:prstGeom>
          <a:noFill/>
          <a:ln w="9525">
            <a:noFill/>
            <a:miter lim="800000"/>
            <a:headEnd/>
            <a:tailEnd/>
          </a:ln>
          <a:effectLst/>
        </p:spPr>
        <p:txBody>
          <a:bodyPr wrap="square">
            <a:spAutoFit/>
          </a:bodyPr>
          <a:lstStyle/>
          <a:p>
            <a:pPr algn="ctr"/>
            <a:r>
              <a:rPr lang="en-US" dirty="0" smtClean="0">
                <a:solidFill>
                  <a:schemeClr val="accent6">
                    <a:lumMod val="40000"/>
                    <a:lumOff val="60000"/>
                  </a:schemeClr>
                </a:solidFill>
              </a:rPr>
              <a:t>Concepts and relevance of the topic</a:t>
            </a:r>
          </a:p>
          <a:p>
            <a:pPr algn="ctr"/>
            <a:endParaRPr lang="en-US" dirty="0" smtClean="0">
              <a:solidFill>
                <a:srgbClr val="002060"/>
              </a:solidFill>
            </a:endParaRPr>
          </a:p>
          <a:p>
            <a:pPr algn="ctr"/>
            <a:r>
              <a:rPr lang="en-US" dirty="0" smtClean="0">
                <a:solidFill>
                  <a:srgbClr val="002060"/>
                </a:solidFill>
              </a:rPr>
              <a:t>Methodological aspects</a:t>
            </a:r>
          </a:p>
          <a:p>
            <a:pPr algn="ctr"/>
            <a:endParaRPr lang="en-US" dirty="0">
              <a:solidFill>
                <a:srgbClr val="002060"/>
              </a:solidFill>
            </a:endParaRPr>
          </a:p>
          <a:p>
            <a:pPr algn="ctr"/>
            <a:r>
              <a:rPr lang="en-US" dirty="0" smtClean="0">
                <a:solidFill>
                  <a:schemeClr val="accent6">
                    <a:lumMod val="40000"/>
                    <a:lumOff val="60000"/>
                  </a:schemeClr>
                </a:solidFill>
              </a:rPr>
              <a:t>Environmental signals in qualitative wood anatomical traits</a:t>
            </a:r>
          </a:p>
          <a:p>
            <a:pPr algn="ctr"/>
            <a:endParaRPr lang="en-US" dirty="0">
              <a:solidFill>
                <a:schemeClr val="accent6">
                  <a:lumMod val="40000"/>
                  <a:lumOff val="60000"/>
                </a:schemeClr>
              </a:solidFill>
            </a:endParaRPr>
          </a:p>
          <a:p>
            <a:pPr algn="ctr"/>
            <a:r>
              <a:rPr lang="en-US" dirty="0">
                <a:solidFill>
                  <a:schemeClr val="accent6">
                    <a:lumMod val="40000"/>
                    <a:lumOff val="60000"/>
                  </a:schemeClr>
                </a:solidFill>
              </a:rPr>
              <a:t>Environmental signals in quantitative wood anatomical </a:t>
            </a:r>
            <a:r>
              <a:rPr lang="en-US" dirty="0" smtClean="0">
                <a:solidFill>
                  <a:schemeClr val="accent6">
                    <a:lumMod val="40000"/>
                    <a:lumOff val="60000"/>
                  </a:schemeClr>
                </a:solidFill>
              </a:rPr>
              <a:t>traits</a:t>
            </a:r>
          </a:p>
          <a:p>
            <a:pPr algn="ctr"/>
            <a:endParaRPr lang="en-US" dirty="0">
              <a:solidFill>
                <a:schemeClr val="accent6">
                  <a:lumMod val="40000"/>
                  <a:lumOff val="60000"/>
                </a:schemeClr>
              </a:solidFill>
            </a:endParaRPr>
          </a:p>
          <a:p>
            <a:pPr algn="ctr"/>
            <a:r>
              <a:rPr lang="en-US" dirty="0" smtClean="0">
                <a:solidFill>
                  <a:schemeClr val="accent6">
                    <a:lumMod val="40000"/>
                    <a:lumOff val="60000"/>
                  </a:schemeClr>
                </a:solidFill>
              </a:rPr>
              <a:t>Constraints and Challenges</a:t>
            </a:r>
          </a:p>
          <a:p>
            <a:pPr algn="ctr"/>
            <a:endParaRPr lang="en-US" dirty="0" smtClean="0">
              <a:solidFill>
                <a:schemeClr val="accent6">
                  <a:lumMod val="40000"/>
                  <a:lumOff val="60000"/>
                </a:schemeClr>
              </a:solidFill>
            </a:endParaRPr>
          </a:p>
          <a:p>
            <a:pPr algn="ctr"/>
            <a:r>
              <a:rPr lang="en-US" dirty="0">
                <a:solidFill>
                  <a:schemeClr val="accent6">
                    <a:lumMod val="40000"/>
                    <a:lumOff val="60000"/>
                  </a:schemeClr>
                </a:solidFill>
              </a:rPr>
              <a:t>Outlook and </a:t>
            </a:r>
            <a:r>
              <a:rPr lang="en-US" dirty="0" smtClean="0">
                <a:solidFill>
                  <a:schemeClr val="accent6">
                    <a:lumMod val="40000"/>
                    <a:lumOff val="60000"/>
                  </a:schemeClr>
                </a:solidFill>
              </a:rPr>
              <a:t>conclusions</a:t>
            </a:r>
            <a:endParaRPr lang="en-US" dirty="0">
              <a:solidFill>
                <a:schemeClr val="accent6">
                  <a:lumMod val="40000"/>
                  <a:lumOff val="60000"/>
                </a:schemeClr>
              </a:solidFill>
            </a:endParaRPr>
          </a:p>
          <a:p>
            <a:pPr algn="ctr"/>
            <a:endParaRPr lang="en-US" dirty="0">
              <a:solidFill>
                <a:schemeClr val="accent6">
                  <a:lumMod val="40000"/>
                  <a:lumOff val="60000"/>
                </a:schemeClr>
              </a:solidFill>
            </a:endParaRPr>
          </a:p>
        </p:txBody>
      </p:sp>
    </p:spTree>
    <p:extLst>
      <p:ext uri="{BB962C8B-B14F-4D97-AF65-F5344CB8AC3E}">
        <p14:creationId xmlns:p14="http://schemas.microsoft.com/office/powerpoint/2010/main" val="213051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04" y="1175318"/>
            <a:ext cx="4121150" cy="228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6" name="Text Box 5"/>
          <p:cNvSpPr txBox="1">
            <a:spLocks noChangeArrowheads="1"/>
          </p:cNvSpPr>
          <p:nvPr/>
        </p:nvSpPr>
        <p:spPr bwMode="auto">
          <a:xfrm>
            <a:off x="0" y="6711950"/>
            <a:ext cx="341313"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2000">
                <a:solidFill>
                  <a:schemeClr val="tx2"/>
                </a:solidFill>
                <a:latin typeface="Century Gothic" pitchFamily="34" charset="0"/>
              </a:defRPr>
            </a:lvl1pPr>
            <a:lvl2pPr marL="742950" indent="-285750" eaLnBrk="0" hangingPunct="0">
              <a:defRPr sz="2000">
                <a:solidFill>
                  <a:schemeClr val="tx2"/>
                </a:solidFill>
                <a:latin typeface="Century Gothic" pitchFamily="34" charset="0"/>
              </a:defRPr>
            </a:lvl2pPr>
            <a:lvl3pPr marL="1143000" indent="-228600" eaLnBrk="0" hangingPunct="0">
              <a:defRPr sz="2000">
                <a:solidFill>
                  <a:schemeClr val="tx2"/>
                </a:solidFill>
                <a:latin typeface="Century Gothic" pitchFamily="34" charset="0"/>
              </a:defRPr>
            </a:lvl3pPr>
            <a:lvl4pPr marL="1600200" indent="-228600" eaLnBrk="0" hangingPunct="0">
              <a:defRPr sz="2000">
                <a:solidFill>
                  <a:schemeClr val="tx2"/>
                </a:solidFill>
                <a:latin typeface="Century Gothic" pitchFamily="34" charset="0"/>
              </a:defRPr>
            </a:lvl4pPr>
            <a:lvl5pPr marL="2057400" indent="-228600" eaLnBrk="0" hangingPunct="0">
              <a:defRPr sz="2000">
                <a:solidFill>
                  <a:schemeClr val="tx2"/>
                </a:solidFill>
                <a:latin typeface="Century Gothic" pitchFamily="34" charset="0"/>
              </a:defRPr>
            </a:lvl5pPr>
            <a:lvl6pPr marL="2514600" indent="-228600" eaLnBrk="0" fontAlgn="base" hangingPunct="0">
              <a:spcBef>
                <a:spcPct val="0"/>
              </a:spcBef>
              <a:spcAft>
                <a:spcPct val="0"/>
              </a:spcAft>
              <a:defRPr sz="2000">
                <a:solidFill>
                  <a:schemeClr val="tx2"/>
                </a:solidFill>
                <a:latin typeface="Century Gothic" pitchFamily="34" charset="0"/>
              </a:defRPr>
            </a:lvl6pPr>
            <a:lvl7pPr marL="2971800" indent="-228600" eaLnBrk="0" fontAlgn="base" hangingPunct="0">
              <a:spcBef>
                <a:spcPct val="0"/>
              </a:spcBef>
              <a:spcAft>
                <a:spcPct val="0"/>
              </a:spcAft>
              <a:defRPr sz="2000">
                <a:solidFill>
                  <a:schemeClr val="tx2"/>
                </a:solidFill>
                <a:latin typeface="Century Gothic" pitchFamily="34" charset="0"/>
              </a:defRPr>
            </a:lvl7pPr>
            <a:lvl8pPr marL="3429000" indent="-228600" eaLnBrk="0" fontAlgn="base" hangingPunct="0">
              <a:spcBef>
                <a:spcPct val="0"/>
              </a:spcBef>
              <a:spcAft>
                <a:spcPct val="0"/>
              </a:spcAft>
              <a:defRPr sz="2000">
                <a:solidFill>
                  <a:schemeClr val="tx2"/>
                </a:solidFill>
                <a:latin typeface="Century Gothic" pitchFamily="34" charset="0"/>
              </a:defRPr>
            </a:lvl8pPr>
            <a:lvl9pPr marL="3886200" indent="-228600" eaLnBrk="0" fontAlgn="base" hangingPunct="0">
              <a:spcBef>
                <a:spcPct val="0"/>
              </a:spcBef>
              <a:spcAft>
                <a:spcPct val="0"/>
              </a:spcAft>
              <a:defRPr sz="2000">
                <a:solidFill>
                  <a:schemeClr val="tx2"/>
                </a:solidFill>
                <a:latin typeface="Century Gothic" pitchFamily="34" charset="0"/>
              </a:defRPr>
            </a:lvl9pPr>
          </a:lstStyle>
          <a:p>
            <a:pPr algn="ctr" eaLnBrk="1" hangingPunct="1">
              <a:spcBef>
                <a:spcPct val="50000"/>
              </a:spcBef>
            </a:pPr>
            <a:r>
              <a:rPr lang="en-US" altLang="de-DE" sz="300" b="1">
                <a:solidFill>
                  <a:srgbClr val="FFFFFF"/>
                </a:solidFill>
                <a:latin typeface="Arial" charset="0"/>
              </a:rPr>
              <a:t>Dendro Sciences</a:t>
            </a:r>
            <a:br>
              <a:rPr lang="en-US" altLang="de-DE" sz="300" b="1">
                <a:solidFill>
                  <a:srgbClr val="FFFFFF"/>
                </a:solidFill>
                <a:latin typeface="Arial" charset="0"/>
              </a:rPr>
            </a:br>
            <a:r>
              <a:rPr lang="en-US" altLang="de-DE" sz="300" b="1">
                <a:solidFill>
                  <a:srgbClr val="FFFFFF"/>
                </a:solidFill>
                <a:latin typeface="Arial" charset="0"/>
              </a:rPr>
              <a:t>Dendrobiology</a:t>
            </a:r>
          </a:p>
        </p:txBody>
      </p:sp>
      <p:sp>
        <p:nvSpPr>
          <p:cNvPr id="21507" name="Text Box 7"/>
          <p:cNvSpPr txBox="1">
            <a:spLocks noChangeArrowheads="1"/>
          </p:cNvSpPr>
          <p:nvPr/>
        </p:nvSpPr>
        <p:spPr bwMode="auto">
          <a:xfrm>
            <a:off x="662562" y="3328926"/>
            <a:ext cx="1356462"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2"/>
                </a:solidFill>
                <a:latin typeface="Century Gothic" pitchFamily="34" charset="0"/>
              </a:defRPr>
            </a:lvl1pPr>
            <a:lvl2pPr marL="742950" indent="-285750" eaLnBrk="0" hangingPunct="0">
              <a:defRPr sz="2000">
                <a:solidFill>
                  <a:schemeClr val="tx2"/>
                </a:solidFill>
                <a:latin typeface="Century Gothic" pitchFamily="34" charset="0"/>
              </a:defRPr>
            </a:lvl2pPr>
            <a:lvl3pPr marL="1143000" indent="-228600" eaLnBrk="0" hangingPunct="0">
              <a:defRPr sz="2000">
                <a:solidFill>
                  <a:schemeClr val="tx2"/>
                </a:solidFill>
                <a:latin typeface="Century Gothic" pitchFamily="34" charset="0"/>
              </a:defRPr>
            </a:lvl3pPr>
            <a:lvl4pPr marL="1600200" indent="-228600" eaLnBrk="0" hangingPunct="0">
              <a:defRPr sz="2000">
                <a:solidFill>
                  <a:schemeClr val="tx2"/>
                </a:solidFill>
                <a:latin typeface="Century Gothic" pitchFamily="34" charset="0"/>
              </a:defRPr>
            </a:lvl4pPr>
            <a:lvl5pPr marL="2057400" indent="-228600" eaLnBrk="0" hangingPunct="0">
              <a:defRPr sz="2000">
                <a:solidFill>
                  <a:schemeClr val="tx2"/>
                </a:solidFill>
                <a:latin typeface="Century Gothic" pitchFamily="34" charset="0"/>
              </a:defRPr>
            </a:lvl5pPr>
            <a:lvl6pPr marL="2514600" indent="-228600" eaLnBrk="0" fontAlgn="base" hangingPunct="0">
              <a:spcBef>
                <a:spcPct val="0"/>
              </a:spcBef>
              <a:spcAft>
                <a:spcPct val="0"/>
              </a:spcAft>
              <a:defRPr sz="2000">
                <a:solidFill>
                  <a:schemeClr val="tx2"/>
                </a:solidFill>
                <a:latin typeface="Century Gothic" pitchFamily="34" charset="0"/>
              </a:defRPr>
            </a:lvl6pPr>
            <a:lvl7pPr marL="2971800" indent="-228600" eaLnBrk="0" fontAlgn="base" hangingPunct="0">
              <a:spcBef>
                <a:spcPct val="0"/>
              </a:spcBef>
              <a:spcAft>
                <a:spcPct val="0"/>
              </a:spcAft>
              <a:defRPr sz="2000">
                <a:solidFill>
                  <a:schemeClr val="tx2"/>
                </a:solidFill>
                <a:latin typeface="Century Gothic" pitchFamily="34" charset="0"/>
              </a:defRPr>
            </a:lvl7pPr>
            <a:lvl8pPr marL="3429000" indent="-228600" eaLnBrk="0" fontAlgn="base" hangingPunct="0">
              <a:spcBef>
                <a:spcPct val="0"/>
              </a:spcBef>
              <a:spcAft>
                <a:spcPct val="0"/>
              </a:spcAft>
              <a:defRPr sz="2000">
                <a:solidFill>
                  <a:schemeClr val="tx2"/>
                </a:solidFill>
                <a:latin typeface="Century Gothic" pitchFamily="34" charset="0"/>
              </a:defRPr>
            </a:lvl8pPr>
            <a:lvl9pPr marL="3886200" indent="-228600" eaLnBrk="0" fontAlgn="base" hangingPunct="0">
              <a:spcBef>
                <a:spcPct val="0"/>
              </a:spcBef>
              <a:spcAft>
                <a:spcPct val="0"/>
              </a:spcAft>
              <a:defRPr sz="2000">
                <a:solidFill>
                  <a:schemeClr val="tx2"/>
                </a:solidFill>
                <a:latin typeface="Century Gothic" pitchFamily="34" charset="0"/>
              </a:defRPr>
            </a:lvl9pPr>
          </a:lstStyle>
          <a:p>
            <a:pPr eaLnBrk="1" hangingPunct="1"/>
            <a:r>
              <a:rPr lang="en-US" altLang="de-DE" sz="1100" dirty="0" smtClean="0">
                <a:solidFill>
                  <a:srgbClr val="000000"/>
                </a:solidFill>
                <a:latin typeface="Arial" charset="0"/>
              </a:rPr>
              <a:t>Gärtner et al. 2014</a:t>
            </a:r>
            <a:endParaRPr lang="en-US" altLang="de-DE" sz="1100" dirty="0">
              <a:solidFill>
                <a:srgbClr val="000000"/>
              </a:solidFill>
              <a:latin typeface="Arial" charset="0"/>
            </a:endParaRPr>
          </a:p>
        </p:txBody>
      </p:sp>
      <p:pic>
        <p:nvPicPr>
          <p:cNvPr id="2151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274" y="1037708"/>
            <a:ext cx="2908300" cy="267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a:off x="239713" y="198438"/>
            <a:ext cx="8186737" cy="646112"/>
          </a:xfrm>
          <a:prstGeom prst="rect">
            <a:avLst/>
          </a:prstGeom>
          <a:noFill/>
        </p:spPr>
        <p:txBody>
          <a:bodyPr wrap="none">
            <a:spAutoFit/>
          </a:bodyPr>
          <a:lstStyle/>
          <a:p>
            <a:pPr>
              <a:spcAft>
                <a:spcPts val="600"/>
              </a:spcAft>
              <a:defRPr/>
            </a:pPr>
            <a:r>
              <a:rPr lang="de-DE" sz="1800" b="1" dirty="0" err="1">
                <a:solidFill>
                  <a:srgbClr val="2D2D8A">
                    <a:lumMod val="75000"/>
                  </a:srgbClr>
                </a:solidFill>
                <a:latin typeface="Arial"/>
              </a:rPr>
              <a:t>Creating</a:t>
            </a:r>
            <a:r>
              <a:rPr lang="de-DE" sz="1800" b="1" dirty="0">
                <a:solidFill>
                  <a:srgbClr val="2D2D8A">
                    <a:lumMod val="75000"/>
                  </a:srgbClr>
                </a:solidFill>
                <a:latin typeface="Arial"/>
              </a:rPr>
              <a:t> </a:t>
            </a:r>
            <a:r>
              <a:rPr lang="de-DE" sz="1800" b="1" dirty="0" err="1">
                <a:solidFill>
                  <a:srgbClr val="2D2D8A">
                    <a:lumMod val="75000"/>
                  </a:srgbClr>
                </a:solidFill>
                <a:latin typeface="Arial"/>
              </a:rPr>
              <a:t>samples</a:t>
            </a:r>
            <a:r>
              <a:rPr lang="de-DE" sz="1800" b="1" dirty="0">
                <a:solidFill>
                  <a:srgbClr val="2D2D8A">
                    <a:lumMod val="75000"/>
                  </a:srgbClr>
                </a:solidFill>
                <a:latin typeface="Arial"/>
              </a:rPr>
              <a:t> </a:t>
            </a:r>
            <a:r>
              <a:rPr lang="de-DE" sz="1800" b="1" dirty="0" err="1">
                <a:solidFill>
                  <a:srgbClr val="2D2D8A">
                    <a:lumMod val="75000"/>
                  </a:srgbClr>
                </a:solidFill>
                <a:latin typeface="Arial"/>
              </a:rPr>
              <a:t>for</a:t>
            </a:r>
            <a:r>
              <a:rPr lang="de-DE" sz="1800" b="1" dirty="0">
                <a:solidFill>
                  <a:srgbClr val="2D2D8A">
                    <a:lumMod val="75000"/>
                  </a:srgbClr>
                </a:solidFill>
                <a:latin typeface="Arial"/>
              </a:rPr>
              <a:t> </a:t>
            </a:r>
            <a:r>
              <a:rPr lang="de-DE" sz="1800" b="1" dirty="0" err="1">
                <a:solidFill>
                  <a:srgbClr val="2D2D8A">
                    <a:lumMod val="75000"/>
                  </a:srgbClr>
                </a:solidFill>
                <a:latin typeface="Arial"/>
              </a:rPr>
              <a:t>studying</a:t>
            </a:r>
            <a:r>
              <a:rPr lang="de-DE" sz="1800" b="1" dirty="0">
                <a:solidFill>
                  <a:srgbClr val="2D2D8A">
                    <a:lumMod val="75000"/>
                  </a:srgbClr>
                </a:solidFill>
                <a:latin typeface="Arial"/>
              </a:rPr>
              <a:t> </a:t>
            </a:r>
            <a:r>
              <a:rPr lang="de-DE" sz="1800" b="1" dirty="0" err="1">
                <a:solidFill>
                  <a:srgbClr val="2D2D8A">
                    <a:lumMod val="75000"/>
                  </a:srgbClr>
                </a:solidFill>
                <a:latin typeface="Arial"/>
              </a:rPr>
              <a:t>wood</a:t>
            </a:r>
            <a:r>
              <a:rPr lang="de-DE" sz="1800" b="1" dirty="0">
                <a:solidFill>
                  <a:srgbClr val="2D2D8A">
                    <a:lumMod val="75000"/>
                  </a:srgbClr>
                </a:solidFill>
                <a:latin typeface="Arial"/>
              </a:rPr>
              <a:t> </a:t>
            </a:r>
            <a:r>
              <a:rPr lang="de-DE" sz="1800" b="1" dirty="0" err="1" smtClean="0">
                <a:solidFill>
                  <a:srgbClr val="2D2D8A">
                    <a:lumMod val="75000"/>
                  </a:srgbClr>
                </a:solidFill>
                <a:latin typeface="Arial"/>
              </a:rPr>
              <a:t>anatomy</a:t>
            </a:r>
            <a:r>
              <a:rPr lang="de-DE" sz="1800" dirty="0">
                <a:solidFill>
                  <a:srgbClr val="2D2D8A">
                    <a:lumMod val="75000"/>
                  </a:srgbClr>
                </a:solidFill>
                <a:latin typeface="Arial"/>
              </a:rPr>
              <a:t/>
            </a:r>
            <a:br>
              <a:rPr lang="de-DE" sz="1800" dirty="0">
                <a:solidFill>
                  <a:srgbClr val="2D2D8A">
                    <a:lumMod val="75000"/>
                  </a:srgbClr>
                </a:solidFill>
                <a:latin typeface="Arial"/>
              </a:rPr>
            </a:br>
            <a:r>
              <a:rPr lang="de-DE" sz="1800" dirty="0" err="1">
                <a:solidFill>
                  <a:srgbClr val="2D2D8A">
                    <a:lumMod val="75000"/>
                  </a:srgbClr>
                </a:solidFill>
                <a:latin typeface="Arial"/>
              </a:rPr>
              <a:t>Microtomes</a:t>
            </a:r>
            <a:r>
              <a:rPr lang="de-DE" sz="1800" dirty="0">
                <a:solidFill>
                  <a:srgbClr val="2D2D8A">
                    <a:lumMod val="75000"/>
                  </a:srgbClr>
                </a:solidFill>
                <a:latin typeface="Arial"/>
              </a:rPr>
              <a:t> </a:t>
            </a:r>
            <a:r>
              <a:rPr lang="de-DE" sz="1800" dirty="0" err="1">
                <a:solidFill>
                  <a:srgbClr val="2D2D8A">
                    <a:lumMod val="75000"/>
                  </a:srgbClr>
                </a:solidFill>
                <a:latin typeface="Arial"/>
              </a:rPr>
              <a:t>and</a:t>
            </a:r>
            <a:r>
              <a:rPr lang="de-DE" sz="1800" dirty="0">
                <a:solidFill>
                  <a:srgbClr val="2D2D8A">
                    <a:lumMod val="75000"/>
                  </a:srgbClr>
                </a:solidFill>
                <a:latin typeface="Arial"/>
              </a:rPr>
              <a:t> </a:t>
            </a:r>
            <a:r>
              <a:rPr lang="de-DE" sz="1800" dirty="0" err="1">
                <a:solidFill>
                  <a:srgbClr val="2D2D8A">
                    <a:lumMod val="75000"/>
                  </a:srgbClr>
                </a:solidFill>
                <a:latin typeface="Arial"/>
              </a:rPr>
              <a:t>staining</a:t>
            </a:r>
            <a:r>
              <a:rPr lang="de-DE" sz="1800" dirty="0">
                <a:solidFill>
                  <a:srgbClr val="2D2D8A">
                    <a:lumMod val="75000"/>
                  </a:srgbClr>
                </a:solidFill>
                <a:latin typeface="Arial"/>
              </a:rPr>
              <a:t> with </a:t>
            </a:r>
            <a:r>
              <a:rPr lang="de-DE" sz="1800" dirty="0" err="1">
                <a:solidFill>
                  <a:srgbClr val="FF0000"/>
                </a:solidFill>
                <a:latin typeface="Arial"/>
              </a:rPr>
              <a:t>safranin</a:t>
            </a:r>
            <a:r>
              <a:rPr lang="de-DE" sz="1800" dirty="0">
                <a:solidFill>
                  <a:srgbClr val="FF0000"/>
                </a:solidFill>
                <a:latin typeface="Arial"/>
              </a:rPr>
              <a:t> </a:t>
            </a:r>
            <a:r>
              <a:rPr lang="de-DE" sz="1800" dirty="0" err="1">
                <a:solidFill>
                  <a:srgbClr val="FF0000"/>
                </a:solidFill>
                <a:latin typeface="Arial"/>
              </a:rPr>
              <a:t>red</a:t>
            </a:r>
            <a:r>
              <a:rPr lang="de-DE" sz="1800" dirty="0">
                <a:solidFill>
                  <a:srgbClr val="FF0000"/>
                </a:solidFill>
                <a:latin typeface="Arial"/>
              </a:rPr>
              <a:t> (</a:t>
            </a:r>
            <a:r>
              <a:rPr lang="de-DE" sz="1800" dirty="0" err="1">
                <a:solidFill>
                  <a:srgbClr val="FF0000"/>
                </a:solidFill>
                <a:latin typeface="Arial"/>
              </a:rPr>
              <a:t>lignin</a:t>
            </a:r>
            <a:r>
              <a:rPr lang="de-DE" sz="1800" dirty="0">
                <a:solidFill>
                  <a:srgbClr val="FF0000"/>
                </a:solidFill>
                <a:latin typeface="Arial"/>
              </a:rPr>
              <a:t>) </a:t>
            </a:r>
            <a:r>
              <a:rPr lang="de-DE" sz="1800" dirty="0" err="1">
                <a:solidFill>
                  <a:schemeClr val="tx1"/>
                </a:solidFill>
                <a:latin typeface="Arial"/>
              </a:rPr>
              <a:t>and</a:t>
            </a:r>
            <a:r>
              <a:rPr lang="de-DE" sz="1800" dirty="0">
                <a:solidFill>
                  <a:srgbClr val="FF0000"/>
                </a:solidFill>
                <a:latin typeface="Arial"/>
              </a:rPr>
              <a:t> </a:t>
            </a:r>
            <a:r>
              <a:rPr lang="de-DE" sz="1800" dirty="0" err="1">
                <a:solidFill>
                  <a:schemeClr val="accent2">
                    <a:lumMod val="60000"/>
                    <a:lumOff val="40000"/>
                  </a:schemeClr>
                </a:solidFill>
                <a:latin typeface="Arial"/>
              </a:rPr>
              <a:t>astra</a:t>
            </a:r>
            <a:r>
              <a:rPr lang="de-DE" sz="1800" dirty="0">
                <a:solidFill>
                  <a:schemeClr val="accent2">
                    <a:lumMod val="60000"/>
                    <a:lumOff val="40000"/>
                  </a:schemeClr>
                </a:solidFill>
                <a:latin typeface="Arial"/>
              </a:rPr>
              <a:t> </a:t>
            </a:r>
            <a:r>
              <a:rPr lang="de-DE" sz="1800" dirty="0" err="1">
                <a:solidFill>
                  <a:schemeClr val="accent2">
                    <a:lumMod val="60000"/>
                    <a:lumOff val="40000"/>
                  </a:schemeClr>
                </a:solidFill>
                <a:latin typeface="Arial"/>
              </a:rPr>
              <a:t>blue</a:t>
            </a:r>
            <a:r>
              <a:rPr lang="de-DE" sz="1800" dirty="0">
                <a:solidFill>
                  <a:schemeClr val="accent2">
                    <a:lumMod val="60000"/>
                    <a:lumOff val="40000"/>
                  </a:schemeClr>
                </a:solidFill>
                <a:latin typeface="Arial"/>
              </a:rPr>
              <a:t> (</a:t>
            </a:r>
            <a:r>
              <a:rPr lang="de-DE" sz="1800" dirty="0" err="1">
                <a:solidFill>
                  <a:schemeClr val="accent2">
                    <a:lumMod val="60000"/>
                    <a:lumOff val="40000"/>
                  </a:schemeClr>
                </a:solidFill>
                <a:latin typeface="Arial"/>
              </a:rPr>
              <a:t>living</a:t>
            </a:r>
            <a:r>
              <a:rPr lang="de-DE" sz="1800" dirty="0">
                <a:solidFill>
                  <a:schemeClr val="accent2">
                    <a:lumMod val="60000"/>
                    <a:lumOff val="40000"/>
                  </a:schemeClr>
                </a:solidFill>
                <a:latin typeface="Arial"/>
              </a:rPr>
              <a:t> </a:t>
            </a:r>
            <a:r>
              <a:rPr lang="de-DE" sz="1800" dirty="0" err="1">
                <a:solidFill>
                  <a:schemeClr val="accent2">
                    <a:lumMod val="60000"/>
                    <a:lumOff val="40000"/>
                  </a:schemeClr>
                </a:solidFill>
                <a:latin typeface="Arial"/>
              </a:rPr>
              <a:t>tissues</a:t>
            </a:r>
            <a:r>
              <a:rPr lang="de-DE" sz="1800" dirty="0">
                <a:solidFill>
                  <a:schemeClr val="accent2">
                    <a:lumMod val="60000"/>
                    <a:lumOff val="40000"/>
                  </a:schemeClr>
                </a:solidFill>
                <a:latin typeface="Arial"/>
              </a:rPr>
              <a:t>)</a:t>
            </a:r>
          </a:p>
        </p:txBody>
      </p:sp>
      <p:sp>
        <p:nvSpPr>
          <p:cNvPr id="2" name="Textfeld 1"/>
          <p:cNvSpPr txBox="1"/>
          <p:nvPr/>
        </p:nvSpPr>
        <p:spPr>
          <a:xfrm>
            <a:off x="3285247" y="1350963"/>
            <a:ext cx="1717137" cy="307777"/>
          </a:xfrm>
          <a:prstGeom prst="rect">
            <a:avLst/>
          </a:prstGeom>
          <a:noFill/>
        </p:spPr>
        <p:txBody>
          <a:bodyPr wrap="none">
            <a:spAutoFit/>
          </a:bodyPr>
          <a:lstStyle/>
          <a:p>
            <a:pPr>
              <a:defRPr/>
            </a:pPr>
            <a:r>
              <a:rPr lang="de-DE" sz="1400" dirty="0">
                <a:solidFill>
                  <a:srgbClr val="002060"/>
                </a:solidFill>
                <a:latin typeface="+mj-lt"/>
              </a:rPr>
              <a:t>Sledge </a:t>
            </a:r>
            <a:r>
              <a:rPr lang="de-DE" sz="1400" dirty="0" err="1" smtClean="0">
                <a:solidFill>
                  <a:srgbClr val="002060"/>
                </a:solidFill>
                <a:latin typeface="+mj-lt"/>
              </a:rPr>
              <a:t>microtomes</a:t>
            </a:r>
            <a:endParaRPr lang="de-DE" sz="1400" dirty="0">
              <a:solidFill>
                <a:srgbClr val="002060"/>
              </a:solidFill>
              <a:latin typeface="+mj-lt"/>
            </a:endParaRPr>
          </a:p>
        </p:txBody>
      </p:sp>
      <p:pic>
        <p:nvPicPr>
          <p:cNvPr id="21514" name="Picture 2" descr="RM2255_bear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606" y="3876280"/>
            <a:ext cx="2987675"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feld 17"/>
          <p:cNvSpPr txBox="1"/>
          <p:nvPr/>
        </p:nvSpPr>
        <p:spPr>
          <a:xfrm>
            <a:off x="7236296" y="6022514"/>
            <a:ext cx="1597025" cy="307975"/>
          </a:xfrm>
          <a:prstGeom prst="rect">
            <a:avLst/>
          </a:prstGeom>
          <a:noFill/>
        </p:spPr>
        <p:txBody>
          <a:bodyPr wrap="none">
            <a:spAutoFit/>
          </a:bodyPr>
          <a:lstStyle/>
          <a:p>
            <a:pPr>
              <a:defRPr/>
            </a:pPr>
            <a:r>
              <a:rPr lang="de-DE" sz="1400" dirty="0">
                <a:solidFill>
                  <a:srgbClr val="002060"/>
                </a:solidFill>
                <a:latin typeface="+mj-lt"/>
              </a:rPr>
              <a:t>Rotary </a:t>
            </a:r>
            <a:r>
              <a:rPr lang="de-DE" sz="1400" dirty="0" err="1">
                <a:solidFill>
                  <a:srgbClr val="002060"/>
                </a:solidFill>
                <a:latin typeface="+mj-lt"/>
              </a:rPr>
              <a:t>microtome</a:t>
            </a:r>
            <a:endParaRPr lang="de-DE" sz="1800" dirty="0">
              <a:solidFill>
                <a:srgbClr val="002060"/>
              </a:solidFill>
              <a:latin typeface="+mj-lt"/>
            </a:endParaRPr>
          </a:p>
        </p:txBody>
      </p:sp>
      <p:pic>
        <p:nvPicPr>
          <p:cNvPr id="19" name="Picture 10" descr="W4 Bn5 QS2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158" y="3876281"/>
            <a:ext cx="3241302" cy="283567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52211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feld 19"/>
          <p:cNvSpPr txBox="1"/>
          <p:nvPr/>
        </p:nvSpPr>
        <p:spPr>
          <a:xfrm>
            <a:off x="239713" y="198438"/>
            <a:ext cx="8186737" cy="646112"/>
          </a:xfrm>
          <a:prstGeom prst="rect">
            <a:avLst/>
          </a:prstGeom>
          <a:noFill/>
        </p:spPr>
        <p:txBody>
          <a:bodyPr wrap="none">
            <a:spAutoFit/>
          </a:bodyPr>
          <a:lstStyle/>
          <a:p>
            <a:pPr>
              <a:spcAft>
                <a:spcPts val="600"/>
              </a:spcAft>
              <a:defRPr/>
            </a:pPr>
            <a:r>
              <a:rPr lang="de-DE" sz="1800" b="1" dirty="0" err="1">
                <a:solidFill>
                  <a:srgbClr val="2D2D8A">
                    <a:lumMod val="75000"/>
                  </a:srgbClr>
                </a:solidFill>
                <a:latin typeface="Arial"/>
              </a:rPr>
              <a:t>Creating</a:t>
            </a:r>
            <a:r>
              <a:rPr lang="de-DE" sz="1800" b="1" dirty="0">
                <a:solidFill>
                  <a:srgbClr val="2D2D8A">
                    <a:lumMod val="75000"/>
                  </a:srgbClr>
                </a:solidFill>
                <a:latin typeface="Arial"/>
              </a:rPr>
              <a:t> </a:t>
            </a:r>
            <a:r>
              <a:rPr lang="de-DE" sz="1800" b="1" dirty="0" err="1">
                <a:solidFill>
                  <a:srgbClr val="2D2D8A">
                    <a:lumMod val="75000"/>
                  </a:srgbClr>
                </a:solidFill>
                <a:latin typeface="Arial"/>
              </a:rPr>
              <a:t>samples</a:t>
            </a:r>
            <a:r>
              <a:rPr lang="de-DE" sz="1800" b="1" dirty="0">
                <a:solidFill>
                  <a:srgbClr val="2D2D8A">
                    <a:lumMod val="75000"/>
                  </a:srgbClr>
                </a:solidFill>
                <a:latin typeface="Arial"/>
              </a:rPr>
              <a:t> </a:t>
            </a:r>
            <a:r>
              <a:rPr lang="de-DE" sz="1800" b="1" dirty="0" err="1">
                <a:solidFill>
                  <a:srgbClr val="2D2D8A">
                    <a:lumMod val="75000"/>
                  </a:srgbClr>
                </a:solidFill>
                <a:latin typeface="Arial"/>
              </a:rPr>
              <a:t>for</a:t>
            </a:r>
            <a:r>
              <a:rPr lang="de-DE" sz="1800" b="1" dirty="0">
                <a:solidFill>
                  <a:srgbClr val="2D2D8A">
                    <a:lumMod val="75000"/>
                  </a:srgbClr>
                </a:solidFill>
                <a:latin typeface="Arial"/>
              </a:rPr>
              <a:t> </a:t>
            </a:r>
            <a:r>
              <a:rPr lang="de-DE" sz="1800" b="1" dirty="0" err="1">
                <a:solidFill>
                  <a:srgbClr val="2D2D8A">
                    <a:lumMod val="75000"/>
                  </a:srgbClr>
                </a:solidFill>
                <a:latin typeface="Arial"/>
              </a:rPr>
              <a:t>studying</a:t>
            </a:r>
            <a:r>
              <a:rPr lang="de-DE" sz="1800" b="1" dirty="0">
                <a:solidFill>
                  <a:srgbClr val="2D2D8A">
                    <a:lumMod val="75000"/>
                  </a:srgbClr>
                </a:solidFill>
                <a:latin typeface="Arial"/>
              </a:rPr>
              <a:t> </a:t>
            </a:r>
            <a:r>
              <a:rPr lang="de-DE" sz="1800" b="1" dirty="0" err="1">
                <a:solidFill>
                  <a:srgbClr val="2D2D8A">
                    <a:lumMod val="75000"/>
                  </a:srgbClr>
                </a:solidFill>
                <a:latin typeface="Arial"/>
              </a:rPr>
              <a:t>wood</a:t>
            </a:r>
            <a:r>
              <a:rPr lang="de-DE" sz="1800" b="1" dirty="0">
                <a:solidFill>
                  <a:srgbClr val="2D2D8A">
                    <a:lumMod val="75000"/>
                  </a:srgbClr>
                </a:solidFill>
                <a:latin typeface="Arial"/>
              </a:rPr>
              <a:t> </a:t>
            </a:r>
            <a:r>
              <a:rPr lang="de-DE" sz="1800" b="1" dirty="0" err="1" smtClean="0">
                <a:solidFill>
                  <a:srgbClr val="2D2D8A">
                    <a:lumMod val="75000"/>
                  </a:srgbClr>
                </a:solidFill>
                <a:latin typeface="Arial"/>
              </a:rPr>
              <a:t>anatomy</a:t>
            </a:r>
            <a:r>
              <a:rPr lang="de-DE" sz="1800" dirty="0">
                <a:solidFill>
                  <a:srgbClr val="2D2D8A">
                    <a:lumMod val="75000"/>
                  </a:srgbClr>
                </a:solidFill>
                <a:latin typeface="Arial"/>
              </a:rPr>
              <a:t/>
            </a:r>
            <a:br>
              <a:rPr lang="de-DE" sz="1800" dirty="0">
                <a:solidFill>
                  <a:srgbClr val="2D2D8A">
                    <a:lumMod val="75000"/>
                  </a:srgbClr>
                </a:solidFill>
                <a:latin typeface="Arial"/>
              </a:rPr>
            </a:br>
            <a:r>
              <a:rPr lang="de-DE" sz="1800" dirty="0" err="1">
                <a:solidFill>
                  <a:srgbClr val="2D2D8A">
                    <a:lumMod val="75000"/>
                  </a:srgbClr>
                </a:solidFill>
                <a:latin typeface="Arial"/>
              </a:rPr>
              <a:t>Microtomes</a:t>
            </a:r>
            <a:r>
              <a:rPr lang="de-DE" sz="1800" dirty="0">
                <a:solidFill>
                  <a:srgbClr val="2D2D8A">
                    <a:lumMod val="75000"/>
                  </a:srgbClr>
                </a:solidFill>
                <a:latin typeface="Arial"/>
              </a:rPr>
              <a:t> </a:t>
            </a:r>
            <a:r>
              <a:rPr lang="de-DE" sz="1800" dirty="0" err="1">
                <a:solidFill>
                  <a:srgbClr val="2D2D8A">
                    <a:lumMod val="75000"/>
                  </a:srgbClr>
                </a:solidFill>
                <a:latin typeface="Arial"/>
              </a:rPr>
              <a:t>and</a:t>
            </a:r>
            <a:r>
              <a:rPr lang="de-DE" sz="1800" dirty="0">
                <a:solidFill>
                  <a:srgbClr val="2D2D8A">
                    <a:lumMod val="75000"/>
                  </a:srgbClr>
                </a:solidFill>
                <a:latin typeface="Arial"/>
              </a:rPr>
              <a:t> </a:t>
            </a:r>
            <a:r>
              <a:rPr lang="de-DE" sz="1800" dirty="0" err="1">
                <a:solidFill>
                  <a:srgbClr val="2D2D8A">
                    <a:lumMod val="75000"/>
                  </a:srgbClr>
                </a:solidFill>
                <a:latin typeface="Arial"/>
              </a:rPr>
              <a:t>staining</a:t>
            </a:r>
            <a:r>
              <a:rPr lang="de-DE" sz="1800" dirty="0">
                <a:solidFill>
                  <a:srgbClr val="2D2D8A">
                    <a:lumMod val="75000"/>
                  </a:srgbClr>
                </a:solidFill>
                <a:latin typeface="Arial"/>
              </a:rPr>
              <a:t> with </a:t>
            </a:r>
            <a:r>
              <a:rPr lang="de-DE" sz="1800" dirty="0" err="1">
                <a:solidFill>
                  <a:srgbClr val="FF0000"/>
                </a:solidFill>
                <a:latin typeface="Arial"/>
              </a:rPr>
              <a:t>safranin</a:t>
            </a:r>
            <a:r>
              <a:rPr lang="de-DE" sz="1800" dirty="0">
                <a:solidFill>
                  <a:srgbClr val="FF0000"/>
                </a:solidFill>
                <a:latin typeface="Arial"/>
              </a:rPr>
              <a:t> </a:t>
            </a:r>
            <a:r>
              <a:rPr lang="de-DE" sz="1800" dirty="0" err="1">
                <a:solidFill>
                  <a:srgbClr val="FF0000"/>
                </a:solidFill>
                <a:latin typeface="Arial"/>
              </a:rPr>
              <a:t>red</a:t>
            </a:r>
            <a:r>
              <a:rPr lang="de-DE" sz="1800" dirty="0">
                <a:solidFill>
                  <a:srgbClr val="FF0000"/>
                </a:solidFill>
                <a:latin typeface="Arial"/>
              </a:rPr>
              <a:t> (</a:t>
            </a:r>
            <a:r>
              <a:rPr lang="de-DE" sz="1800" dirty="0" err="1">
                <a:solidFill>
                  <a:srgbClr val="FF0000"/>
                </a:solidFill>
                <a:latin typeface="Arial"/>
              </a:rPr>
              <a:t>lignin</a:t>
            </a:r>
            <a:r>
              <a:rPr lang="de-DE" sz="1800" dirty="0">
                <a:solidFill>
                  <a:srgbClr val="FF0000"/>
                </a:solidFill>
                <a:latin typeface="Arial"/>
              </a:rPr>
              <a:t>) </a:t>
            </a:r>
            <a:r>
              <a:rPr lang="de-DE" sz="1800" dirty="0" err="1">
                <a:solidFill>
                  <a:schemeClr val="tx1"/>
                </a:solidFill>
                <a:latin typeface="Arial"/>
              </a:rPr>
              <a:t>and</a:t>
            </a:r>
            <a:r>
              <a:rPr lang="de-DE" sz="1800" dirty="0">
                <a:solidFill>
                  <a:srgbClr val="FF0000"/>
                </a:solidFill>
                <a:latin typeface="Arial"/>
              </a:rPr>
              <a:t> </a:t>
            </a:r>
            <a:r>
              <a:rPr lang="de-DE" sz="1800" dirty="0" err="1">
                <a:solidFill>
                  <a:schemeClr val="accent2">
                    <a:lumMod val="60000"/>
                    <a:lumOff val="40000"/>
                  </a:schemeClr>
                </a:solidFill>
                <a:latin typeface="Arial"/>
              </a:rPr>
              <a:t>astra</a:t>
            </a:r>
            <a:r>
              <a:rPr lang="de-DE" sz="1800" dirty="0">
                <a:solidFill>
                  <a:schemeClr val="accent2">
                    <a:lumMod val="60000"/>
                    <a:lumOff val="40000"/>
                  </a:schemeClr>
                </a:solidFill>
                <a:latin typeface="Arial"/>
              </a:rPr>
              <a:t> </a:t>
            </a:r>
            <a:r>
              <a:rPr lang="de-DE" sz="1800" dirty="0" err="1">
                <a:solidFill>
                  <a:schemeClr val="accent2">
                    <a:lumMod val="60000"/>
                    <a:lumOff val="40000"/>
                  </a:schemeClr>
                </a:solidFill>
                <a:latin typeface="Arial"/>
              </a:rPr>
              <a:t>blue</a:t>
            </a:r>
            <a:r>
              <a:rPr lang="de-DE" sz="1800" dirty="0">
                <a:solidFill>
                  <a:schemeClr val="accent2">
                    <a:lumMod val="60000"/>
                    <a:lumOff val="40000"/>
                  </a:schemeClr>
                </a:solidFill>
                <a:latin typeface="Arial"/>
              </a:rPr>
              <a:t> (</a:t>
            </a:r>
            <a:r>
              <a:rPr lang="de-DE" sz="1800" dirty="0" err="1">
                <a:solidFill>
                  <a:schemeClr val="accent2">
                    <a:lumMod val="60000"/>
                    <a:lumOff val="40000"/>
                  </a:schemeClr>
                </a:solidFill>
                <a:latin typeface="Arial"/>
              </a:rPr>
              <a:t>living</a:t>
            </a:r>
            <a:r>
              <a:rPr lang="de-DE" sz="1800" dirty="0">
                <a:solidFill>
                  <a:schemeClr val="accent2">
                    <a:lumMod val="60000"/>
                    <a:lumOff val="40000"/>
                  </a:schemeClr>
                </a:solidFill>
                <a:latin typeface="Arial"/>
              </a:rPr>
              <a:t> </a:t>
            </a:r>
            <a:r>
              <a:rPr lang="de-DE" sz="1800" dirty="0" err="1">
                <a:solidFill>
                  <a:schemeClr val="accent2">
                    <a:lumMod val="60000"/>
                    <a:lumOff val="40000"/>
                  </a:schemeClr>
                </a:solidFill>
                <a:latin typeface="Arial"/>
              </a:rPr>
              <a:t>tissues</a:t>
            </a:r>
            <a:r>
              <a:rPr lang="de-DE" sz="1800" dirty="0">
                <a:solidFill>
                  <a:schemeClr val="accent2">
                    <a:lumMod val="60000"/>
                    <a:lumOff val="40000"/>
                  </a:schemeClr>
                </a:solidFill>
                <a:latin typeface="Arial"/>
              </a:rPr>
              <a:t>)</a:t>
            </a:r>
          </a:p>
        </p:txBody>
      </p:sp>
      <p:pic>
        <p:nvPicPr>
          <p:cNvPr id="23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97" y="3284538"/>
            <a:ext cx="7775575" cy="309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25538"/>
            <a:ext cx="7158037" cy="1992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0672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cstate="print">
            <a:extLst>
              <a:ext uri="{28A0092B-C50C-407E-A947-70E740481C1C}">
                <a14:useLocalDpi xmlns:a14="http://schemas.microsoft.com/office/drawing/2010/main" val="0"/>
              </a:ext>
            </a:extLst>
          </a:blip>
          <a:srcRect l="36667" r="12063" b="11488"/>
          <a:stretch/>
        </p:blipFill>
        <p:spPr>
          <a:xfrm>
            <a:off x="151183" y="1931824"/>
            <a:ext cx="3052665" cy="3513400"/>
          </a:xfrm>
          <a:prstGeom prst="rect">
            <a:avLst/>
          </a:prstGeom>
        </p:spPr>
      </p:pic>
      <p:grpSp>
        <p:nvGrpSpPr>
          <p:cNvPr id="5" name="Gruppieren 4"/>
          <p:cNvGrpSpPr/>
          <p:nvPr/>
        </p:nvGrpSpPr>
        <p:grpSpPr>
          <a:xfrm>
            <a:off x="2699792" y="1931825"/>
            <a:ext cx="2680139" cy="3513399"/>
            <a:chOff x="2699792" y="1716180"/>
            <a:chExt cx="2680139" cy="3513399"/>
          </a:xfrm>
        </p:grpSpPr>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43202" y="2492851"/>
              <a:ext cx="3513399" cy="1960058"/>
            </a:xfrm>
            <a:prstGeom prst="rect">
              <a:avLst/>
            </a:prstGeom>
          </p:spPr>
        </p:pic>
        <p:sp>
          <p:nvSpPr>
            <p:cNvPr id="4" name="Pfeil nach rechts 3"/>
            <p:cNvSpPr/>
            <p:nvPr/>
          </p:nvSpPr>
          <p:spPr bwMode="auto">
            <a:xfrm>
              <a:off x="2699792" y="2997944"/>
              <a:ext cx="1008112" cy="949870"/>
            </a:xfrm>
            <a:prstGeom prst="rightArrow">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nvGrpSpPr>
          <p:cNvPr id="10" name="Gruppieren 9"/>
          <p:cNvGrpSpPr/>
          <p:nvPr/>
        </p:nvGrpSpPr>
        <p:grpSpPr>
          <a:xfrm>
            <a:off x="5076056" y="2420509"/>
            <a:ext cx="3958456" cy="2763837"/>
            <a:chOff x="5076056" y="2204864"/>
            <a:chExt cx="3958456" cy="2763837"/>
          </a:xfrm>
        </p:grpSpPr>
        <p:pic>
          <p:nvPicPr>
            <p:cNvPr id="9" name="Picture 5" descr="WinCell-Screensho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2204864"/>
              <a:ext cx="3454400" cy="276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feil nach rechts 11"/>
            <p:cNvSpPr/>
            <p:nvPr/>
          </p:nvSpPr>
          <p:spPr bwMode="auto">
            <a:xfrm>
              <a:off x="5076056" y="2997945"/>
              <a:ext cx="1008112" cy="949870"/>
            </a:xfrm>
            <a:prstGeom prst="rightArrow">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sp>
        <p:nvSpPr>
          <p:cNvPr id="15" name="Textfeld 14"/>
          <p:cNvSpPr txBox="1"/>
          <p:nvPr/>
        </p:nvSpPr>
        <p:spPr>
          <a:xfrm>
            <a:off x="239713" y="198438"/>
            <a:ext cx="8652767" cy="1000274"/>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Classical</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standard</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procedure</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for</a:t>
            </a:r>
            <a:r>
              <a:rPr lang="de-DE" sz="1800" b="1" dirty="0" smtClean="0">
                <a:solidFill>
                  <a:srgbClr val="2D2D8A">
                    <a:lumMod val="75000"/>
                  </a:srgbClr>
                </a:solidFill>
                <a:latin typeface="Arial"/>
              </a:rPr>
              <a:t> quantitative </a:t>
            </a:r>
            <a:r>
              <a:rPr lang="de-DE" sz="1800" b="1" dirty="0" err="1" smtClean="0">
                <a:solidFill>
                  <a:srgbClr val="2D2D8A">
                    <a:lumMod val="75000"/>
                  </a:srgbClr>
                </a:solidFill>
                <a:latin typeface="Arial"/>
              </a:rPr>
              <a:t>wood</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anatomical</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studies</a:t>
            </a:r>
            <a:r>
              <a:rPr lang="de-DE" sz="1800" b="1" dirty="0" smtClean="0">
                <a:solidFill>
                  <a:srgbClr val="2D2D8A">
                    <a:lumMod val="75000"/>
                  </a:srgbClr>
                </a:solidFill>
                <a:latin typeface="Arial"/>
              </a:rPr>
              <a:t>:</a:t>
            </a:r>
            <a:endParaRPr lang="de-DE" sz="1800" dirty="0" smtClean="0">
              <a:solidFill>
                <a:srgbClr val="2D2D8A">
                  <a:lumMod val="75000"/>
                </a:srgbClr>
              </a:solidFill>
              <a:latin typeface="Arial"/>
            </a:endParaRPr>
          </a:p>
          <a:p>
            <a:pPr>
              <a:spcAft>
                <a:spcPts val="600"/>
              </a:spcAft>
              <a:defRPr/>
            </a:pPr>
            <a:r>
              <a:rPr lang="de-DE" sz="1800" dirty="0" smtClean="0">
                <a:solidFill>
                  <a:srgbClr val="2D2D8A">
                    <a:lumMod val="75000"/>
                  </a:srgbClr>
                </a:solidFill>
                <a:latin typeface="Arial"/>
              </a:rPr>
              <a:t>Digital </a:t>
            </a:r>
            <a:r>
              <a:rPr lang="de-DE" sz="1800" dirty="0" err="1" smtClean="0">
                <a:solidFill>
                  <a:srgbClr val="2D2D8A">
                    <a:lumMod val="75000"/>
                  </a:srgbClr>
                </a:solidFill>
                <a:latin typeface="Arial"/>
              </a:rPr>
              <a:t>imaging</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of</a:t>
            </a:r>
            <a:r>
              <a:rPr lang="de-DE" sz="1800" dirty="0" smtClean="0">
                <a:solidFill>
                  <a:srgbClr val="2D2D8A">
                    <a:lumMod val="75000"/>
                  </a:srgbClr>
                </a:solidFill>
                <a:latin typeface="Arial"/>
              </a:rPr>
              <a:t> a </a:t>
            </a:r>
            <a:r>
              <a:rPr lang="de-DE" sz="1800" dirty="0" err="1" smtClean="0">
                <a:solidFill>
                  <a:srgbClr val="2D2D8A">
                    <a:lumMod val="75000"/>
                  </a:srgbClr>
                </a:solidFill>
                <a:latin typeface="Arial"/>
              </a:rPr>
              <a:t>wood</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microsection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and</a:t>
            </a:r>
            <a:r>
              <a:rPr lang="de-DE" sz="1800" dirty="0" smtClean="0">
                <a:solidFill>
                  <a:srgbClr val="2D2D8A">
                    <a:lumMod val="75000"/>
                  </a:srgbClr>
                </a:solidFill>
                <a:latin typeface="Arial"/>
              </a:rPr>
              <a:t> ring-</a:t>
            </a:r>
            <a:r>
              <a:rPr lang="de-DE" sz="1800" dirty="0" err="1" smtClean="0">
                <a:solidFill>
                  <a:srgbClr val="2D2D8A">
                    <a:lumMod val="75000"/>
                  </a:srgbClr>
                </a:solidFill>
                <a:latin typeface="Arial"/>
              </a:rPr>
              <a:t>by</a:t>
            </a:r>
            <a:r>
              <a:rPr lang="de-DE" sz="1800" dirty="0" smtClean="0">
                <a:solidFill>
                  <a:srgbClr val="2D2D8A">
                    <a:lumMod val="75000"/>
                  </a:srgbClr>
                </a:solidFill>
                <a:latin typeface="Arial"/>
              </a:rPr>
              <a:t>-ring </a:t>
            </a:r>
            <a:r>
              <a:rPr lang="de-DE" sz="1800" dirty="0" err="1" smtClean="0">
                <a:solidFill>
                  <a:srgbClr val="2D2D8A">
                    <a:lumMod val="75000"/>
                  </a:srgbClr>
                </a:solidFill>
                <a:latin typeface="Arial"/>
              </a:rPr>
              <a:t>analysis</a:t>
            </a:r>
            <a:r>
              <a:rPr lang="de-DE" sz="1800" dirty="0" smtClean="0">
                <a:solidFill>
                  <a:srgbClr val="2D2D8A">
                    <a:lumMod val="75000"/>
                  </a:srgbClr>
                </a:solidFill>
                <a:latin typeface="Arial"/>
              </a:rPr>
              <a:t> in </a:t>
            </a:r>
            <a:r>
              <a:rPr lang="de-DE" sz="1800" dirty="0" err="1" smtClean="0">
                <a:solidFill>
                  <a:srgbClr val="2D2D8A">
                    <a:lumMod val="75000"/>
                  </a:srgbClr>
                </a:solidFill>
                <a:latin typeface="Arial"/>
              </a:rPr>
              <a:t>image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analysis</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software</a:t>
            </a:r>
            <a:r>
              <a:rPr lang="de-DE" sz="1800" dirty="0" smtClean="0">
                <a:solidFill>
                  <a:srgbClr val="2D2D8A">
                    <a:lumMod val="75000"/>
                  </a:srgbClr>
                </a:solidFill>
                <a:latin typeface="Arial"/>
              </a:rPr>
              <a:t> (e.g., </a:t>
            </a:r>
            <a:r>
              <a:rPr lang="de-DE" sz="1800" dirty="0" err="1" smtClean="0">
                <a:solidFill>
                  <a:srgbClr val="2D2D8A">
                    <a:lumMod val="75000"/>
                  </a:srgbClr>
                </a:solidFill>
                <a:latin typeface="Arial"/>
              </a:rPr>
              <a:t>older</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versions</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of</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WinCell</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ImageJ</a:t>
            </a:r>
            <a:r>
              <a:rPr lang="de-DE" sz="1800" dirty="0" smtClean="0">
                <a:solidFill>
                  <a:srgbClr val="2D2D8A">
                    <a:lumMod val="75000"/>
                  </a:srgbClr>
                </a:solidFill>
                <a:latin typeface="Arial"/>
              </a:rPr>
              <a:t>)</a:t>
            </a:r>
            <a:endParaRPr lang="de-DE" sz="1800" dirty="0">
              <a:solidFill>
                <a:schemeClr val="accent2">
                  <a:lumMod val="60000"/>
                  <a:lumOff val="40000"/>
                </a:schemeClr>
              </a:solidFill>
              <a:latin typeface="Arial"/>
            </a:endParaRPr>
          </a:p>
        </p:txBody>
      </p:sp>
    </p:spTree>
    <p:extLst>
      <p:ext uri="{BB962C8B-B14F-4D97-AF65-F5344CB8AC3E}">
        <p14:creationId xmlns:p14="http://schemas.microsoft.com/office/powerpoint/2010/main" val="136356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p:cNvSpPr txBox="1"/>
          <p:nvPr/>
        </p:nvSpPr>
        <p:spPr>
          <a:xfrm>
            <a:off x="239713" y="198438"/>
            <a:ext cx="8652767" cy="1000274"/>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Recent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Advancement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of</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preparation</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methods</a:t>
            </a:r>
            <a:r>
              <a:rPr lang="de-DE" sz="1800" b="1" dirty="0" smtClean="0">
                <a:solidFill>
                  <a:srgbClr val="2D2D8A">
                    <a:lumMod val="75000"/>
                  </a:srgbClr>
                </a:solidFill>
                <a:latin typeface="Arial"/>
              </a:rPr>
              <a:t>:</a:t>
            </a:r>
            <a:endParaRPr lang="de-DE" sz="1800" dirty="0" smtClean="0">
              <a:solidFill>
                <a:srgbClr val="2D2D8A">
                  <a:lumMod val="75000"/>
                </a:srgbClr>
              </a:solidFill>
              <a:latin typeface="Arial"/>
            </a:endParaRPr>
          </a:p>
          <a:p>
            <a:pPr>
              <a:spcAft>
                <a:spcPts val="600"/>
              </a:spcAft>
              <a:defRPr/>
            </a:pPr>
            <a:r>
              <a:rPr lang="de-DE" sz="1800" dirty="0" smtClean="0">
                <a:solidFill>
                  <a:srgbClr val="2D2D8A">
                    <a:lumMod val="75000"/>
                  </a:srgbClr>
                </a:solidFill>
                <a:latin typeface="Arial"/>
              </a:rPr>
              <a:t>The </a:t>
            </a:r>
            <a:r>
              <a:rPr lang="de-DE" sz="1800" dirty="0" err="1" smtClean="0">
                <a:solidFill>
                  <a:srgbClr val="2D2D8A">
                    <a:lumMod val="75000"/>
                  </a:srgbClr>
                </a:solidFill>
                <a:latin typeface="Arial"/>
              </a:rPr>
              <a:t>application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of</a:t>
            </a:r>
            <a:r>
              <a:rPr lang="de-DE" sz="1800" dirty="0" smtClean="0">
                <a:solidFill>
                  <a:srgbClr val="2D2D8A">
                    <a:lumMod val="75000"/>
                  </a:srgbClr>
                </a:solidFill>
                <a:latin typeface="Arial"/>
              </a:rPr>
              <a:t> non-</a:t>
            </a:r>
            <a:r>
              <a:rPr lang="de-DE" sz="1800" dirty="0" err="1" smtClean="0">
                <a:solidFill>
                  <a:srgbClr val="2D2D8A">
                    <a:lumMod val="75000"/>
                  </a:srgbClr>
                </a:solidFill>
                <a:latin typeface="Arial"/>
              </a:rPr>
              <a:t>Newtonian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fluids</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to</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stabilize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wood</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samples</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allow</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the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preparation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of</a:t>
            </a:r>
            <a:r>
              <a:rPr lang="de-DE" sz="1800" dirty="0" smtClean="0">
                <a:solidFill>
                  <a:srgbClr val="2D2D8A">
                    <a:lumMod val="75000"/>
                  </a:srgbClr>
                </a:solidFill>
                <a:latin typeface="Arial"/>
              </a:rPr>
              <a:t> large high-quality </a:t>
            </a:r>
            <a:r>
              <a:rPr lang="de-DE" sz="1800" dirty="0" err="1" smtClean="0">
                <a:solidFill>
                  <a:srgbClr val="2D2D8A">
                    <a:lumMod val="75000"/>
                  </a:srgbClr>
                </a:solidFill>
                <a:latin typeface="Arial"/>
              </a:rPr>
              <a:t>wood</a:t>
            </a:r>
            <a:r>
              <a:rPr lang="de-DE" sz="1800" dirty="0" smtClean="0">
                <a:solidFill>
                  <a:srgbClr val="2D2D8A">
                    <a:lumMod val="75000"/>
                  </a:srgbClr>
                </a:solidFill>
                <a:latin typeface="Arial"/>
              </a:rPr>
              <a:t> microsections </a:t>
            </a:r>
            <a:r>
              <a:rPr lang="de-DE" sz="1800" dirty="0" err="1" smtClean="0">
                <a:solidFill>
                  <a:srgbClr val="2D2D8A">
                    <a:lumMod val="75000"/>
                  </a:srgbClr>
                </a:solidFill>
                <a:latin typeface="Arial"/>
              </a:rPr>
              <a:t>for</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image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analysis</a:t>
            </a:r>
            <a:r>
              <a:rPr lang="de-DE" sz="1800" dirty="0" smtClean="0">
                <a:solidFill>
                  <a:srgbClr val="2D2D8A">
                    <a:lumMod val="75000"/>
                  </a:srgbClr>
                </a:solidFill>
                <a:latin typeface="Arial"/>
              </a:rPr>
              <a:t>.</a:t>
            </a:r>
            <a:endParaRPr lang="de-DE" sz="1800" dirty="0">
              <a:solidFill>
                <a:schemeClr val="accent2">
                  <a:lumMod val="60000"/>
                  <a:lumOff val="40000"/>
                </a:schemeClr>
              </a:solidFill>
              <a:latin typeface="Arial"/>
            </a:endParaRPr>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l="4693" t="5110" r="3774" b="70552"/>
          <a:stretch/>
        </p:blipFill>
        <p:spPr>
          <a:xfrm>
            <a:off x="35496" y="1398766"/>
            <a:ext cx="6081056" cy="2155597"/>
          </a:xfrm>
          <a:prstGeom prst="rect">
            <a:avLst/>
          </a:prstGeom>
        </p:spPr>
      </p:pic>
      <p:pic>
        <p:nvPicPr>
          <p:cNvPr id="10" name="Grafik 9"/>
          <p:cNvPicPr>
            <a:picLocks noChangeAspect="1"/>
          </p:cNvPicPr>
          <p:nvPr/>
        </p:nvPicPr>
        <p:blipFill rotWithShape="1">
          <a:blip r:embed="rId3" cstate="print">
            <a:extLst>
              <a:ext uri="{28A0092B-C50C-407E-A947-70E740481C1C}">
                <a14:useLocalDpi xmlns:a14="http://schemas.microsoft.com/office/drawing/2010/main" val="0"/>
              </a:ext>
            </a:extLst>
          </a:blip>
          <a:srcRect l="5600" t="8361" r="51483" b="58519"/>
          <a:stretch/>
        </p:blipFill>
        <p:spPr>
          <a:xfrm>
            <a:off x="4716015" y="2293453"/>
            <a:ext cx="4392489" cy="4519924"/>
          </a:xfrm>
          <a:prstGeom prst="rect">
            <a:avLst/>
          </a:prstGeom>
        </p:spPr>
      </p:pic>
    </p:spTree>
    <p:extLst>
      <p:ext uri="{BB962C8B-B14F-4D97-AF65-F5344CB8AC3E}">
        <p14:creationId xmlns:p14="http://schemas.microsoft.com/office/powerpoint/2010/main" val="31980617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p:cNvSpPr txBox="1"/>
          <p:nvPr/>
        </p:nvSpPr>
        <p:spPr>
          <a:xfrm>
            <a:off x="239713" y="198438"/>
            <a:ext cx="8652767" cy="1000274"/>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Recent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Advancement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of</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preparation</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methods</a:t>
            </a:r>
            <a:r>
              <a:rPr lang="de-DE" sz="1800" b="1" dirty="0" smtClean="0">
                <a:solidFill>
                  <a:srgbClr val="2D2D8A">
                    <a:lumMod val="75000"/>
                  </a:srgbClr>
                </a:solidFill>
                <a:latin typeface="Arial"/>
              </a:rPr>
              <a:t>:</a:t>
            </a:r>
            <a:endParaRPr lang="de-DE" sz="1800" dirty="0" smtClean="0">
              <a:solidFill>
                <a:srgbClr val="2D2D8A">
                  <a:lumMod val="75000"/>
                </a:srgbClr>
              </a:solidFill>
              <a:latin typeface="Arial"/>
            </a:endParaRPr>
          </a:p>
          <a:p>
            <a:pPr>
              <a:spcAft>
                <a:spcPts val="600"/>
              </a:spcAft>
              <a:defRPr/>
            </a:pPr>
            <a:r>
              <a:rPr lang="de-DE" sz="1800" dirty="0" smtClean="0">
                <a:solidFill>
                  <a:srgbClr val="2D2D8A">
                    <a:lumMod val="75000"/>
                  </a:srgbClr>
                </a:solidFill>
                <a:latin typeface="Arial"/>
              </a:rPr>
              <a:t>The </a:t>
            </a:r>
            <a:r>
              <a:rPr lang="de-DE" sz="1800" dirty="0" err="1" smtClean="0">
                <a:solidFill>
                  <a:srgbClr val="2D2D8A">
                    <a:lumMod val="75000"/>
                  </a:srgbClr>
                </a:solidFill>
                <a:latin typeface="Arial"/>
              </a:rPr>
              <a:t>application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of</a:t>
            </a:r>
            <a:r>
              <a:rPr lang="de-DE" sz="1800" dirty="0" smtClean="0">
                <a:solidFill>
                  <a:srgbClr val="2D2D8A">
                    <a:lumMod val="75000"/>
                  </a:srgbClr>
                </a:solidFill>
                <a:latin typeface="Arial"/>
              </a:rPr>
              <a:t> non-</a:t>
            </a:r>
            <a:r>
              <a:rPr lang="de-DE" sz="1800" dirty="0" err="1" smtClean="0">
                <a:solidFill>
                  <a:srgbClr val="2D2D8A">
                    <a:lumMod val="75000"/>
                  </a:srgbClr>
                </a:solidFill>
                <a:latin typeface="Arial"/>
              </a:rPr>
              <a:t>Newtonian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fluids</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to</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stabilize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wood</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samples</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allow</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the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preparation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of</a:t>
            </a:r>
            <a:r>
              <a:rPr lang="de-DE" sz="1800" dirty="0" smtClean="0">
                <a:solidFill>
                  <a:srgbClr val="2D2D8A">
                    <a:lumMod val="75000"/>
                  </a:srgbClr>
                </a:solidFill>
                <a:latin typeface="Arial"/>
              </a:rPr>
              <a:t> large high-quality </a:t>
            </a:r>
            <a:r>
              <a:rPr lang="de-DE" sz="1800" dirty="0" err="1" smtClean="0">
                <a:solidFill>
                  <a:srgbClr val="2D2D8A">
                    <a:lumMod val="75000"/>
                  </a:srgbClr>
                </a:solidFill>
                <a:latin typeface="Arial"/>
              </a:rPr>
              <a:t>wood</a:t>
            </a:r>
            <a:r>
              <a:rPr lang="de-DE" sz="1800" dirty="0" smtClean="0">
                <a:solidFill>
                  <a:srgbClr val="2D2D8A">
                    <a:lumMod val="75000"/>
                  </a:srgbClr>
                </a:solidFill>
                <a:latin typeface="Arial"/>
              </a:rPr>
              <a:t> microsections </a:t>
            </a:r>
            <a:r>
              <a:rPr lang="de-DE" sz="1800" dirty="0" err="1" smtClean="0">
                <a:solidFill>
                  <a:srgbClr val="2D2D8A">
                    <a:lumMod val="75000"/>
                  </a:srgbClr>
                </a:solidFill>
                <a:latin typeface="Arial"/>
              </a:rPr>
              <a:t>for</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image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analysis</a:t>
            </a:r>
            <a:r>
              <a:rPr lang="de-DE" sz="1800" dirty="0" smtClean="0">
                <a:solidFill>
                  <a:srgbClr val="2D2D8A">
                    <a:lumMod val="75000"/>
                  </a:srgbClr>
                </a:solidFill>
                <a:latin typeface="Arial"/>
              </a:rPr>
              <a:t>.</a:t>
            </a:r>
            <a:endParaRPr lang="de-DE" sz="1800" dirty="0">
              <a:solidFill>
                <a:schemeClr val="accent2">
                  <a:lumMod val="60000"/>
                  <a:lumOff val="40000"/>
                </a:schemeClr>
              </a:solidFill>
              <a:latin typeface="Arial"/>
            </a:endParaRPr>
          </a:p>
        </p:txBody>
      </p:sp>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l="5132" t="7619" r="47434" b="48994"/>
          <a:stretch/>
        </p:blipFill>
        <p:spPr>
          <a:xfrm>
            <a:off x="0" y="1537003"/>
            <a:ext cx="4355976" cy="5312365"/>
          </a:xfrm>
          <a:prstGeom prst="rect">
            <a:avLst/>
          </a:prstGeom>
        </p:spPr>
      </p:pic>
      <p:grpSp>
        <p:nvGrpSpPr>
          <p:cNvPr id="6" name="Gruppieren 5"/>
          <p:cNvGrpSpPr/>
          <p:nvPr/>
        </p:nvGrpSpPr>
        <p:grpSpPr>
          <a:xfrm>
            <a:off x="1364343" y="1349035"/>
            <a:ext cx="7604225" cy="5500333"/>
            <a:chOff x="1364343" y="1349035"/>
            <a:chExt cx="7604225" cy="5500333"/>
          </a:xfrm>
        </p:grpSpPr>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l="50000" t="7619" r="3721" b="39076"/>
            <a:stretch/>
          </p:blipFill>
          <p:spPr>
            <a:xfrm>
              <a:off x="5387042" y="1349035"/>
              <a:ext cx="3581526" cy="5500333"/>
            </a:xfrm>
            <a:prstGeom prst="rect">
              <a:avLst/>
            </a:prstGeom>
          </p:spPr>
        </p:pic>
        <p:pic>
          <p:nvPicPr>
            <p:cNvPr id="7" name="Grafik 6"/>
            <p:cNvPicPr>
              <a:picLocks noChangeAspect="1"/>
            </p:cNvPicPr>
            <p:nvPr/>
          </p:nvPicPr>
          <p:blipFill rotWithShape="1">
            <a:blip r:embed="rId4" cstate="print">
              <a:extLst>
                <a:ext uri="{28A0092B-C50C-407E-A947-70E740481C1C}">
                  <a14:useLocalDpi xmlns:a14="http://schemas.microsoft.com/office/drawing/2010/main" val="0"/>
                </a:ext>
              </a:extLst>
            </a:blip>
            <a:srcRect l="51776" t="60843" r="3721" b="32511"/>
            <a:stretch/>
          </p:blipFill>
          <p:spPr>
            <a:xfrm>
              <a:off x="1364343" y="4437112"/>
              <a:ext cx="4427838" cy="881743"/>
            </a:xfrm>
            <a:prstGeom prst="rect">
              <a:avLst/>
            </a:prstGeom>
          </p:spPr>
        </p:pic>
      </p:grpSp>
    </p:spTree>
    <p:extLst>
      <p:ext uri="{BB962C8B-B14F-4D97-AF65-F5344CB8AC3E}">
        <p14:creationId xmlns:p14="http://schemas.microsoft.com/office/powerpoint/2010/main" val="119053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936275" y="1974088"/>
            <a:ext cx="7067896" cy="3416320"/>
          </a:xfrm>
          <a:prstGeom prst="rect">
            <a:avLst/>
          </a:prstGeom>
          <a:noFill/>
          <a:ln w="9525">
            <a:noFill/>
            <a:miter lim="800000"/>
            <a:headEnd/>
            <a:tailEnd/>
          </a:ln>
          <a:effectLst/>
        </p:spPr>
        <p:txBody>
          <a:bodyPr wrap="square">
            <a:spAutoFit/>
          </a:bodyPr>
          <a:lstStyle/>
          <a:p>
            <a:pPr algn="ctr"/>
            <a:r>
              <a:rPr lang="en-US" dirty="0" smtClean="0">
                <a:solidFill>
                  <a:srgbClr val="002060"/>
                </a:solidFill>
              </a:rPr>
              <a:t>Concepts and relevance of the topic</a:t>
            </a:r>
          </a:p>
          <a:p>
            <a:pPr algn="ctr"/>
            <a:endParaRPr lang="en-US" dirty="0" smtClean="0">
              <a:solidFill>
                <a:srgbClr val="002060"/>
              </a:solidFill>
            </a:endParaRPr>
          </a:p>
          <a:p>
            <a:pPr algn="ctr"/>
            <a:r>
              <a:rPr lang="en-US" dirty="0" smtClean="0">
                <a:solidFill>
                  <a:srgbClr val="002060"/>
                </a:solidFill>
              </a:rPr>
              <a:t>Methodological aspects</a:t>
            </a:r>
          </a:p>
          <a:p>
            <a:pPr algn="ctr"/>
            <a:endParaRPr lang="en-US" dirty="0">
              <a:solidFill>
                <a:srgbClr val="002060"/>
              </a:solidFill>
            </a:endParaRPr>
          </a:p>
          <a:p>
            <a:pPr algn="ctr"/>
            <a:r>
              <a:rPr lang="en-US" dirty="0" smtClean="0">
                <a:solidFill>
                  <a:srgbClr val="002060"/>
                </a:solidFill>
              </a:rPr>
              <a:t>Environmental signals in qualitative wood anatomical traits</a:t>
            </a:r>
          </a:p>
          <a:p>
            <a:pPr algn="ctr"/>
            <a:endParaRPr lang="en-US" dirty="0">
              <a:solidFill>
                <a:srgbClr val="002060"/>
              </a:solidFill>
            </a:endParaRPr>
          </a:p>
          <a:p>
            <a:pPr algn="ctr"/>
            <a:r>
              <a:rPr lang="en-US" dirty="0">
                <a:solidFill>
                  <a:srgbClr val="002060"/>
                </a:solidFill>
              </a:rPr>
              <a:t>Environmental signals in quantitative wood anatomical </a:t>
            </a:r>
            <a:r>
              <a:rPr lang="en-US" dirty="0" smtClean="0">
                <a:solidFill>
                  <a:srgbClr val="002060"/>
                </a:solidFill>
              </a:rPr>
              <a:t>traits</a:t>
            </a:r>
          </a:p>
          <a:p>
            <a:pPr algn="ctr"/>
            <a:endParaRPr lang="en-US" dirty="0">
              <a:solidFill>
                <a:srgbClr val="002060"/>
              </a:solidFill>
            </a:endParaRPr>
          </a:p>
          <a:p>
            <a:pPr algn="ctr"/>
            <a:r>
              <a:rPr lang="en-US" dirty="0" smtClean="0">
                <a:solidFill>
                  <a:srgbClr val="002060"/>
                </a:solidFill>
              </a:rPr>
              <a:t>Constraints and Challenges</a:t>
            </a:r>
          </a:p>
          <a:p>
            <a:pPr algn="ctr"/>
            <a:endParaRPr lang="en-US" dirty="0" smtClean="0">
              <a:solidFill>
                <a:srgbClr val="002060"/>
              </a:solidFill>
            </a:endParaRPr>
          </a:p>
          <a:p>
            <a:pPr algn="ctr"/>
            <a:r>
              <a:rPr lang="en-US" dirty="0">
                <a:solidFill>
                  <a:srgbClr val="002060"/>
                </a:solidFill>
              </a:rPr>
              <a:t>Outlook and </a:t>
            </a:r>
            <a:r>
              <a:rPr lang="en-US" dirty="0" smtClean="0">
                <a:solidFill>
                  <a:srgbClr val="002060"/>
                </a:solidFill>
              </a:rPr>
              <a:t>Conclusions</a:t>
            </a:r>
            <a:endParaRPr lang="en-US" dirty="0">
              <a:solidFill>
                <a:srgbClr val="002060"/>
              </a:solidFill>
            </a:endParaRPr>
          </a:p>
          <a:p>
            <a:pPr algn="ctr"/>
            <a:endParaRPr lang="en-US" dirty="0">
              <a:solidFill>
                <a:srgbClr val="002060"/>
              </a:solidFill>
            </a:endParaRPr>
          </a:p>
        </p:txBody>
      </p:sp>
      <p:pic>
        <p:nvPicPr>
          <p:cNvPr id="46134" name="Picture 54"/>
          <p:cNvPicPr>
            <a:picLocks noChangeAspect="1" noChangeArrowheads="1"/>
          </p:cNvPicPr>
          <p:nvPr/>
        </p:nvPicPr>
        <p:blipFill>
          <a:blip r:embed="rId2" cstate="print"/>
          <a:srcRect/>
          <a:stretch>
            <a:fillRect/>
          </a:stretch>
        </p:blipFill>
        <p:spPr bwMode="auto">
          <a:xfrm>
            <a:off x="83344" y="44450"/>
            <a:ext cx="811212" cy="811213"/>
          </a:xfrm>
          <a:prstGeom prst="rect">
            <a:avLst/>
          </a:prstGeom>
          <a:noFill/>
          <a:ln w="9525">
            <a:noFill/>
            <a:miter lim="800000"/>
            <a:headEnd/>
            <a:tailEnd/>
          </a:ln>
        </p:spPr>
      </p:pic>
      <p:pic>
        <p:nvPicPr>
          <p:cNvPr id="23" name="Grafik 2"/>
          <p:cNvPicPr>
            <a:picLocks noChangeAspect="1"/>
          </p:cNvPicPr>
          <p:nvPr/>
        </p:nvPicPr>
        <p:blipFill>
          <a:blip r:embed="rId3" cstate="print"/>
          <a:srcRect/>
          <a:stretch>
            <a:fillRect/>
          </a:stretch>
        </p:blipFill>
        <p:spPr bwMode="auto">
          <a:xfrm>
            <a:off x="7020272" y="103621"/>
            <a:ext cx="1967799" cy="692869"/>
          </a:xfrm>
          <a:prstGeom prst="rect">
            <a:avLst/>
          </a:prstGeom>
          <a:noFill/>
          <a:ln w="9525">
            <a:noFill/>
            <a:miter lim="800000"/>
            <a:headEnd/>
            <a:tailEnd/>
          </a:ln>
        </p:spPr>
      </p:pic>
    </p:spTree>
    <p:extLst>
      <p:ext uri="{BB962C8B-B14F-4D97-AF65-F5344CB8AC3E}">
        <p14:creationId xmlns:p14="http://schemas.microsoft.com/office/powerpoint/2010/main" val="4263210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p:cNvSpPr txBox="1"/>
          <p:nvPr/>
        </p:nvSpPr>
        <p:spPr>
          <a:xfrm>
            <a:off x="239713" y="198438"/>
            <a:ext cx="8904287" cy="1000274"/>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Recent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Advancement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of</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preparation</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methods</a:t>
            </a:r>
            <a:r>
              <a:rPr lang="de-DE" sz="1800" b="1" dirty="0" smtClean="0">
                <a:solidFill>
                  <a:srgbClr val="2D2D8A">
                    <a:lumMod val="75000"/>
                  </a:srgbClr>
                </a:solidFill>
                <a:latin typeface="Arial"/>
              </a:rPr>
              <a:t>:</a:t>
            </a:r>
            <a:endParaRPr lang="de-DE" sz="1800" dirty="0" smtClean="0">
              <a:solidFill>
                <a:srgbClr val="2D2D8A">
                  <a:lumMod val="75000"/>
                </a:srgbClr>
              </a:solidFill>
              <a:latin typeface="Arial"/>
            </a:endParaRPr>
          </a:p>
          <a:p>
            <a:pPr>
              <a:spcAft>
                <a:spcPts val="600"/>
              </a:spcAft>
              <a:defRPr/>
            </a:pPr>
            <a:r>
              <a:rPr lang="de-DE" sz="1800" dirty="0" smtClean="0">
                <a:solidFill>
                  <a:srgbClr val="2D2D8A">
                    <a:lumMod val="75000"/>
                  </a:srgbClr>
                </a:solidFill>
                <a:latin typeface="Arial"/>
              </a:rPr>
              <a:t>The WSL </a:t>
            </a:r>
            <a:r>
              <a:rPr lang="de-DE" sz="1800" dirty="0" err="1" smtClean="0">
                <a:solidFill>
                  <a:srgbClr val="2D2D8A">
                    <a:lumMod val="75000"/>
                  </a:srgbClr>
                </a:solidFill>
                <a:latin typeface="Arial"/>
              </a:rPr>
              <a:t>core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microtome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and</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application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of</a:t>
            </a:r>
            <a:r>
              <a:rPr lang="de-DE" sz="1800" dirty="0" smtClean="0">
                <a:solidFill>
                  <a:srgbClr val="2D2D8A">
                    <a:lumMod val="75000"/>
                  </a:srgbClr>
                </a:solidFill>
                <a:latin typeface="Arial"/>
              </a:rPr>
              <a:t> non-</a:t>
            </a:r>
            <a:r>
              <a:rPr lang="de-DE" sz="1800" dirty="0" err="1" smtClean="0">
                <a:solidFill>
                  <a:srgbClr val="2D2D8A">
                    <a:lumMod val="75000"/>
                  </a:srgbClr>
                </a:solidFill>
                <a:latin typeface="Arial"/>
              </a:rPr>
              <a:t>Newtonian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fluids</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to</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stabilize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wood</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samples</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allow</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the</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preparation</a:t>
            </a:r>
            <a:r>
              <a:rPr lang="de-DE" sz="1800" dirty="0" smtClean="0">
                <a:solidFill>
                  <a:srgbClr val="2D2D8A">
                    <a:lumMod val="75000"/>
                  </a:srgbClr>
                </a:solidFill>
                <a:latin typeface="Arial"/>
              </a:rPr>
              <a:t> </a:t>
            </a:r>
            <a:r>
              <a:rPr lang="de-DE" sz="1800" dirty="0" err="1" smtClean="0">
                <a:solidFill>
                  <a:srgbClr val="2D2D8A">
                    <a:lumMod val="75000"/>
                  </a:srgbClr>
                </a:solidFill>
                <a:latin typeface="Arial"/>
              </a:rPr>
              <a:t>of</a:t>
            </a:r>
            <a:r>
              <a:rPr lang="de-DE" sz="1800" dirty="0" smtClean="0">
                <a:solidFill>
                  <a:srgbClr val="2D2D8A">
                    <a:lumMod val="75000"/>
                  </a:srgbClr>
                </a:solidFill>
                <a:latin typeface="Arial"/>
              </a:rPr>
              <a:t> large high-quality </a:t>
            </a:r>
            <a:r>
              <a:rPr lang="de-DE" sz="1800" dirty="0" err="1" smtClean="0">
                <a:solidFill>
                  <a:srgbClr val="2D2D8A">
                    <a:lumMod val="75000"/>
                  </a:srgbClr>
                </a:solidFill>
                <a:latin typeface="Arial"/>
              </a:rPr>
              <a:t>wood</a:t>
            </a:r>
            <a:r>
              <a:rPr lang="de-DE" sz="1800" dirty="0" smtClean="0">
                <a:solidFill>
                  <a:srgbClr val="2D2D8A">
                    <a:lumMod val="75000"/>
                  </a:srgbClr>
                </a:solidFill>
                <a:latin typeface="Arial"/>
              </a:rPr>
              <a:t> microsections.</a:t>
            </a:r>
            <a:endParaRPr lang="de-DE" sz="1800" dirty="0">
              <a:solidFill>
                <a:schemeClr val="accent2">
                  <a:lumMod val="60000"/>
                  <a:lumOff val="40000"/>
                </a:schemeClr>
              </a:solidFill>
              <a:latin typeface="Arial"/>
            </a:endParaRPr>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1567610"/>
            <a:ext cx="6982094" cy="5179469"/>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713" y="4004962"/>
            <a:ext cx="7308304" cy="2742117"/>
          </a:xfrm>
          <a:prstGeom prst="rect">
            <a:avLst/>
          </a:prstGeom>
        </p:spPr>
      </p:pic>
    </p:spTree>
    <p:extLst>
      <p:ext uri="{BB962C8B-B14F-4D97-AF65-F5344CB8AC3E}">
        <p14:creationId xmlns:p14="http://schemas.microsoft.com/office/powerpoint/2010/main" val="129117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 107" descr="sampleholder"/>
          <p:cNvPicPr/>
          <p:nvPr/>
        </p:nvPicPr>
        <p:blipFill rotWithShape="1">
          <a:blip r:embed="rId2" cstate="print"/>
          <a:srcRect t="16398" b="17725"/>
          <a:stretch/>
        </p:blipFill>
        <p:spPr bwMode="auto">
          <a:xfrm>
            <a:off x="294918" y="1268760"/>
            <a:ext cx="2286000" cy="1426464"/>
          </a:xfrm>
          <a:prstGeom prst="rect">
            <a:avLst/>
          </a:prstGeom>
          <a:noFill/>
          <a:ln w="9525">
            <a:noFill/>
            <a:miter lim="800000"/>
            <a:headEnd/>
            <a:tailEnd/>
          </a:ln>
        </p:spPr>
      </p:pic>
      <p:pic>
        <p:nvPicPr>
          <p:cNvPr id="16" name="Bild 108" descr="2011-08-16 17"/>
          <p:cNvPicPr/>
          <p:nvPr/>
        </p:nvPicPr>
        <p:blipFill>
          <a:blip r:embed="rId3" cstate="print">
            <a:grayscl/>
          </a:blip>
          <a:srcRect/>
          <a:stretch>
            <a:fillRect/>
          </a:stretch>
        </p:blipFill>
        <p:spPr bwMode="auto">
          <a:xfrm>
            <a:off x="2786380" y="1268760"/>
            <a:ext cx="3571240" cy="2673985"/>
          </a:xfrm>
          <a:prstGeom prst="rect">
            <a:avLst/>
          </a:prstGeom>
          <a:noFill/>
          <a:ln w="9525">
            <a:noFill/>
            <a:miter lim="800000"/>
            <a:headEnd/>
            <a:tailEnd/>
          </a:ln>
        </p:spPr>
      </p:pic>
      <p:sp>
        <p:nvSpPr>
          <p:cNvPr id="18" name="Textfeld 17"/>
          <p:cNvSpPr txBox="1"/>
          <p:nvPr/>
        </p:nvSpPr>
        <p:spPr>
          <a:xfrm>
            <a:off x="179512" y="2695224"/>
            <a:ext cx="2401406" cy="738664"/>
          </a:xfrm>
          <a:prstGeom prst="rect">
            <a:avLst/>
          </a:prstGeom>
          <a:noFill/>
        </p:spPr>
        <p:txBody>
          <a:bodyPr wrap="square" rtlCol="0">
            <a:spAutoFit/>
          </a:bodyPr>
          <a:lstStyle/>
          <a:p>
            <a:r>
              <a:rPr lang="de-DE" sz="1400" b="1" dirty="0" smtClean="0">
                <a:solidFill>
                  <a:srgbClr val="000000"/>
                </a:solidFill>
              </a:rPr>
              <a:t>1. </a:t>
            </a:r>
            <a:r>
              <a:rPr lang="de-DE" sz="1400" b="1" dirty="0" err="1" smtClean="0">
                <a:solidFill>
                  <a:srgbClr val="000000"/>
                </a:solidFill>
              </a:rPr>
              <a:t>Mikrotoming</a:t>
            </a:r>
            <a:r>
              <a:rPr lang="de-DE" sz="1400" b="1" dirty="0" smtClean="0">
                <a:solidFill>
                  <a:srgbClr val="000000"/>
                </a:solidFill>
              </a:rPr>
              <a:t>, </a:t>
            </a:r>
            <a:br>
              <a:rPr lang="de-DE" sz="1400" b="1" dirty="0" smtClean="0">
                <a:solidFill>
                  <a:srgbClr val="000000"/>
                </a:solidFill>
              </a:rPr>
            </a:br>
            <a:r>
              <a:rPr lang="de-DE" sz="1400" b="1" dirty="0" err="1" smtClean="0">
                <a:solidFill>
                  <a:srgbClr val="000000"/>
                </a:solidFill>
              </a:rPr>
              <a:t>surface</a:t>
            </a:r>
            <a:r>
              <a:rPr lang="de-DE" sz="1400" b="1" dirty="0" smtClean="0">
                <a:solidFill>
                  <a:srgbClr val="000000"/>
                </a:solidFill>
              </a:rPr>
              <a:t> </a:t>
            </a:r>
            <a:r>
              <a:rPr lang="de-DE" sz="1400" b="1" dirty="0" err="1" smtClean="0">
                <a:solidFill>
                  <a:srgbClr val="000000"/>
                </a:solidFill>
              </a:rPr>
              <a:t>cleaning</a:t>
            </a:r>
            <a:r>
              <a:rPr lang="de-DE" sz="1400" b="1" dirty="0" smtClean="0">
                <a:solidFill>
                  <a:srgbClr val="000000"/>
                </a:solidFill>
              </a:rPr>
              <a:t>, </a:t>
            </a:r>
            <a:r>
              <a:rPr lang="de-DE" sz="1400" b="1" dirty="0" err="1" smtClean="0">
                <a:solidFill>
                  <a:srgbClr val="000000"/>
                </a:solidFill>
              </a:rPr>
              <a:t>Contrast</a:t>
            </a:r>
            <a:r>
              <a:rPr lang="de-DE" sz="1400" b="1" dirty="0" smtClean="0">
                <a:solidFill>
                  <a:srgbClr val="000000"/>
                </a:solidFill>
              </a:rPr>
              <a:t> </a:t>
            </a:r>
            <a:r>
              <a:rPr lang="de-DE" sz="1400" b="1" dirty="0" err="1" smtClean="0">
                <a:solidFill>
                  <a:srgbClr val="000000"/>
                </a:solidFill>
              </a:rPr>
              <a:t>enhancement</a:t>
            </a:r>
            <a:endParaRPr lang="de-DE" sz="1400" b="1" dirty="0">
              <a:solidFill>
                <a:srgbClr val="000000"/>
              </a:solidFill>
            </a:endParaRPr>
          </a:p>
        </p:txBody>
      </p:sp>
      <p:sp>
        <p:nvSpPr>
          <p:cNvPr id="19" name="Rechteck 18"/>
          <p:cNvSpPr/>
          <p:nvPr/>
        </p:nvSpPr>
        <p:spPr>
          <a:xfrm>
            <a:off x="6357620" y="1275109"/>
            <a:ext cx="2786380" cy="738664"/>
          </a:xfrm>
          <a:prstGeom prst="rect">
            <a:avLst/>
          </a:prstGeom>
        </p:spPr>
        <p:txBody>
          <a:bodyPr wrap="square">
            <a:spAutoFit/>
          </a:bodyPr>
          <a:lstStyle/>
          <a:p>
            <a:r>
              <a:rPr lang="en-US" sz="1400" b="1" dirty="0" smtClean="0">
                <a:solidFill>
                  <a:srgbClr val="000000"/>
                </a:solidFill>
              </a:rPr>
              <a:t>2. Microscopic images:</a:t>
            </a:r>
            <a:br>
              <a:rPr lang="en-US" sz="1400" b="1" dirty="0" smtClean="0">
                <a:solidFill>
                  <a:srgbClr val="000000"/>
                </a:solidFill>
              </a:rPr>
            </a:br>
            <a:r>
              <a:rPr lang="en-US" sz="1400" b="1" dirty="0" smtClean="0">
                <a:solidFill>
                  <a:srgbClr val="000000"/>
                </a:solidFill>
              </a:rPr>
              <a:t>Keyence </a:t>
            </a:r>
            <a:r>
              <a:rPr lang="en-US" sz="1400" b="1" dirty="0">
                <a:solidFill>
                  <a:srgbClr val="000000"/>
                </a:solidFill>
              </a:rPr>
              <a:t>VHX-500-F digital microscope </a:t>
            </a:r>
            <a:endParaRPr lang="de-DE" sz="1400" b="1" dirty="0">
              <a:solidFill>
                <a:srgbClr val="000000"/>
              </a:solidFill>
            </a:endParaRPr>
          </a:p>
        </p:txBody>
      </p:sp>
      <p:pic>
        <p:nvPicPr>
          <p:cNvPr id="20" name="Bild 110" descr="Bilder"/>
          <p:cNvPicPr/>
          <p:nvPr/>
        </p:nvPicPr>
        <p:blipFill rotWithShape="1">
          <a:blip r:embed="rId4" cstate="print">
            <a:grayscl/>
          </a:blip>
          <a:srcRect l="16605" t="5634" r="10554" b="62758"/>
          <a:stretch/>
        </p:blipFill>
        <p:spPr bwMode="auto">
          <a:xfrm>
            <a:off x="251520" y="4273932"/>
            <a:ext cx="3669793" cy="2031436"/>
          </a:xfrm>
          <a:prstGeom prst="rect">
            <a:avLst/>
          </a:prstGeom>
          <a:noFill/>
          <a:ln w="9525">
            <a:noFill/>
            <a:miter lim="800000"/>
            <a:headEnd/>
            <a:tailEnd/>
          </a:ln>
        </p:spPr>
      </p:pic>
      <p:sp>
        <p:nvSpPr>
          <p:cNvPr id="21" name="Rechteck 20"/>
          <p:cNvSpPr/>
          <p:nvPr/>
        </p:nvSpPr>
        <p:spPr>
          <a:xfrm>
            <a:off x="179512" y="6218148"/>
            <a:ext cx="2786380" cy="523220"/>
          </a:xfrm>
          <a:prstGeom prst="rect">
            <a:avLst/>
          </a:prstGeom>
        </p:spPr>
        <p:txBody>
          <a:bodyPr wrap="square">
            <a:spAutoFit/>
          </a:bodyPr>
          <a:lstStyle/>
          <a:p>
            <a:r>
              <a:rPr lang="en-US" sz="1400" b="1" dirty="0" smtClean="0">
                <a:solidFill>
                  <a:srgbClr val="000000"/>
                </a:solidFill>
              </a:rPr>
              <a:t>3. </a:t>
            </a:r>
            <a:r>
              <a:rPr lang="en-US" sz="1400" b="1" dirty="0">
                <a:solidFill>
                  <a:srgbClr val="000000"/>
                </a:solidFill>
              </a:rPr>
              <a:t>Image Processing (Adobe Photoshop </a:t>
            </a:r>
            <a:r>
              <a:rPr lang="en-US" sz="1400" b="1" dirty="0" smtClean="0">
                <a:solidFill>
                  <a:srgbClr val="000000"/>
                </a:solidFill>
              </a:rPr>
              <a:t>CS2/3/4)</a:t>
            </a:r>
            <a:endParaRPr lang="de-DE" sz="1400" b="1" dirty="0">
              <a:solidFill>
                <a:srgbClr val="000000"/>
              </a:solidFill>
            </a:endParaRPr>
          </a:p>
        </p:txBody>
      </p:sp>
      <p:sp>
        <p:nvSpPr>
          <p:cNvPr id="22" name="Rechteck 21"/>
          <p:cNvSpPr/>
          <p:nvPr/>
        </p:nvSpPr>
        <p:spPr>
          <a:xfrm>
            <a:off x="4355976" y="4326724"/>
            <a:ext cx="4618572" cy="1815882"/>
          </a:xfrm>
          <a:prstGeom prst="rect">
            <a:avLst/>
          </a:prstGeom>
        </p:spPr>
        <p:txBody>
          <a:bodyPr wrap="none">
            <a:spAutoFit/>
          </a:bodyPr>
          <a:lstStyle/>
          <a:p>
            <a:r>
              <a:rPr lang="en-US" sz="1600" dirty="0" smtClean="0">
                <a:solidFill>
                  <a:srgbClr val="000000"/>
                </a:solidFill>
              </a:rPr>
              <a:t>Image correction and analysis: </a:t>
            </a:r>
            <a:r>
              <a:rPr lang="en-US" sz="1600" dirty="0" err="1" smtClean="0">
                <a:solidFill>
                  <a:srgbClr val="000000"/>
                </a:solidFill>
              </a:rPr>
              <a:t>WinCell</a:t>
            </a:r>
            <a:r>
              <a:rPr lang="en-US" sz="1600" dirty="0" smtClean="0">
                <a:solidFill>
                  <a:srgbClr val="000000"/>
                </a:solidFill>
              </a:rPr>
              <a:t> </a:t>
            </a:r>
            <a:r>
              <a:rPr lang="en-US" sz="1600" dirty="0">
                <a:solidFill>
                  <a:srgbClr val="000000"/>
                </a:solidFill>
              </a:rPr>
              <a:t>Pro </a:t>
            </a:r>
            <a:r>
              <a:rPr lang="en-US" sz="1600" dirty="0" smtClean="0">
                <a:solidFill>
                  <a:srgbClr val="000000"/>
                </a:solidFill>
              </a:rPr>
              <a:t>2010</a:t>
            </a:r>
          </a:p>
          <a:p>
            <a:r>
              <a:rPr lang="en-US" sz="1600" dirty="0" smtClean="0">
                <a:solidFill>
                  <a:srgbClr val="000000"/>
                </a:solidFill>
              </a:rPr>
              <a:t>Data analysis: R-routines (partly self-developed)</a:t>
            </a:r>
          </a:p>
          <a:p>
            <a:endParaRPr lang="en-US" sz="1600" dirty="0">
              <a:solidFill>
                <a:srgbClr val="000000"/>
              </a:solidFill>
            </a:endParaRPr>
          </a:p>
          <a:p>
            <a:r>
              <a:rPr lang="en-US" sz="1600" dirty="0" smtClean="0">
                <a:solidFill>
                  <a:srgbClr val="000000"/>
                </a:solidFill>
              </a:rPr>
              <a:t>Advantage: time to analyze one tree ring:</a:t>
            </a:r>
          </a:p>
          <a:p>
            <a:r>
              <a:rPr lang="en-US" sz="1600" dirty="0" smtClean="0">
                <a:solidFill>
                  <a:srgbClr val="000000"/>
                </a:solidFill>
              </a:rPr>
              <a:t>Surface preparation: &lt; 1 minute</a:t>
            </a:r>
          </a:p>
          <a:p>
            <a:r>
              <a:rPr lang="en-US" sz="1600" dirty="0" err="1" smtClean="0">
                <a:solidFill>
                  <a:srgbClr val="000000"/>
                </a:solidFill>
              </a:rPr>
              <a:t>Microsectioning</a:t>
            </a:r>
            <a:r>
              <a:rPr lang="en-US" sz="1600" dirty="0" smtClean="0">
                <a:solidFill>
                  <a:srgbClr val="000000"/>
                </a:solidFill>
              </a:rPr>
              <a:t>: 2-10 minutes</a:t>
            </a:r>
          </a:p>
          <a:p>
            <a:endParaRPr lang="de-DE" sz="1600" dirty="0">
              <a:solidFill>
                <a:srgbClr val="C00000"/>
              </a:solidFill>
            </a:endParaRPr>
          </a:p>
        </p:txBody>
      </p:sp>
      <p:sp>
        <p:nvSpPr>
          <p:cNvPr id="11" name="Textfeld 10"/>
          <p:cNvSpPr txBox="1"/>
          <p:nvPr/>
        </p:nvSpPr>
        <p:spPr>
          <a:xfrm>
            <a:off x="239713" y="198438"/>
            <a:ext cx="8904287" cy="723275"/>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Recent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Advancement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of</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analysis</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methods</a:t>
            </a:r>
            <a:r>
              <a:rPr lang="de-DE" sz="1800" b="1" dirty="0" smtClean="0">
                <a:solidFill>
                  <a:srgbClr val="2D2D8A">
                    <a:lumMod val="75000"/>
                  </a:srgbClr>
                </a:solidFill>
                <a:latin typeface="Arial"/>
              </a:rPr>
              <a:t>:</a:t>
            </a:r>
            <a:endParaRPr lang="de-DE" sz="1800" dirty="0" smtClean="0">
              <a:solidFill>
                <a:srgbClr val="2D2D8A">
                  <a:lumMod val="75000"/>
                </a:srgbClr>
              </a:solidFill>
              <a:latin typeface="Arial"/>
            </a:endParaRPr>
          </a:p>
          <a:p>
            <a:pPr>
              <a:spcAft>
                <a:spcPts val="600"/>
              </a:spcAft>
              <a:defRPr/>
            </a:pPr>
            <a:r>
              <a:rPr lang="de-DE" dirty="0" smtClean="0">
                <a:solidFill>
                  <a:srgbClr val="002060"/>
                </a:solidFill>
              </a:rPr>
              <a:t>Working with digital </a:t>
            </a:r>
            <a:r>
              <a:rPr lang="de-DE" dirty="0" err="1" smtClean="0">
                <a:solidFill>
                  <a:srgbClr val="002060"/>
                </a:solidFill>
              </a:rPr>
              <a:t>images</a:t>
            </a:r>
            <a:r>
              <a:rPr lang="de-DE" dirty="0" smtClean="0">
                <a:solidFill>
                  <a:srgbClr val="002060"/>
                </a:solidFill>
              </a:rPr>
              <a:t> </a:t>
            </a:r>
            <a:r>
              <a:rPr lang="de-DE" dirty="0" err="1" smtClean="0">
                <a:solidFill>
                  <a:srgbClr val="002060"/>
                </a:solidFill>
              </a:rPr>
              <a:t>created</a:t>
            </a:r>
            <a:r>
              <a:rPr lang="de-DE" dirty="0" smtClean="0">
                <a:solidFill>
                  <a:srgbClr val="002060"/>
                </a:solidFill>
              </a:rPr>
              <a:t> </a:t>
            </a:r>
            <a:r>
              <a:rPr lang="de-DE" dirty="0" err="1" smtClean="0">
                <a:solidFill>
                  <a:srgbClr val="002060"/>
                </a:solidFill>
              </a:rPr>
              <a:t>directly</a:t>
            </a:r>
            <a:r>
              <a:rPr lang="de-DE" dirty="0" smtClean="0">
                <a:solidFill>
                  <a:srgbClr val="002060"/>
                </a:solidFill>
              </a:rPr>
              <a:t> </a:t>
            </a:r>
            <a:r>
              <a:rPr lang="de-DE" dirty="0" err="1" smtClean="0">
                <a:solidFill>
                  <a:srgbClr val="002060"/>
                </a:solidFill>
              </a:rPr>
              <a:t>from</a:t>
            </a:r>
            <a:r>
              <a:rPr lang="de-DE" dirty="0" smtClean="0">
                <a:solidFill>
                  <a:srgbClr val="002060"/>
                </a:solidFill>
              </a:rPr>
              <a:t> a </a:t>
            </a:r>
            <a:r>
              <a:rPr lang="de-DE" dirty="0" err="1" smtClean="0">
                <a:solidFill>
                  <a:srgbClr val="002060"/>
                </a:solidFill>
              </a:rPr>
              <a:t>wood</a:t>
            </a:r>
            <a:r>
              <a:rPr lang="de-DE" dirty="0" smtClean="0">
                <a:solidFill>
                  <a:srgbClr val="002060"/>
                </a:solidFill>
              </a:rPr>
              <a:t> </a:t>
            </a:r>
            <a:r>
              <a:rPr lang="de-DE" dirty="0" err="1" smtClean="0">
                <a:solidFill>
                  <a:srgbClr val="002060"/>
                </a:solidFill>
              </a:rPr>
              <a:t>surface</a:t>
            </a:r>
            <a:r>
              <a:rPr lang="de-DE" dirty="0" smtClean="0">
                <a:solidFill>
                  <a:srgbClr val="002060"/>
                </a:solidFill>
              </a:rPr>
              <a:t> (Hetzer et al., 2014)</a:t>
            </a:r>
            <a:r>
              <a:rPr lang="de-DE" sz="1800" dirty="0" smtClean="0">
                <a:solidFill>
                  <a:srgbClr val="002060"/>
                </a:solidFill>
                <a:latin typeface="Arial"/>
              </a:rPr>
              <a:t>.</a:t>
            </a:r>
            <a:endParaRPr lang="de-DE" sz="1800" dirty="0">
              <a:solidFill>
                <a:srgbClr val="002060"/>
              </a:solidFill>
              <a:latin typeface="Arial"/>
            </a:endParaRPr>
          </a:p>
        </p:txBody>
      </p:sp>
    </p:spTree>
    <p:extLst>
      <p:ext uri="{BB962C8B-B14F-4D97-AF65-F5344CB8AC3E}">
        <p14:creationId xmlns:p14="http://schemas.microsoft.com/office/powerpoint/2010/main" val="17365112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239713" y="198438"/>
            <a:ext cx="8904287" cy="723275"/>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Recent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Advancement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of</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analysis</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methods</a:t>
            </a:r>
            <a:r>
              <a:rPr lang="de-DE" sz="1800" b="1" dirty="0" smtClean="0">
                <a:solidFill>
                  <a:srgbClr val="2D2D8A">
                    <a:lumMod val="75000"/>
                  </a:srgbClr>
                </a:solidFill>
                <a:latin typeface="Arial"/>
              </a:rPr>
              <a:t>:</a:t>
            </a:r>
            <a:endParaRPr lang="de-DE" sz="1800" dirty="0" smtClean="0">
              <a:solidFill>
                <a:srgbClr val="2D2D8A">
                  <a:lumMod val="75000"/>
                </a:srgbClr>
              </a:solidFill>
              <a:latin typeface="Arial"/>
            </a:endParaRPr>
          </a:p>
          <a:p>
            <a:pPr>
              <a:spcAft>
                <a:spcPts val="600"/>
              </a:spcAft>
              <a:defRPr/>
            </a:pPr>
            <a:r>
              <a:rPr lang="de-DE" dirty="0" smtClean="0">
                <a:solidFill>
                  <a:srgbClr val="002060"/>
                </a:solidFill>
              </a:rPr>
              <a:t>Working with digital </a:t>
            </a:r>
            <a:r>
              <a:rPr lang="de-DE" dirty="0" err="1" smtClean="0">
                <a:solidFill>
                  <a:srgbClr val="002060"/>
                </a:solidFill>
              </a:rPr>
              <a:t>microscopes</a:t>
            </a:r>
            <a:r>
              <a:rPr lang="de-DE" dirty="0" smtClean="0">
                <a:solidFill>
                  <a:srgbClr val="002060"/>
                </a:solidFill>
              </a:rPr>
              <a:t> with </a:t>
            </a:r>
            <a:r>
              <a:rPr lang="de-DE" dirty="0" err="1" smtClean="0">
                <a:solidFill>
                  <a:srgbClr val="002060"/>
                </a:solidFill>
              </a:rPr>
              <a:t>stitching</a:t>
            </a:r>
            <a:r>
              <a:rPr lang="de-DE" dirty="0" smtClean="0">
                <a:solidFill>
                  <a:srgbClr val="002060"/>
                </a:solidFill>
              </a:rPr>
              <a:t> </a:t>
            </a:r>
            <a:r>
              <a:rPr lang="de-DE" dirty="0" err="1" smtClean="0">
                <a:solidFill>
                  <a:srgbClr val="002060"/>
                </a:solidFill>
              </a:rPr>
              <a:t>facility</a:t>
            </a:r>
            <a:r>
              <a:rPr lang="de-DE" dirty="0" smtClean="0">
                <a:solidFill>
                  <a:srgbClr val="002060"/>
                </a:solidFill>
              </a:rPr>
              <a:t> </a:t>
            </a:r>
            <a:r>
              <a:rPr lang="de-DE" dirty="0" err="1" smtClean="0">
                <a:solidFill>
                  <a:srgbClr val="002060"/>
                </a:solidFill>
              </a:rPr>
              <a:t>and</a:t>
            </a:r>
            <a:r>
              <a:rPr lang="de-DE" dirty="0" smtClean="0">
                <a:solidFill>
                  <a:srgbClr val="002060"/>
                </a:solidFill>
              </a:rPr>
              <a:t> </a:t>
            </a:r>
            <a:r>
              <a:rPr lang="de-DE" dirty="0" err="1" smtClean="0">
                <a:solidFill>
                  <a:srgbClr val="002060"/>
                </a:solidFill>
              </a:rPr>
              <a:t>image</a:t>
            </a:r>
            <a:r>
              <a:rPr lang="de-DE" dirty="0" smtClean="0">
                <a:solidFill>
                  <a:srgbClr val="002060"/>
                </a:solidFill>
              </a:rPr>
              <a:t> </a:t>
            </a:r>
            <a:r>
              <a:rPr lang="de-DE" dirty="0" err="1" smtClean="0">
                <a:solidFill>
                  <a:srgbClr val="002060"/>
                </a:solidFill>
              </a:rPr>
              <a:t>processing</a:t>
            </a:r>
            <a:r>
              <a:rPr lang="de-DE" dirty="0" smtClean="0">
                <a:solidFill>
                  <a:srgbClr val="002060"/>
                </a:solidFill>
              </a:rPr>
              <a:t>.</a:t>
            </a:r>
            <a:endParaRPr lang="de-DE" sz="1800" dirty="0">
              <a:solidFill>
                <a:srgbClr val="002060"/>
              </a:solidFill>
              <a:latin typeface="Arial"/>
            </a:endParaRP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1268760"/>
            <a:ext cx="7656537" cy="5486620"/>
          </a:xfrm>
          <a:prstGeom prst="rect">
            <a:avLst/>
          </a:prstGeom>
        </p:spPr>
      </p:pic>
      <p:sp>
        <p:nvSpPr>
          <p:cNvPr id="7" name="Rechteck 6"/>
          <p:cNvSpPr/>
          <p:nvPr/>
        </p:nvSpPr>
        <p:spPr>
          <a:xfrm>
            <a:off x="2123728" y="1484784"/>
            <a:ext cx="5626860" cy="76944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de-DE" sz="4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ZEISS </a:t>
            </a:r>
            <a:r>
              <a:rPr lang="de-DE" sz="44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Smartzoom</a:t>
            </a:r>
            <a:r>
              <a:rPr lang="de-DE" sz="4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5</a:t>
            </a:r>
            <a:endParaRPr lang="de-DE" sz="4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42520936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239713" y="198438"/>
            <a:ext cx="8904287" cy="723275"/>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Recent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Advancement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of</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analysis</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methods</a:t>
            </a:r>
            <a:r>
              <a:rPr lang="de-DE" sz="1800" b="1" dirty="0" smtClean="0">
                <a:solidFill>
                  <a:srgbClr val="2D2D8A">
                    <a:lumMod val="75000"/>
                  </a:srgbClr>
                </a:solidFill>
                <a:latin typeface="Arial"/>
              </a:rPr>
              <a:t>:</a:t>
            </a:r>
            <a:endParaRPr lang="de-DE" sz="1800" dirty="0" smtClean="0">
              <a:solidFill>
                <a:srgbClr val="2D2D8A">
                  <a:lumMod val="75000"/>
                </a:srgbClr>
              </a:solidFill>
              <a:latin typeface="Arial"/>
            </a:endParaRPr>
          </a:p>
          <a:p>
            <a:pPr>
              <a:spcAft>
                <a:spcPts val="600"/>
              </a:spcAft>
              <a:defRPr/>
            </a:pPr>
            <a:r>
              <a:rPr lang="de-DE" dirty="0" smtClean="0">
                <a:solidFill>
                  <a:srgbClr val="002060"/>
                </a:solidFill>
              </a:rPr>
              <a:t>Working with digital </a:t>
            </a:r>
            <a:r>
              <a:rPr lang="de-DE" dirty="0" err="1" smtClean="0">
                <a:solidFill>
                  <a:srgbClr val="002060"/>
                </a:solidFill>
              </a:rPr>
              <a:t>microscopes</a:t>
            </a:r>
            <a:r>
              <a:rPr lang="de-DE" dirty="0" smtClean="0">
                <a:solidFill>
                  <a:srgbClr val="002060"/>
                </a:solidFill>
              </a:rPr>
              <a:t> with </a:t>
            </a:r>
            <a:r>
              <a:rPr lang="de-DE" dirty="0" err="1" smtClean="0">
                <a:solidFill>
                  <a:srgbClr val="002060"/>
                </a:solidFill>
              </a:rPr>
              <a:t>stitching</a:t>
            </a:r>
            <a:r>
              <a:rPr lang="de-DE" dirty="0" smtClean="0">
                <a:solidFill>
                  <a:srgbClr val="002060"/>
                </a:solidFill>
              </a:rPr>
              <a:t> </a:t>
            </a:r>
            <a:r>
              <a:rPr lang="de-DE" dirty="0" err="1" smtClean="0">
                <a:solidFill>
                  <a:srgbClr val="002060"/>
                </a:solidFill>
              </a:rPr>
              <a:t>facility</a:t>
            </a:r>
            <a:r>
              <a:rPr lang="de-DE" dirty="0" smtClean="0">
                <a:solidFill>
                  <a:srgbClr val="002060"/>
                </a:solidFill>
              </a:rPr>
              <a:t> </a:t>
            </a:r>
            <a:r>
              <a:rPr lang="de-DE" dirty="0" err="1" smtClean="0">
                <a:solidFill>
                  <a:srgbClr val="002060"/>
                </a:solidFill>
              </a:rPr>
              <a:t>and</a:t>
            </a:r>
            <a:r>
              <a:rPr lang="de-DE" dirty="0" smtClean="0">
                <a:solidFill>
                  <a:srgbClr val="002060"/>
                </a:solidFill>
              </a:rPr>
              <a:t> </a:t>
            </a:r>
            <a:r>
              <a:rPr lang="de-DE" dirty="0" err="1" smtClean="0">
                <a:solidFill>
                  <a:srgbClr val="002060"/>
                </a:solidFill>
              </a:rPr>
              <a:t>image</a:t>
            </a:r>
            <a:r>
              <a:rPr lang="de-DE" dirty="0" smtClean="0">
                <a:solidFill>
                  <a:srgbClr val="002060"/>
                </a:solidFill>
              </a:rPr>
              <a:t> </a:t>
            </a:r>
            <a:r>
              <a:rPr lang="de-DE" dirty="0" err="1" smtClean="0">
                <a:solidFill>
                  <a:srgbClr val="002060"/>
                </a:solidFill>
              </a:rPr>
              <a:t>processing</a:t>
            </a:r>
            <a:r>
              <a:rPr lang="de-DE" dirty="0" smtClean="0">
                <a:solidFill>
                  <a:srgbClr val="002060"/>
                </a:solidFill>
              </a:rPr>
              <a:t>.</a:t>
            </a:r>
            <a:endParaRPr lang="de-DE" sz="1800" dirty="0">
              <a:solidFill>
                <a:srgbClr val="002060"/>
              </a:solidFill>
              <a:latin typeface="Arial"/>
            </a:endParaRPr>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884"/>
            <a:ext cx="9144000" cy="5143500"/>
          </a:xfrm>
          <a:prstGeom prst="rect">
            <a:avLst/>
          </a:prstGeom>
        </p:spPr>
      </p:pic>
    </p:spTree>
    <p:extLst>
      <p:ext uri="{BB962C8B-B14F-4D97-AF65-F5344CB8AC3E}">
        <p14:creationId xmlns:p14="http://schemas.microsoft.com/office/powerpoint/2010/main" val="40464880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239713" y="198438"/>
            <a:ext cx="8904287" cy="723275"/>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Recent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Advancement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of</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analysis</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methods</a:t>
            </a:r>
            <a:r>
              <a:rPr lang="de-DE" sz="1800" b="1" dirty="0" smtClean="0">
                <a:solidFill>
                  <a:srgbClr val="2D2D8A">
                    <a:lumMod val="75000"/>
                  </a:srgbClr>
                </a:solidFill>
                <a:latin typeface="Arial"/>
              </a:rPr>
              <a:t>:</a:t>
            </a:r>
            <a:endParaRPr lang="de-DE" sz="1800" dirty="0" smtClean="0">
              <a:solidFill>
                <a:srgbClr val="2D2D8A">
                  <a:lumMod val="75000"/>
                </a:srgbClr>
              </a:solidFill>
              <a:latin typeface="Arial"/>
            </a:endParaRPr>
          </a:p>
          <a:p>
            <a:pPr>
              <a:spcAft>
                <a:spcPts val="600"/>
              </a:spcAft>
              <a:defRPr/>
            </a:pPr>
            <a:r>
              <a:rPr lang="de-DE" dirty="0" smtClean="0">
                <a:solidFill>
                  <a:srgbClr val="002060"/>
                </a:solidFill>
              </a:rPr>
              <a:t>Working with digital </a:t>
            </a:r>
            <a:r>
              <a:rPr lang="de-DE" dirty="0" err="1" smtClean="0">
                <a:solidFill>
                  <a:srgbClr val="002060"/>
                </a:solidFill>
              </a:rPr>
              <a:t>microscopes</a:t>
            </a:r>
            <a:r>
              <a:rPr lang="de-DE" dirty="0" smtClean="0">
                <a:solidFill>
                  <a:srgbClr val="002060"/>
                </a:solidFill>
              </a:rPr>
              <a:t> with </a:t>
            </a:r>
            <a:r>
              <a:rPr lang="de-DE" dirty="0" err="1" smtClean="0">
                <a:solidFill>
                  <a:srgbClr val="002060"/>
                </a:solidFill>
              </a:rPr>
              <a:t>stitching</a:t>
            </a:r>
            <a:r>
              <a:rPr lang="de-DE" dirty="0" smtClean="0">
                <a:solidFill>
                  <a:srgbClr val="002060"/>
                </a:solidFill>
              </a:rPr>
              <a:t> </a:t>
            </a:r>
            <a:r>
              <a:rPr lang="de-DE" dirty="0" err="1" smtClean="0">
                <a:solidFill>
                  <a:srgbClr val="002060"/>
                </a:solidFill>
              </a:rPr>
              <a:t>facility</a:t>
            </a:r>
            <a:r>
              <a:rPr lang="de-DE" dirty="0" smtClean="0">
                <a:solidFill>
                  <a:srgbClr val="002060"/>
                </a:solidFill>
              </a:rPr>
              <a:t> </a:t>
            </a:r>
            <a:r>
              <a:rPr lang="de-DE" dirty="0" err="1" smtClean="0">
                <a:solidFill>
                  <a:srgbClr val="002060"/>
                </a:solidFill>
              </a:rPr>
              <a:t>and</a:t>
            </a:r>
            <a:r>
              <a:rPr lang="de-DE" dirty="0" smtClean="0">
                <a:solidFill>
                  <a:srgbClr val="002060"/>
                </a:solidFill>
              </a:rPr>
              <a:t> </a:t>
            </a:r>
            <a:r>
              <a:rPr lang="de-DE" dirty="0" err="1" smtClean="0">
                <a:solidFill>
                  <a:srgbClr val="002060"/>
                </a:solidFill>
              </a:rPr>
              <a:t>image</a:t>
            </a:r>
            <a:r>
              <a:rPr lang="de-DE" dirty="0" smtClean="0">
                <a:solidFill>
                  <a:srgbClr val="002060"/>
                </a:solidFill>
              </a:rPr>
              <a:t> </a:t>
            </a:r>
            <a:r>
              <a:rPr lang="de-DE" dirty="0" err="1" smtClean="0">
                <a:solidFill>
                  <a:srgbClr val="002060"/>
                </a:solidFill>
              </a:rPr>
              <a:t>processing</a:t>
            </a:r>
            <a:r>
              <a:rPr lang="de-DE" dirty="0" smtClean="0">
                <a:solidFill>
                  <a:srgbClr val="002060"/>
                </a:solidFill>
              </a:rPr>
              <a:t>.</a:t>
            </a:r>
            <a:endParaRPr lang="de-DE" sz="1800" dirty="0">
              <a:solidFill>
                <a:srgbClr val="002060"/>
              </a:solidFill>
              <a:latin typeface="Arial"/>
            </a:endParaRP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884"/>
            <a:ext cx="9144000" cy="5143500"/>
          </a:xfrm>
          <a:prstGeom prst="rect">
            <a:avLst/>
          </a:prstGeom>
        </p:spPr>
      </p:pic>
    </p:spTree>
    <p:extLst>
      <p:ext uri="{BB962C8B-B14F-4D97-AF65-F5344CB8AC3E}">
        <p14:creationId xmlns:p14="http://schemas.microsoft.com/office/powerpoint/2010/main" val="25402873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239713" y="198438"/>
            <a:ext cx="8904287" cy="723275"/>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Recent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Advancement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of</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analysis</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methods</a:t>
            </a:r>
            <a:r>
              <a:rPr lang="de-DE" sz="1800" b="1" dirty="0" smtClean="0">
                <a:solidFill>
                  <a:srgbClr val="2D2D8A">
                    <a:lumMod val="75000"/>
                  </a:srgbClr>
                </a:solidFill>
                <a:latin typeface="Arial"/>
              </a:rPr>
              <a:t>:</a:t>
            </a:r>
            <a:endParaRPr lang="de-DE" sz="1800" dirty="0" smtClean="0">
              <a:solidFill>
                <a:srgbClr val="2D2D8A">
                  <a:lumMod val="75000"/>
                </a:srgbClr>
              </a:solidFill>
              <a:latin typeface="Arial"/>
            </a:endParaRPr>
          </a:p>
          <a:p>
            <a:pPr>
              <a:spcAft>
                <a:spcPts val="600"/>
              </a:spcAft>
              <a:defRPr/>
            </a:pPr>
            <a:r>
              <a:rPr lang="de-DE" dirty="0" smtClean="0">
                <a:solidFill>
                  <a:srgbClr val="002060"/>
                </a:solidFill>
              </a:rPr>
              <a:t>Working with digital </a:t>
            </a:r>
            <a:r>
              <a:rPr lang="de-DE" dirty="0" err="1" smtClean="0">
                <a:solidFill>
                  <a:srgbClr val="002060"/>
                </a:solidFill>
              </a:rPr>
              <a:t>microscopes</a:t>
            </a:r>
            <a:r>
              <a:rPr lang="de-DE" dirty="0" smtClean="0">
                <a:solidFill>
                  <a:srgbClr val="002060"/>
                </a:solidFill>
              </a:rPr>
              <a:t> with </a:t>
            </a:r>
            <a:r>
              <a:rPr lang="de-DE" dirty="0" err="1" smtClean="0">
                <a:solidFill>
                  <a:srgbClr val="002060"/>
                </a:solidFill>
              </a:rPr>
              <a:t>stitching</a:t>
            </a:r>
            <a:r>
              <a:rPr lang="de-DE" dirty="0" smtClean="0">
                <a:solidFill>
                  <a:srgbClr val="002060"/>
                </a:solidFill>
              </a:rPr>
              <a:t> </a:t>
            </a:r>
            <a:r>
              <a:rPr lang="de-DE" dirty="0" err="1" smtClean="0">
                <a:solidFill>
                  <a:srgbClr val="002060"/>
                </a:solidFill>
              </a:rPr>
              <a:t>facility</a:t>
            </a:r>
            <a:r>
              <a:rPr lang="de-DE" dirty="0" smtClean="0">
                <a:solidFill>
                  <a:srgbClr val="002060"/>
                </a:solidFill>
              </a:rPr>
              <a:t> </a:t>
            </a:r>
            <a:r>
              <a:rPr lang="de-DE" dirty="0" err="1" smtClean="0">
                <a:solidFill>
                  <a:srgbClr val="002060"/>
                </a:solidFill>
              </a:rPr>
              <a:t>and</a:t>
            </a:r>
            <a:r>
              <a:rPr lang="de-DE" dirty="0" smtClean="0">
                <a:solidFill>
                  <a:srgbClr val="002060"/>
                </a:solidFill>
              </a:rPr>
              <a:t> </a:t>
            </a:r>
            <a:r>
              <a:rPr lang="de-DE" dirty="0" err="1" smtClean="0">
                <a:solidFill>
                  <a:srgbClr val="002060"/>
                </a:solidFill>
              </a:rPr>
              <a:t>image</a:t>
            </a:r>
            <a:r>
              <a:rPr lang="de-DE" dirty="0" smtClean="0">
                <a:solidFill>
                  <a:srgbClr val="002060"/>
                </a:solidFill>
              </a:rPr>
              <a:t> </a:t>
            </a:r>
            <a:r>
              <a:rPr lang="de-DE" dirty="0" err="1" smtClean="0">
                <a:solidFill>
                  <a:srgbClr val="002060"/>
                </a:solidFill>
              </a:rPr>
              <a:t>processing</a:t>
            </a:r>
            <a:r>
              <a:rPr lang="de-DE" dirty="0" smtClean="0">
                <a:solidFill>
                  <a:srgbClr val="002060"/>
                </a:solidFill>
              </a:rPr>
              <a:t>.</a:t>
            </a:r>
            <a:endParaRPr lang="de-DE" sz="1800" dirty="0">
              <a:solidFill>
                <a:srgbClr val="002060"/>
              </a:solidFill>
              <a:latin typeface="Arial"/>
            </a:endParaRP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9" y="4024844"/>
            <a:ext cx="9144000" cy="690949"/>
          </a:xfrm>
          <a:prstGeom prst="rect">
            <a:avLst/>
          </a:prstGeom>
        </p:spPr>
      </p:pic>
    </p:spTree>
    <p:extLst>
      <p:ext uri="{BB962C8B-B14F-4D97-AF65-F5344CB8AC3E}">
        <p14:creationId xmlns:p14="http://schemas.microsoft.com/office/powerpoint/2010/main" val="12244805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feld 29"/>
          <p:cNvSpPr txBox="1"/>
          <p:nvPr/>
        </p:nvSpPr>
        <p:spPr>
          <a:xfrm>
            <a:off x="239713" y="198438"/>
            <a:ext cx="8904287" cy="723275"/>
          </a:xfrm>
          <a:prstGeom prst="rect">
            <a:avLst/>
          </a:prstGeom>
          <a:noFill/>
        </p:spPr>
        <p:txBody>
          <a:bodyPr wrap="square">
            <a:spAutoFit/>
          </a:bodyPr>
          <a:lstStyle/>
          <a:p>
            <a:pPr>
              <a:spcAft>
                <a:spcPts val="600"/>
              </a:spcAft>
              <a:defRPr/>
            </a:pPr>
            <a:r>
              <a:rPr lang="de-DE" sz="1800" b="1" dirty="0" err="1" smtClean="0">
                <a:solidFill>
                  <a:srgbClr val="2D2D8A">
                    <a:lumMod val="75000"/>
                  </a:srgbClr>
                </a:solidFill>
                <a:latin typeface="Arial"/>
              </a:rPr>
              <a:t>Recent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Advancement</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of</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analysis</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methods</a:t>
            </a:r>
            <a:r>
              <a:rPr lang="de-DE" sz="1800" b="1" dirty="0" smtClean="0">
                <a:solidFill>
                  <a:srgbClr val="2D2D8A">
                    <a:lumMod val="75000"/>
                  </a:srgbClr>
                </a:solidFill>
                <a:latin typeface="Arial"/>
              </a:rPr>
              <a:t>:</a:t>
            </a:r>
          </a:p>
          <a:p>
            <a:pPr>
              <a:spcAft>
                <a:spcPts val="600"/>
              </a:spcAft>
              <a:defRPr/>
            </a:pPr>
            <a:r>
              <a:rPr lang="de-DE" dirty="0" err="1" smtClean="0">
                <a:solidFill>
                  <a:srgbClr val="002060"/>
                </a:solidFill>
              </a:rPr>
              <a:t>Quantification</a:t>
            </a:r>
            <a:r>
              <a:rPr lang="de-DE" dirty="0" smtClean="0">
                <a:solidFill>
                  <a:srgbClr val="002060"/>
                </a:solidFill>
              </a:rPr>
              <a:t> </a:t>
            </a:r>
            <a:r>
              <a:rPr lang="de-DE" dirty="0" err="1">
                <a:solidFill>
                  <a:srgbClr val="002060"/>
                </a:solidFill>
              </a:rPr>
              <a:t>of</a:t>
            </a:r>
            <a:r>
              <a:rPr lang="de-DE" dirty="0">
                <a:solidFill>
                  <a:srgbClr val="002060"/>
                </a:solidFill>
              </a:rPr>
              <a:t> </a:t>
            </a:r>
            <a:r>
              <a:rPr lang="de-DE" dirty="0" err="1">
                <a:solidFill>
                  <a:srgbClr val="002060"/>
                </a:solidFill>
              </a:rPr>
              <a:t>wood</a:t>
            </a:r>
            <a:r>
              <a:rPr lang="de-DE" dirty="0">
                <a:solidFill>
                  <a:srgbClr val="002060"/>
                </a:solidFill>
              </a:rPr>
              <a:t> </a:t>
            </a:r>
            <a:r>
              <a:rPr lang="de-DE" dirty="0" err="1">
                <a:solidFill>
                  <a:srgbClr val="002060"/>
                </a:solidFill>
              </a:rPr>
              <a:t>anatomical</a:t>
            </a:r>
            <a:r>
              <a:rPr lang="de-DE" dirty="0">
                <a:solidFill>
                  <a:srgbClr val="002060"/>
                </a:solidFill>
              </a:rPr>
              <a:t> </a:t>
            </a:r>
            <a:r>
              <a:rPr lang="de-DE" dirty="0" err="1">
                <a:solidFill>
                  <a:srgbClr val="002060"/>
                </a:solidFill>
              </a:rPr>
              <a:t>cell</a:t>
            </a:r>
            <a:r>
              <a:rPr lang="de-DE" dirty="0">
                <a:solidFill>
                  <a:srgbClr val="002060"/>
                </a:solidFill>
              </a:rPr>
              <a:t> </a:t>
            </a:r>
            <a:r>
              <a:rPr lang="de-DE" dirty="0" err="1">
                <a:solidFill>
                  <a:srgbClr val="002060"/>
                </a:solidFill>
              </a:rPr>
              <a:t>parameters</a:t>
            </a:r>
            <a:r>
              <a:rPr lang="de-DE" dirty="0">
                <a:solidFill>
                  <a:srgbClr val="002060"/>
                </a:solidFill>
              </a:rPr>
              <a:t> with </a:t>
            </a:r>
            <a:r>
              <a:rPr lang="de-DE" dirty="0" smtClean="0">
                <a:solidFill>
                  <a:srgbClr val="002060"/>
                </a:solidFill>
              </a:rPr>
              <a:t>ROXAS (von </a:t>
            </a:r>
            <a:r>
              <a:rPr lang="de-DE" dirty="0" err="1" smtClean="0">
                <a:solidFill>
                  <a:srgbClr val="002060"/>
                </a:solidFill>
              </a:rPr>
              <a:t>Arx</a:t>
            </a:r>
            <a:r>
              <a:rPr lang="de-DE" dirty="0" smtClean="0">
                <a:solidFill>
                  <a:srgbClr val="002060"/>
                </a:solidFill>
              </a:rPr>
              <a:t> et al., 2014)</a:t>
            </a:r>
            <a:r>
              <a:rPr lang="de-DE" sz="1800" dirty="0" smtClean="0">
                <a:solidFill>
                  <a:srgbClr val="002060"/>
                </a:solidFill>
                <a:latin typeface="Arial"/>
              </a:rPr>
              <a:t>.</a:t>
            </a:r>
            <a:endParaRPr lang="de-DE" sz="1800" dirty="0">
              <a:solidFill>
                <a:srgbClr val="002060"/>
              </a:solidFill>
              <a:latin typeface="Arial"/>
            </a:endParaRPr>
          </a:p>
        </p:txBody>
      </p:sp>
      <p:pic>
        <p:nvPicPr>
          <p:cNvPr id="23" name="Grafik 22" descr="IADF_CA_Abs.png"/>
          <p:cNvPicPr>
            <a:picLocks noChangeAspect="1"/>
          </p:cNvPicPr>
          <p:nvPr/>
        </p:nvPicPr>
        <p:blipFill>
          <a:blip r:embed="rId2" cstate="screen">
            <a:extLst>
              <a:ext uri="{28A0092B-C50C-407E-A947-70E740481C1C}">
                <a14:useLocalDpi xmlns:a14="http://schemas.microsoft.com/office/drawing/2010/main"/>
              </a:ext>
            </a:extLst>
          </a:blip>
          <a:srcRect b="8189"/>
          <a:stretch>
            <a:fillRect/>
          </a:stretch>
        </p:blipFill>
        <p:spPr>
          <a:xfrm>
            <a:off x="90471" y="2116753"/>
            <a:ext cx="11322289" cy="1632485"/>
          </a:xfrm>
          <a:prstGeom prst="rect">
            <a:avLst/>
          </a:prstGeom>
        </p:spPr>
      </p:pic>
      <p:pic>
        <p:nvPicPr>
          <p:cNvPr id="24" name="Grafik 5" descr="wsl281a3_b_100x.jpg"/>
          <p:cNvPicPr>
            <a:picLocks noChangeAspect="1"/>
          </p:cNvPicPr>
          <p:nvPr/>
        </p:nvPicPr>
        <p:blipFill>
          <a:blip r:embed="rId3" cstate="screen">
            <a:clrChange>
              <a:clrFrom>
                <a:srgbClr val="000000"/>
              </a:clrFrom>
              <a:clrTo>
                <a:srgbClr val="000000">
                  <a:alpha val="0"/>
                </a:srgbClr>
              </a:clrTo>
            </a:clrChange>
            <a:lum bright="10000" contrast="10000"/>
            <a:extLst>
              <a:ext uri="{28A0092B-C50C-407E-A947-70E740481C1C}">
                <a14:useLocalDpi xmlns:a14="http://schemas.microsoft.com/office/drawing/2010/main"/>
              </a:ext>
            </a:extLst>
          </a:blip>
          <a:srcRect/>
          <a:stretch>
            <a:fillRect/>
          </a:stretch>
        </p:blipFill>
        <p:spPr bwMode="auto">
          <a:xfrm>
            <a:off x="35496" y="1116978"/>
            <a:ext cx="11151299" cy="1162200"/>
          </a:xfrm>
          <a:prstGeom prst="rect">
            <a:avLst/>
          </a:prstGeom>
          <a:noFill/>
          <a:ln w="9525">
            <a:noFill/>
            <a:miter lim="800000"/>
            <a:headEnd/>
            <a:tailEnd/>
          </a:ln>
        </p:spPr>
      </p:pic>
      <p:sp>
        <p:nvSpPr>
          <p:cNvPr id="25" name="Rechteck 24"/>
          <p:cNvSpPr/>
          <p:nvPr/>
        </p:nvSpPr>
        <p:spPr bwMode="auto">
          <a:xfrm>
            <a:off x="251233" y="1229929"/>
            <a:ext cx="670898" cy="886823"/>
          </a:xfrm>
          <a:prstGeom prst="rect">
            <a:avLst/>
          </a:prstGeom>
          <a:noFill/>
          <a:ln w="28575"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de-CH" sz="2400">
              <a:solidFill>
                <a:srgbClr val="000000"/>
              </a:solidFill>
              <a:latin typeface="Times" charset="0"/>
              <a:ea typeface="ＭＳ Ｐゴシック" charset="0"/>
            </a:endParaRPr>
          </a:p>
        </p:txBody>
      </p:sp>
      <p:sp>
        <p:nvSpPr>
          <p:cNvPr id="28" name="Textfeld 27"/>
          <p:cNvSpPr txBox="1"/>
          <p:nvPr/>
        </p:nvSpPr>
        <p:spPr bwMode="auto">
          <a:xfrm>
            <a:off x="7398877" y="2436650"/>
            <a:ext cx="1633537" cy="369887"/>
          </a:xfrm>
          <a:prstGeom prst="rect">
            <a:avLst/>
          </a:prstGeom>
          <a:noFill/>
        </p:spPr>
        <p:txBody>
          <a:bodyPr wrap="none">
            <a:spAutoFit/>
          </a:bodyPr>
          <a:lstStyle/>
          <a:p>
            <a:pPr algn="r">
              <a:defRPr/>
            </a:pPr>
            <a:r>
              <a:rPr lang="en-US" b="1" dirty="0">
                <a:solidFill>
                  <a:srgbClr val="0000FF"/>
                </a:solidFill>
                <a:latin typeface="Arial"/>
              </a:rPr>
              <a:t>Tracheid size</a:t>
            </a:r>
          </a:p>
        </p:txBody>
      </p:sp>
      <p:sp>
        <p:nvSpPr>
          <p:cNvPr id="4" name="Textfeld 3"/>
          <p:cNvSpPr txBox="1"/>
          <p:nvPr/>
        </p:nvSpPr>
        <p:spPr>
          <a:xfrm>
            <a:off x="261534" y="2367677"/>
            <a:ext cx="1810111" cy="253916"/>
          </a:xfrm>
          <a:prstGeom prst="rect">
            <a:avLst/>
          </a:prstGeom>
          <a:noFill/>
        </p:spPr>
        <p:txBody>
          <a:bodyPr wrap="none" rtlCol="0">
            <a:spAutoFit/>
          </a:bodyPr>
          <a:lstStyle/>
          <a:p>
            <a:pPr algn="ctr"/>
            <a:r>
              <a:rPr lang="de-DE" sz="1050" dirty="0" err="1" smtClean="0">
                <a:solidFill>
                  <a:srgbClr val="002060"/>
                </a:solidFill>
              </a:rPr>
              <a:t>Courtesy</a:t>
            </a:r>
            <a:r>
              <a:rPr lang="de-DE" sz="1050" dirty="0" smtClean="0">
                <a:solidFill>
                  <a:srgbClr val="002060"/>
                </a:solidFill>
              </a:rPr>
              <a:t> </a:t>
            </a:r>
            <a:r>
              <a:rPr lang="de-DE" sz="1050" dirty="0" err="1" smtClean="0">
                <a:solidFill>
                  <a:srgbClr val="002060"/>
                </a:solidFill>
              </a:rPr>
              <a:t>by</a:t>
            </a:r>
            <a:r>
              <a:rPr lang="de-DE" sz="1050" dirty="0" smtClean="0">
                <a:solidFill>
                  <a:srgbClr val="002060"/>
                </a:solidFill>
              </a:rPr>
              <a:t> Georg von </a:t>
            </a:r>
            <a:r>
              <a:rPr lang="de-DE" sz="1050" dirty="0" err="1" smtClean="0">
                <a:solidFill>
                  <a:srgbClr val="002060"/>
                </a:solidFill>
              </a:rPr>
              <a:t>Arx</a:t>
            </a:r>
            <a:endParaRPr lang="de-DE" sz="1050" dirty="0">
              <a:solidFill>
                <a:srgbClr val="002060"/>
              </a:solidFill>
            </a:endParaRPr>
          </a:p>
        </p:txBody>
      </p:sp>
      <p:grpSp>
        <p:nvGrpSpPr>
          <p:cNvPr id="2" name="Gruppieren 1"/>
          <p:cNvGrpSpPr/>
          <p:nvPr/>
        </p:nvGrpSpPr>
        <p:grpSpPr>
          <a:xfrm>
            <a:off x="1403648" y="3760081"/>
            <a:ext cx="6899642" cy="3097919"/>
            <a:chOff x="1403648" y="3760081"/>
            <a:chExt cx="6899642" cy="3097919"/>
          </a:xfrm>
        </p:grpSpPr>
        <p:pic>
          <p:nvPicPr>
            <p:cNvPr id="27" name="Grafik 2" descr="Percentiles.gif"/>
            <p:cNvPicPr>
              <a:picLocks noChangeAspect="1"/>
            </p:cNvPicPr>
            <p:nvPr/>
          </p:nvPicPr>
          <p:blipFill rotWithShape="1">
            <a:blip r:embed="rId4">
              <a:extLst>
                <a:ext uri="{28A0092B-C50C-407E-A947-70E740481C1C}">
                  <a14:useLocalDpi xmlns:a14="http://schemas.microsoft.com/office/drawing/2010/main"/>
                </a:ext>
              </a:extLst>
            </a:blip>
            <a:srcRect b="7743"/>
            <a:stretch/>
          </p:blipFill>
          <p:spPr bwMode="auto">
            <a:xfrm>
              <a:off x="1403648" y="3760081"/>
              <a:ext cx="5308592" cy="309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feld 28"/>
            <p:cNvSpPr txBox="1"/>
            <p:nvPr/>
          </p:nvSpPr>
          <p:spPr>
            <a:xfrm>
              <a:off x="6881106" y="6453336"/>
              <a:ext cx="1422184" cy="276999"/>
            </a:xfrm>
            <a:prstGeom prst="rect">
              <a:avLst/>
            </a:prstGeom>
            <a:noFill/>
          </p:spPr>
          <p:txBody>
            <a:bodyPr wrap="none">
              <a:spAutoFit/>
            </a:bodyPr>
            <a:lstStyle/>
            <a:p>
              <a:pPr algn="ctr">
                <a:defRPr/>
              </a:pPr>
              <a:r>
                <a:rPr lang="en-US" sz="1200" dirty="0" err="1">
                  <a:solidFill>
                    <a:srgbClr val="000000"/>
                  </a:solidFill>
                  <a:latin typeface="Arial"/>
                </a:rPr>
                <a:t>Carrer</a:t>
              </a:r>
              <a:r>
                <a:rPr lang="en-US" sz="1200" dirty="0">
                  <a:solidFill>
                    <a:srgbClr val="000000"/>
                  </a:solidFill>
                  <a:latin typeface="Arial"/>
                </a:rPr>
                <a:t> </a:t>
              </a:r>
              <a:r>
                <a:rPr lang="en-US" sz="1200" i="1" dirty="0">
                  <a:solidFill>
                    <a:srgbClr val="000000"/>
                  </a:solidFill>
                  <a:latin typeface="Arial"/>
                </a:rPr>
                <a:t>et al.</a:t>
              </a:r>
              <a:r>
                <a:rPr lang="en-US" sz="1200" dirty="0">
                  <a:solidFill>
                    <a:srgbClr val="000000"/>
                  </a:solidFill>
                  <a:latin typeface="Arial"/>
                </a:rPr>
                <a:t>, </a:t>
              </a:r>
              <a:r>
                <a:rPr lang="en-US" sz="1200" dirty="0" smtClean="0">
                  <a:solidFill>
                    <a:srgbClr val="000000"/>
                  </a:solidFill>
                  <a:latin typeface="Arial"/>
                </a:rPr>
                <a:t>2015</a:t>
              </a:r>
              <a:endParaRPr lang="en-US" sz="1200" dirty="0">
                <a:solidFill>
                  <a:srgbClr val="000000"/>
                </a:solidFill>
                <a:latin typeface="Arial"/>
              </a:endParaRPr>
            </a:p>
          </p:txBody>
        </p:sp>
      </p:grpSp>
    </p:spTree>
    <p:extLst>
      <p:ext uri="{BB962C8B-B14F-4D97-AF65-F5344CB8AC3E}">
        <p14:creationId xmlns:p14="http://schemas.microsoft.com/office/powerpoint/2010/main" val="38521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34" name="Picture 54"/>
          <p:cNvPicPr>
            <a:picLocks noChangeAspect="1" noChangeArrowheads="1"/>
          </p:cNvPicPr>
          <p:nvPr/>
        </p:nvPicPr>
        <p:blipFill>
          <a:blip r:embed="rId2" cstate="print"/>
          <a:srcRect/>
          <a:stretch>
            <a:fillRect/>
          </a:stretch>
        </p:blipFill>
        <p:spPr bwMode="auto">
          <a:xfrm>
            <a:off x="83344" y="44450"/>
            <a:ext cx="811212" cy="811213"/>
          </a:xfrm>
          <a:prstGeom prst="rect">
            <a:avLst/>
          </a:prstGeom>
          <a:noFill/>
          <a:ln w="9525">
            <a:noFill/>
            <a:miter lim="800000"/>
            <a:headEnd/>
            <a:tailEnd/>
          </a:ln>
        </p:spPr>
      </p:pic>
      <p:pic>
        <p:nvPicPr>
          <p:cNvPr id="23" name="Grafik 2"/>
          <p:cNvPicPr>
            <a:picLocks noChangeAspect="1"/>
          </p:cNvPicPr>
          <p:nvPr/>
        </p:nvPicPr>
        <p:blipFill>
          <a:blip r:embed="rId3" cstate="print"/>
          <a:srcRect/>
          <a:stretch>
            <a:fillRect/>
          </a:stretch>
        </p:blipFill>
        <p:spPr bwMode="auto">
          <a:xfrm>
            <a:off x="7020272" y="103621"/>
            <a:ext cx="1967799" cy="692869"/>
          </a:xfrm>
          <a:prstGeom prst="rect">
            <a:avLst/>
          </a:prstGeom>
          <a:noFill/>
          <a:ln w="9525">
            <a:noFill/>
            <a:miter lim="800000"/>
            <a:headEnd/>
            <a:tailEnd/>
          </a:ln>
        </p:spPr>
      </p:pic>
      <p:sp>
        <p:nvSpPr>
          <p:cNvPr id="5" name="Text Box 4"/>
          <p:cNvSpPr txBox="1">
            <a:spLocks noChangeArrowheads="1"/>
          </p:cNvSpPr>
          <p:nvPr/>
        </p:nvSpPr>
        <p:spPr bwMode="auto">
          <a:xfrm>
            <a:off x="936275" y="1974088"/>
            <a:ext cx="7067896" cy="3416320"/>
          </a:xfrm>
          <a:prstGeom prst="rect">
            <a:avLst/>
          </a:prstGeom>
          <a:noFill/>
          <a:ln w="9525">
            <a:noFill/>
            <a:miter lim="800000"/>
            <a:headEnd/>
            <a:tailEnd/>
          </a:ln>
          <a:effectLst/>
        </p:spPr>
        <p:txBody>
          <a:bodyPr wrap="square">
            <a:spAutoFit/>
          </a:bodyPr>
          <a:lstStyle/>
          <a:p>
            <a:pPr algn="ctr"/>
            <a:r>
              <a:rPr lang="en-US" dirty="0" smtClean="0">
                <a:solidFill>
                  <a:schemeClr val="accent6">
                    <a:lumMod val="40000"/>
                    <a:lumOff val="60000"/>
                  </a:schemeClr>
                </a:solidFill>
              </a:rPr>
              <a:t>Concepts and relevance of the topic</a:t>
            </a:r>
          </a:p>
          <a:p>
            <a:pPr algn="ctr"/>
            <a:endParaRPr lang="en-US" dirty="0" smtClean="0">
              <a:solidFill>
                <a:schemeClr val="accent6">
                  <a:lumMod val="40000"/>
                  <a:lumOff val="60000"/>
                </a:schemeClr>
              </a:solidFill>
            </a:endParaRPr>
          </a:p>
          <a:p>
            <a:pPr algn="ctr"/>
            <a:r>
              <a:rPr lang="en-US" dirty="0" smtClean="0">
                <a:solidFill>
                  <a:schemeClr val="accent6">
                    <a:lumMod val="40000"/>
                    <a:lumOff val="60000"/>
                  </a:schemeClr>
                </a:solidFill>
              </a:rPr>
              <a:t>Methodological aspects</a:t>
            </a:r>
          </a:p>
          <a:p>
            <a:pPr algn="ctr"/>
            <a:endParaRPr lang="en-US" dirty="0">
              <a:solidFill>
                <a:srgbClr val="002060"/>
              </a:solidFill>
            </a:endParaRPr>
          </a:p>
          <a:p>
            <a:pPr algn="ctr"/>
            <a:r>
              <a:rPr lang="en-US" dirty="0" smtClean="0">
                <a:solidFill>
                  <a:srgbClr val="002060"/>
                </a:solidFill>
              </a:rPr>
              <a:t>Environmental signals in qualitative wood anatomical traits</a:t>
            </a:r>
          </a:p>
          <a:p>
            <a:pPr algn="ctr"/>
            <a:endParaRPr lang="en-US" dirty="0">
              <a:solidFill>
                <a:srgbClr val="002060"/>
              </a:solidFill>
            </a:endParaRPr>
          </a:p>
          <a:p>
            <a:pPr algn="ctr"/>
            <a:r>
              <a:rPr lang="en-US" dirty="0">
                <a:solidFill>
                  <a:schemeClr val="accent6">
                    <a:lumMod val="40000"/>
                    <a:lumOff val="60000"/>
                  </a:schemeClr>
                </a:solidFill>
              </a:rPr>
              <a:t>Environmental signals in quantitative wood anatomical </a:t>
            </a:r>
            <a:r>
              <a:rPr lang="en-US" dirty="0" smtClean="0">
                <a:solidFill>
                  <a:schemeClr val="accent6">
                    <a:lumMod val="40000"/>
                    <a:lumOff val="60000"/>
                  </a:schemeClr>
                </a:solidFill>
              </a:rPr>
              <a:t>traits</a:t>
            </a:r>
          </a:p>
          <a:p>
            <a:pPr algn="ctr"/>
            <a:endParaRPr lang="en-US" dirty="0">
              <a:solidFill>
                <a:schemeClr val="accent6">
                  <a:lumMod val="40000"/>
                  <a:lumOff val="60000"/>
                </a:schemeClr>
              </a:solidFill>
            </a:endParaRPr>
          </a:p>
          <a:p>
            <a:pPr algn="ctr"/>
            <a:r>
              <a:rPr lang="en-US" dirty="0" smtClean="0">
                <a:solidFill>
                  <a:schemeClr val="accent6">
                    <a:lumMod val="40000"/>
                    <a:lumOff val="60000"/>
                  </a:schemeClr>
                </a:solidFill>
              </a:rPr>
              <a:t>Constraints and Challenges</a:t>
            </a:r>
          </a:p>
          <a:p>
            <a:pPr algn="ctr"/>
            <a:endParaRPr lang="en-US" dirty="0" smtClean="0">
              <a:solidFill>
                <a:schemeClr val="accent6">
                  <a:lumMod val="40000"/>
                  <a:lumOff val="60000"/>
                </a:schemeClr>
              </a:solidFill>
            </a:endParaRPr>
          </a:p>
          <a:p>
            <a:pPr algn="ctr"/>
            <a:r>
              <a:rPr lang="en-US" dirty="0">
                <a:solidFill>
                  <a:schemeClr val="accent6">
                    <a:lumMod val="40000"/>
                    <a:lumOff val="60000"/>
                  </a:schemeClr>
                </a:solidFill>
              </a:rPr>
              <a:t>Outlook and </a:t>
            </a:r>
            <a:r>
              <a:rPr lang="en-US" dirty="0" smtClean="0">
                <a:solidFill>
                  <a:schemeClr val="accent6">
                    <a:lumMod val="40000"/>
                    <a:lumOff val="60000"/>
                  </a:schemeClr>
                </a:solidFill>
              </a:rPr>
              <a:t>conclusions</a:t>
            </a:r>
            <a:endParaRPr lang="en-US" dirty="0">
              <a:solidFill>
                <a:schemeClr val="accent6">
                  <a:lumMod val="40000"/>
                  <a:lumOff val="60000"/>
                </a:schemeClr>
              </a:solidFill>
            </a:endParaRPr>
          </a:p>
          <a:p>
            <a:pPr algn="ctr"/>
            <a:endParaRPr lang="en-US" dirty="0">
              <a:solidFill>
                <a:srgbClr val="002060"/>
              </a:solidFill>
            </a:endParaRPr>
          </a:p>
        </p:txBody>
      </p:sp>
    </p:spTree>
    <p:extLst>
      <p:ext uri="{BB962C8B-B14F-4D97-AF65-F5344CB8AC3E}">
        <p14:creationId xmlns:p14="http://schemas.microsoft.com/office/powerpoint/2010/main" val="880721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5"/>
          <p:cNvSpPr txBox="1">
            <a:spLocks noChangeArrowheads="1"/>
          </p:cNvSpPr>
          <p:nvPr/>
        </p:nvSpPr>
        <p:spPr bwMode="auto">
          <a:xfrm>
            <a:off x="152400" y="136525"/>
            <a:ext cx="883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2000" dirty="0" smtClean="0">
                <a:solidFill>
                  <a:srgbClr val="002060"/>
                </a:solidFill>
                <a:latin typeface="Arial" charset="0"/>
              </a:rPr>
              <a:t>Wood </a:t>
            </a:r>
            <a:r>
              <a:rPr lang="de-DE" altLang="de-DE" sz="2000" dirty="0" err="1" smtClean="0">
                <a:solidFill>
                  <a:srgbClr val="002060"/>
                </a:solidFill>
                <a:latin typeface="Arial" charset="0"/>
              </a:rPr>
              <a:t>anatomical</a:t>
            </a:r>
            <a:r>
              <a:rPr lang="de-DE" altLang="de-DE" sz="2000" dirty="0" smtClean="0">
                <a:solidFill>
                  <a:srgbClr val="002060"/>
                </a:solidFill>
                <a:latin typeface="Arial" charset="0"/>
              </a:rPr>
              <a:t> </a:t>
            </a:r>
            <a:r>
              <a:rPr lang="de-DE" altLang="de-DE" sz="2000" dirty="0" err="1" smtClean="0">
                <a:solidFill>
                  <a:srgbClr val="002060"/>
                </a:solidFill>
                <a:latin typeface="Arial" charset="0"/>
              </a:rPr>
              <a:t>features</a:t>
            </a:r>
            <a:r>
              <a:rPr lang="de-DE" altLang="de-DE" sz="2000" dirty="0" smtClean="0">
                <a:solidFill>
                  <a:srgbClr val="002060"/>
                </a:solidFill>
                <a:latin typeface="Arial" charset="0"/>
              </a:rPr>
              <a:t> with qualitative </a:t>
            </a:r>
            <a:r>
              <a:rPr lang="de-DE" altLang="de-DE" sz="2000" dirty="0" err="1" smtClean="0">
                <a:solidFill>
                  <a:srgbClr val="002060"/>
                </a:solidFill>
                <a:latin typeface="Arial" charset="0"/>
              </a:rPr>
              <a:t>relations</a:t>
            </a:r>
            <a:r>
              <a:rPr lang="de-DE" altLang="de-DE" sz="2000" dirty="0" smtClean="0">
                <a:solidFill>
                  <a:srgbClr val="002060"/>
                </a:solidFill>
                <a:latin typeface="Arial" charset="0"/>
              </a:rPr>
              <a:t> </a:t>
            </a:r>
            <a:r>
              <a:rPr lang="de-DE" altLang="de-DE" sz="2000" dirty="0" err="1" smtClean="0">
                <a:solidFill>
                  <a:srgbClr val="002060"/>
                </a:solidFill>
                <a:latin typeface="Arial" charset="0"/>
              </a:rPr>
              <a:t>to</a:t>
            </a:r>
            <a:r>
              <a:rPr lang="de-DE" altLang="de-DE" sz="2000" dirty="0" smtClean="0">
                <a:solidFill>
                  <a:srgbClr val="002060"/>
                </a:solidFill>
                <a:latin typeface="Arial" charset="0"/>
              </a:rPr>
              <a:t> environmental </a:t>
            </a:r>
            <a:r>
              <a:rPr lang="de-DE" altLang="de-DE" sz="2000" dirty="0" err="1" smtClean="0">
                <a:solidFill>
                  <a:srgbClr val="002060"/>
                </a:solidFill>
                <a:latin typeface="Arial" charset="0"/>
              </a:rPr>
              <a:t>factors</a:t>
            </a:r>
            <a:endParaRPr lang="de-DE" altLang="de-DE" sz="2000" dirty="0">
              <a:solidFill>
                <a:srgbClr val="002060"/>
              </a:solidFill>
              <a:latin typeface="Arial" charset="0"/>
            </a:endParaRPr>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20" y="692695"/>
            <a:ext cx="4382260" cy="6073787"/>
          </a:xfrm>
          <a:prstGeom prst="rect">
            <a:avLst/>
          </a:prstGeom>
        </p:spPr>
      </p:pic>
      <p:sp>
        <p:nvSpPr>
          <p:cNvPr id="19" name="Text Box 4"/>
          <p:cNvSpPr txBox="1">
            <a:spLocks noChangeArrowheads="1"/>
          </p:cNvSpPr>
          <p:nvPr/>
        </p:nvSpPr>
        <p:spPr bwMode="auto">
          <a:xfrm>
            <a:off x="7054" y="6608385"/>
            <a:ext cx="29807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000" dirty="0" smtClean="0">
                <a:latin typeface="+mj-lt"/>
              </a:rPr>
              <a:t>Bräuning et al., IAWA Journal 2016</a:t>
            </a:r>
            <a:endParaRPr lang="en-GB" altLang="de-DE" sz="1000" dirty="0">
              <a:latin typeface="+mj-lt"/>
            </a:endParaRPr>
          </a:p>
        </p:txBody>
      </p:sp>
      <p:sp>
        <p:nvSpPr>
          <p:cNvPr id="3" name="Rechteck 2"/>
          <p:cNvSpPr/>
          <p:nvPr/>
        </p:nvSpPr>
        <p:spPr>
          <a:xfrm>
            <a:off x="152400" y="1568981"/>
            <a:ext cx="4131568" cy="4524315"/>
          </a:xfrm>
          <a:prstGeom prst="rect">
            <a:avLst/>
          </a:prstGeom>
        </p:spPr>
        <p:txBody>
          <a:bodyPr wrap="square">
            <a:spAutoFit/>
          </a:bodyPr>
          <a:lstStyle/>
          <a:p>
            <a:r>
              <a:rPr lang="en-US" sz="1600" dirty="0" smtClean="0"/>
              <a:t>A: Frost </a:t>
            </a:r>
            <a:r>
              <a:rPr lang="en-US" sz="1600" dirty="0"/>
              <a:t>rings (arrows) within </a:t>
            </a:r>
            <a:r>
              <a:rPr lang="en-US" sz="1600" i="1" dirty="0" err="1"/>
              <a:t>Larix</a:t>
            </a:r>
            <a:r>
              <a:rPr lang="en-US" sz="1600" i="1" dirty="0"/>
              <a:t> decidua </a:t>
            </a:r>
            <a:r>
              <a:rPr lang="en-US" sz="1600" dirty="0"/>
              <a:t>(European Alps). </a:t>
            </a:r>
            <a:r>
              <a:rPr lang="en-US" sz="1600" dirty="0" smtClean="0"/>
              <a:t>Some </a:t>
            </a:r>
            <a:r>
              <a:rPr lang="en-US" sz="1600" dirty="0"/>
              <a:t>rings show </a:t>
            </a:r>
            <a:r>
              <a:rPr lang="en-US" sz="1600" dirty="0" smtClean="0"/>
              <a:t>multiple frost </a:t>
            </a:r>
            <a:r>
              <a:rPr lang="en-US" sz="1600" dirty="0"/>
              <a:t>rings indicating occurrence of late frost and/or early frost events within one growing</a:t>
            </a:r>
          </a:p>
          <a:p>
            <a:r>
              <a:rPr lang="en-US" sz="1600" dirty="0"/>
              <a:t>season. </a:t>
            </a:r>
            <a:endParaRPr lang="en-US" sz="1600" dirty="0" smtClean="0"/>
          </a:p>
          <a:p>
            <a:endParaRPr lang="en-US" sz="1600" dirty="0"/>
          </a:p>
          <a:p>
            <a:r>
              <a:rPr lang="en-US" sz="1600" dirty="0" smtClean="0"/>
              <a:t>B</a:t>
            </a:r>
            <a:r>
              <a:rPr lang="en-US" sz="1600" dirty="0"/>
              <a:t>: Frost ring in </a:t>
            </a:r>
            <a:r>
              <a:rPr lang="en-US" sz="1600" i="1" dirty="0"/>
              <a:t>Fagus sylvatica </a:t>
            </a:r>
            <a:r>
              <a:rPr lang="en-US" sz="1600" dirty="0"/>
              <a:t>(Balkan Mountain range, Bulgaria). </a:t>
            </a:r>
            <a:endParaRPr lang="en-US" sz="1600" dirty="0" smtClean="0"/>
          </a:p>
          <a:p>
            <a:endParaRPr lang="en-US" sz="1600" dirty="0" smtClean="0"/>
          </a:p>
          <a:p>
            <a:r>
              <a:rPr lang="en-US" sz="1600" dirty="0" smtClean="0"/>
              <a:t>C</a:t>
            </a:r>
            <a:r>
              <a:rPr lang="en-US" sz="1600" dirty="0"/>
              <a:t>: Radial </a:t>
            </a:r>
            <a:r>
              <a:rPr lang="en-US" sz="1600" dirty="0" smtClean="0"/>
              <a:t>crack in </a:t>
            </a:r>
            <a:r>
              <a:rPr lang="en-US" sz="1600" i="1" dirty="0" err="1"/>
              <a:t>Pinus</a:t>
            </a:r>
            <a:r>
              <a:rPr lang="en-US" sz="1600" i="1" dirty="0"/>
              <a:t> </a:t>
            </a:r>
            <a:r>
              <a:rPr lang="en-US" sz="1600" i="1" dirty="0" err="1"/>
              <a:t>sylvestris</a:t>
            </a:r>
            <a:r>
              <a:rPr lang="en-US" sz="1600" i="1" dirty="0"/>
              <a:t> </a:t>
            </a:r>
            <a:r>
              <a:rPr lang="en-US" sz="1600" dirty="0"/>
              <a:t>(</a:t>
            </a:r>
            <a:r>
              <a:rPr lang="en-US" sz="1600" dirty="0" err="1"/>
              <a:t>Vitosha</a:t>
            </a:r>
            <a:r>
              <a:rPr lang="en-US" sz="1600" dirty="0"/>
              <a:t> </a:t>
            </a:r>
            <a:r>
              <a:rPr lang="en-US" sz="1600" dirty="0" smtClean="0"/>
              <a:t>Mountains, </a:t>
            </a:r>
            <a:r>
              <a:rPr lang="en-US" sz="1600" dirty="0"/>
              <a:t>Bulgaria). </a:t>
            </a:r>
            <a:endParaRPr lang="en-US" sz="1600" dirty="0" smtClean="0"/>
          </a:p>
          <a:p>
            <a:endParaRPr lang="en-US" sz="1600" dirty="0" smtClean="0"/>
          </a:p>
          <a:p>
            <a:r>
              <a:rPr lang="en-US" sz="1600" dirty="0" smtClean="0"/>
              <a:t>D</a:t>
            </a:r>
            <a:r>
              <a:rPr lang="en-US" sz="1600" dirty="0"/>
              <a:t>: Frost crack in </a:t>
            </a:r>
            <a:r>
              <a:rPr lang="en-US" sz="1600" i="1" dirty="0" err="1"/>
              <a:t>Quercus</a:t>
            </a:r>
            <a:r>
              <a:rPr lang="en-US" sz="1600" i="1" dirty="0"/>
              <a:t> </a:t>
            </a:r>
            <a:r>
              <a:rPr lang="en-US" sz="1600" dirty="0"/>
              <a:t>and subsequent </a:t>
            </a:r>
            <a:r>
              <a:rPr lang="en-US" sz="1600" dirty="0" err="1" smtClean="0"/>
              <a:t>discolouration</a:t>
            </a:r>
            <a:r>
              <a:rPr lang="en-US" sz="1600" dirty="0" smtClean="0"/>
              <a:t> of </a:t>
            </a:r>
            <a:r>
              <a:rPr lang="en-US" sz="1600" dirty="0"/>
              <a:t>sapwood and heartwood. The last tree-ring before frost crack formation is </a:t>
            </a:r>
            <a:r>
              <a:rPr lang="en-US" sz="1600" dirty="0" smtClean="0"/>
              <a:t>highlighted (</a:t>
            </a:r>
            <a:r>
              <a:rPr lang="en-US" sz="1600" dirty="0"/>
              <a:t>arrow), it provides dating possibility for the event (</a:t>
            </a:r>
            <a:r>
              <a:rPr lang="en-US" sz="1600" dirty="0" err="1"/>
              <a:t>Lakatos</a:t>
            </a:r>
            <a:r>
              <a:rPr lang="en-US" sz="1600" dirty="0"/>
              <a:t> &amp; </a:t>
            </a:r>
            <a:r>
              <a:rPr lang="en-US" sz="1600" dirty="0" err="1"/>
              <a:t>Mirtchev</a:t>
            </a:r>
            <a:r>
              <a:rPr lang="en-US" sz="1600" dirty="0"/>
              <a:t> 2014).</a:t>
            </a:r>
            <a:endParaRPr lang="de-DE" sz="1600" dirty="0"/>
          </a:p>
        </p:txBody>
      </p:sp>
    </p:spTree>
    <p:extLst>
      <p:ext uri="{BB962C8B-B14F-4D97-AF65-F5344CB8AC3E}">
        <p14:creationId xmlns:p14="http://schemas.microsoft.com/office/powerpoint/2010/main" val="3206258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5"/>
          <p:cNvSpPr txBox="1">
            <a:spLocks noChangeArrowheads="1"/>
          </p:cNvSpPr>
          <p:nvPr/>
        </p:nvSpPr>
        <p:spPr bwMode="auto">
          <a:xfrm>
            <a:off x="152400" y="136525"/>
            <a:ext cx="883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2000" dirty="0" smtClean="0">
                <a:solidFill>
                  <a:srgbClr val="002060"/>
                </a:solidFill>
                <a:latin typeface="Arial" charset="0"/>
              </a:rPr>
              <a:t>Wood </a:t>
            </a:r>
            <a:r>
              <a:rPr lang="de-DE" altLang="de-DE" sz="2000" dirty="0" err="1" smtClean="0">
                <a:solidFill>
                  <a:srgbClr val="002060"/>
                </a:solidFill>
                <a:latin typeface="Arial" charset="0"/>
              </a:rPr>
              <a:t>anatomical</a:t>
            </a:r>
            <a:r>
              <a:rPr lang="de-DE" altLang="de-DE" sz="2000" dirty="0" smtClean="0">
                <a:solidFill>
                  <a:srgbClr val="002060"/>
                </a:solidFill>
                <a:latin typeface="Arial" charset="0"/>
              </a:rPr>
              <a:t> </a:t>
            </a:r>
            <a:r>
              <a:rPr lang="de-DE" altLang="de-DE" sz="2000" dirty="0" err="1" smtClean="0">
                <a:solidFill>
                  <a:srgbClr val="002060"/>
                </a:solidFill>
                <a:latin typeface="Arial" charset="0"/>
              </a:rPr>
              <a:t>features</a:t>
            </a:r>
            <a:r>
              <a:rPr lang="de-DE" altLang="de-DE" sz="2000" dirty="0" smtClean="0">
                <a:solidFill>
                  <a:srgbClr val="002060"/>
                </a:solidFill>
                <a:latin typeface="Arial" charset="0"/>
              </a:rPr>
              <a:t> with qualitative </a:t>
            </a:r>
            <a:r>
              <a:rPr lang="de-DE" altLang="de-DE" sz="2000" dirty="0" err="1" smtClean="0">
                <a:solidFill>
                  <a:srgbClr val="002060"/>
                </a:solidFill>
                <a:latin typeface="Arial" charset="0"/>
              </a:rPr>
              <a:t>relations</a:t>
            </a:r>
            <a:r>
              <a:rPr lang="de-DE" altLang="de-DE" sz="2000" dirty="0" smtClean="0">
                <a:solidFill>
                  <a:srgbClr val="002060"/>
                </a:solidFill>
                <a:latin typeface="Arial" charset="0"/>
              </a:rPr>
              <a:t> </a:t>
            </a:r>
            <a:r>
              <a:rPr lang="de-DE" altLang="de-DE" sz="2000" dirty="0" err="1" smtClean="0">
                <a:solidFill>
                  <a:srgbClr val="002060"/>
                </a:solidFill>
                <a:latin typeface="Arial" charset="0"/>
              </a:rPr>
              <a:t>to</a:t>
            </a:r>
            <a:r>
              <a:rPr lang="de-DE" altLang="de-DE" sz="2000" dirty="0" smtClean="0">
                <a:solidFill>
                  <a:srgbClr val="002060"/>
                </a:solidFill>
                <a:latin typeface="Arial" charset="0"/>
              </a:rPr>
              <a:t> environmental </a:t>
            </a:r>
            <a:r>
              <a:rPr lang="de-DE" altLang="de-DE" sz="2000" dirty="0" err="1" smtClean="0">
                <a:solidFill>
                  <a:srgbClr val="002060"/>
                </a:solidFill>
                <a:latin typeface="Arial" charset="0"/>
              </a:rPr>
              <a:t>factors</a:t>
            </a:r>
            <a:endParaRPr lang="de-DE" altLang="de-DE" sz="2000" dirty="0">
              <a:solidFill>
                <a:srgbClr val="002060"/>
              </a:solidFill>
              <a:latin typeface="Arial" charset="0"/>
            </a:endParaRPr>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897" y="1340768"/>
            <a:ext cx="5335150" cy="5007753"/>
          </a:xfrm>
          <a:prstGeom prst="rect">
            <a:avLst/>
          </a:prstGeom>
        </p:spPr>
      </p:pic>
      <p:sp>
        <p:nvSpPr>
          <p:cNvPr id="5" name="Text Box 4"/>
          <p:cNvSpPr txBox="1">
            <a:spLocks noChangeArrowheads="1"/>
          </p:cNvSpPr>
          <p:nvPr/>
        </p:nvSpPr>
        <p:spPr bwMode="auto">
          <a:xfrm>
            <a:off x="7054" y="6608385"/>
            <a:ext cx="29807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000" dirty="0" smtClean="0">
                <a:latin typeface="+mj-lt"/>
              </a:rPr>
              <a:t>Bräuning et al., IAWA Journal 2016</a:t>
            </a:r>
            <a:endParaRPr lang="en-GB" altLang="de-DE" sz="1000" dirty="0">
              <a:latin typeface="+mj-lt"/>
            </a:endParaRPr>
          </a:p>
        </p:txBody>
      </p:sp>
      <p:sp>
        <p:nvSpPr>
          <p:cNvPr id="4" name="Rechteck 3"/>
          <p:cNvSpPr/>
          <p:nvPr/>
        </p:nvSpPr>
        <p:spPr>
          <a:xfrm>
            <a:off x="137592" y="688706"/>
            <a:ext cx="3642320" cy="5693866"/>
          </a:xfrm>
          <a:prstGeom prst="rect">
            <a:avLst/>
          </a:prstGeom>
        </p:spPr>
        <p:txBody>
          <a:bodyPr wrap="square">
            <a:spAutoFit/>
          </a:bodyPr>
          <a:lstStyle/>
          <a:p>
            <a:r>
              <a:rPr lang="en-US" sz="1400" b="1" dirty="0"/>
              <a:t>Special features in ring-porous oaks (</a:t>
            </a:r>
            <a:r>
              <a:rPr lang="en-US" sz="1400" b="1" i="1" dirty="0" err="1"/>
              <a:t>Quercus</a:t>
            </a:r>
            <a:r>
              <a:rPr lang="en-US" sz="1400" b="1" i="1" dirty="0"/>
              <a:t> </a:t>
            </a:r>
            <a:r>
              <a:rPr lang="en-US" sz="1400" b="1" dirty="0"/>
              <a:t>sp.). </a:t>
            </a:r>
            <a:r>
              <a:rPr lang="en-US" sz="1400" b="1" dirty="0" smtClean="0"/>
              <a:t> </a:t>
            </a:r>
          </a:p>
          <a:p>
            <a:endParaRPr lang="en-US" sz="1400" dirty="0" smtClean="0"/>
          </a:p>
          <a:p>
            <a:r>
              <a:rPr lang="en-US" sz="1400" dirty="0" smtClean="0"/>
              <a:t>A</a:t>
            </a:r>
            <a:r>
              <a:rPr lang="en-US" sz="1400" dirty="0"/>
              <a:t>: Variation of size, number</a:t>
            </a:r>
            <a:r>
              <a:rPr lang="en-US" sz="1400" dirty="0" smtClean="0"/>
              <a:t>, and/or </a:t>
            </a:r>
            <a:r>
              <a:rPr lang="en-US" sz="1400" dirty="0"/>
              <a:t>distribution of earlywood vessels of ring-porous oak trees in different tree rings. </a:t>
            </a:r>
            <a:endParaRPr lang="en-US" sz="1400" dirty="0" smtClean="0"/>
          </a:p>
          <a:p>
            <a:r>
              <a:rPr lang="en-US" sz="1400" dirty="0" smtClean="0"/>
              <a:t>B</a:t>
            </a:r>
            <a:r>
              <a:rPr lang="en-US" sz="1400" dirty="0"/>
              <a:t>: </a:t>
            </a:r>
            <a:r>
              <a:rPr lang="en-US" sz="1400" dirty="0" smtClean="0"/>
              <a:t>Ring with </a:t>
            </a:r>
            <a:r>
              <a:rPr lang="en-US" sz="1400" dirty="0"/>
              <a:t>reduced earlywood vessel diameter (arrow). </a:t>
            </a:r>
            <a:r>
              <a:rPr lang="en-US" sz="1400" dirty="0" smtClean="0"/>
              <a:t> </a:t>
            </a:r>
          </a:p>
          <a:p>
            <a:r>
              <a:rPr lang="en-US" sz="1400" dirty="0" smtClean="0"/>
              <a:t>C</a:t>
            </a:r>
            <a:r>
              <a:rPr lang="en-US" sz="1400" dirty="0"/>
              <a:t>: Ring with narrow latewood followed </a:t>
            </a:r>
            <a:r>
              <a:rPr lang="en-US" sz="1400" dirty="0" smtClean="0"/>
              <a:t>by rings </a:t>
            </a:r>
            <a:r>
              <a:rPr lang="en-US" sz="1400" dirty="0"/>
              <a:t>with small and few earlywood vessels (arrow). </a:t>
            </a:r>
            <a:endParaRPr lang="en-US" sz="1400" dirty="0" smtClean="0"/>
          </a:p>
          <a:p>
            <a:r>
              <a:rPr lang="en-US" sz="1400" dirty="0" smtClean="0"/>
              <a:t>D</a:t>
            </a:r>
            <a:r>
              <a:rPr lang="en-US" sz="1400" dirty="0"/>
              <a:t>: Ring with complex of </a:t>
            </a:r>
            <a:r>
              <a:rPr lang="en-US" sz="1400" dirty="0" err="1"/>
              <a:t>fibres</a:t>
            </a:r>
            <a:r>
              <a:rPr lang="en-US" sz="1400" dirty="0"/>
              <a:t> </a:t>
            </a:r>
            <a:r>
              <a:rPr lang="en-US" sz="1400" dirty="0" smtClean="0"/>
              <a:t>without vessels </a:t>
            </a:r>
            <a:r>
              <a:rPr lang="en-US" sz="1400" dirty="0"/>
              <a:t>in transitional zone from earlywood to latewood (arrow). </a:t>
            </a:r>
            <a:endParaRPr lang="en-US" sz="1400" dirty="0" smtClean="0"/>
          </a:p>
          <a:p>
            <a:r>
              <a:rPr lang="en-US" sz="1400" dirty="0" smtClean="0"/>
              <a:t>E</a:t>
            </a:r>
            <a:r>
              <a:rPr lang="en-US" sz="1400" dirty="0"/>
              <a:t>: Set of few rings with </a:t>
            </a:r>
            <a:r>
              <a:rPr lang="en-US" sz="1400" dirty="0" smtClean="0"/>
              <a:t>tyloses within </a:t>
            </a:r>
            <a:r>
              <a:rPr lang="en-US" sz="1400" dirty="0"/>
              <a:t>sapwood (arrow) indicating a traumatic event. </a:t>
            </a:r>
            <a:endParaRPr lang="en-US" sz="1400" dirty="0" smtClean="0"/>
          </a:p>
          <a:p>
            <a:r>
              <a:rPr lang="en-US" sz="1400" dirty="0" smtClean="0"/>
              <a:t>F</a:t>
            </a:r>
            <a:r>
              <a:rPr lang="en-US" sz="1400" dirty="0"/>
              <a:t>: Double ring (arrow). </a:t>
            </a:r>
            <a:endParaRPr lang="en-US" sz="1400" dirty="0" smtClean="0"/>
          </a:p>
          <a:p>
            <a:r>
              <a:rPr lang="en-US" sz="1400" dirty="0" smtClean="0"/>
              <a:t>G</a:t>
            </a:r>
            <a:r>
              <a:rPr lang="en-US" sz="1400" dirty="0"/>
              <a:t>: </a:t>
            </a:r>
            <a:r>
              <a:rPr lang="en-US" sz="1400" dirty="0" smtClean="0"/>
              <a:t>Latewood ring </a:t>
            </a:r>
            <a:r>
              <a:rPr lang="en-US" sz="1400" dirty="0"/>
              <a:t>with smaller earlywood vessels (arrow). </a:t>
            </a:r>
            <a:endParaRPr lang="en-US" sz="1400" dirty="0" smtClean="0"/>
          </a:p>
          <a:p>
            <a:r>
              <a:rPr lang="en-US" sz="1400" dirty="0" smtClean="0"/>
              <a:t>H</a:t>
            </a:r>
            <a:r>
              <a:rPr lang="en-US" sz="1400" dirty="0"/>
              <a:t>: Very wide rings after a growth release </a:t>
            </a:r>
            <a:r>
              <a:rPr lang="en-US" sz="1400" dirty="0" smtClean="0"/>
              <a:t>with large </a:t>
            </a:r>
            <a:r>
              <a:rPr lang="en-US" sz="1400" dirty="0"/>
              <a:t>complexes of </a:t>
            </a:r>
            <a:r>
              <a:rPr lang="en-US" sz="1400" dirty="0" err="1"/>
              <a:t>fibres</a:t>
            </a:r>
            <a:r>
              <a:rPr lang="en-US" sz="1400" dirty="0"/>
              <a:t> (arrow). </a:t>
            </a:r>
            <a:endParaRPr lang="en-US" sz="1400" dirty="0" smtClean="0"/>
          </a:p>
          <a:p>
            <a:r>
              <a:rPr lang="en-US" sz="1400" dirty="0" smtClean="0"/>
              <a:t>I</a:t>
            </a:r>
            <a:r>
              <a:rPr lang="en-US" sz="1400" dirty="0"/>
              <a:t>: Rings with earlywood vessels aligned in radial </a:t>
            </a:r>
            <a:r>
              <a:rPr lang="en-US" sz="1400" dirty="0" smtClean="0"/>
              <a:t>rows (</a:t>
            </a:r>
            <a:r>
              <a:rPr lang="en-US" sz="1400" dirty="0"/>
              <a:t>arrow). </a:t>
            </a:r>
            <a:endParaRPr lang="en-US" sz="1400" dirty="0" smtClean="0"/>
          </a:p>
          <a:p>
            <a:r>
              <a:rPr lang="en-US" sz="1400" dirty="0" smtClean="0"/>
              <a:t>K: </a:t>
            </a:r>
            <a:r>
              <a:rPr lang="en-US" sz="1400" dirty="0"/>
              <a:t>Modified rays after cambial wounding </a:t>
            </a:r>
            <a:r>
              <a:rPr lang="en-US" sz="1400" dirty="0" smtClean="0"/>
              <a:t>(arrow</a:t>
            </a:r>
            <a:r>
              <a:rPr lang="en-US" sz="1400" dirty="0"/>
              <a:t>).</a:t>
            </a:r>
            <a:endParaRPr lang="de-DE" sz="1400" dirty="0"/>
          </a:p>
        </p:txBody>
      </p:sp>
    </p:spTree>
    <p:extLst>
      <p:ext uri="{BB962C8B-B14F-4D97-AF65-F5344CB8AC3E}">
        <p14:creationId xmlns:p14="http://schemas.microsoft.com/office/powerpoint/2010/main" val="2659915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34" name="Picture 54"/>
          <p:cNvPicPr>
            <a:picLocks noChangeAspect="1" noChangeArrowheads="1"/>
          </p:cNvPicPr>
          <p:nvPr/>
        </p:nvPicPr>
        <p:blipFill>
          <a:blip r:embed="rId2" cstate="print"/>
          <a:srcRect/>
          <a:stretch>
            <a:fillRect/>
          </a:stretch>
        </p:blipFill>
        <p:spPr bwMode="auto">
          <a:xfrm>
            <a:off x="83344" y="44450"/>
            <a:ext cx="811212" cy="811213"/>
          </a:xfrm>
          <a:prstGeom prst="rect">
            <a:avLst/>
          </a:prstGeom>
          <a:noFill/>
          <a:ln w="9525">
            <a:noFill/>
            <a:miter lim="800000"/>
            <a:headEnd/>
            <a:tailEnd/>
          </a:ln>
        </p:spPr>
      </p:pic>
      <p:pic>
        <p:nvPicPr>
          <p:cNvPr id="23" name="Grafik 2"/>
          <p:cNvPicPr>
            <a:picLocks noChangeAspect="1"/>
          </p:cNvPicPr>
          <p:nvPr/>
        </p:nvPicPr>
        <p:blipFill>
          <a:blip r:embed="rId3" cstate="print"/>
          <a:srcRect/>
          <a:stretch>
            <a:fillRect/>
          </a:stretch>
        </p:blipFill>
        <p:spPr bwMode="auto">
          <a:xfrm>
            <a:off x="7020272" y="103621"/>
            <a:ext cx="1967799" cy="692869"/>
          </a:xfrm>
          <a:prstGeom prst="rect">
            <a:avLst/>
          </a:prstGeom>
          <a:noFill/>
          <a:ln w="9525">
            <a:noFill/>
            <a:miter lim="800000"/>
            <a:headEnd/>
            <a:tailEnd/>
          </a:ln>
        </p:spPr>
      </p:pic>
      <p:sp>
        <p:nvSpPr>
          <p:cNvPr id="5" name="Text Box 4"/>
          <p:cNvSpPr txBox="1">
            <a:spLocks noChangeArrowheads="1"/>
          </p:cNvSpPr>
          <p:nvPr/>
        </p:nvSpPr>
        <p:spPr bwMode="auto">
          <a:xfrm>
            <a:off x="936275" y="1974088"/>
            <a:ext cx="7067896" cy="3416320"/>
          </a:xfrm>
          <a:prstGeom prst="rect">
            <a:avLst/>
          </a:prstGeom>
          <a:noFill/>
          <a:ln w="9525">
            <a:noFill/>
            <a:miter lim="800000"/>
            <a:headEnd/>
            <a:tailEnd/>
          </a:ln>
          <a:effectLst/>
        </p:spPr>
        <p:txBody>
          <a:bodyPr wrap="square">
            <a:spAutoFit/>
          </a:bodyPr>
          <a:lstStyle/>
          <a:p>
            <a:pPr algn="ctr"/>
            <a:r>
              <a:rPr lang="en-US" dirty="0" smtClean="0">
                <a:solidFill>
                  <a:srgbClr val="002060"/>
                </a:solidFill>
              </a:rPr>
              <a:t>Concepts and relevance of the topic</a:t>
            </a:r>
          </a:p>
          <a:p>
            <a:pPr algn="ctr"/>
            <a:endParaRPr lang="en-US" dirty="0" smtClean="0">
              <a:solidFill>
                <a:srgbClr val="002060"/>
              </a:solidFill>
            </a:endParaRPr>
          </a:p>
          <a:p>
            <a:pPr algn="ctr"/>
            <a:r>
              <a:rPr lang="en-US" dirty="0" smtClean="0">
                <a:solidFill>
                  <a:schemeClr val="accent6">
                    <a:lumMod val="40000"/>
                    <a:lumOff val="60000"/>
                  </a:schemeClr>
                </a:solidFill>
              </a:rPr>
              <a:t>Methodological aspects</a:t>
            </a:r>
          </a:p>
          <a:p>
            <a:pPr algn="ctr"/>
            <a:endParaRPr lang="en-US" dirty="0">
              <a:solidFill>
                <a:schemeClr val="accent6">
                  <a:lumMod val="40000"/>
                  <a:lumOff val="60000"/>
                </a:schemeClr>
              </a:solidFill>
            </a:endParaRPr>
          </a:p>
          <a:p>
            <a:pPr algn="ctr"/>
            <a:r>
              <a:rPr lang="en-US" dirty="0" smtClean="0">
                <a:solidFill>
                  <a:schemeClr val="accent6">
                    <a:lumMod val="40000"/>
                    <a:lumOff val="60000"/>
                  </a:schemeClr>
                </a:solidFill>
              </a:rPr>
              <a:t>Environmental signals in qualitative wood anatomical traits</a:t>
            </a:r>
          </a:p>
          <a:p>
            <a:pPr algn="ctr"/>
            <a:endParaRPr lang="en-US" dirty="0">
              <a:solidFill>
                <a:schemeClr val="accent6">
                  <a:lumMod val="40000"/>
                  <a:lumOff val="60000"/>
                </a:schemeClr>
              </a:solidFill>
            </a:endParaRPr>
          </a:p>
          <a:p>
            <a:pPr algn="ctr"/>
            <a:r>
              <a:rPr lang="en-US" dirty="0">
                <a:solidFill>
                  <a:schemeClr val="accent6">
                    <a:lumMod val="40000"/>
                    <a:lumOff val="60000"/>
                  </a:schemeClr>
                </a:solidFill>
              </a:rPr>
              <a:t>Environmental signals in quantitative wood anatomical </a:t>
            </a:r>
            <a:r>
              <a:rPr lang="en-US" dirty="0" smtClean="0">
                <a:solidFill>
                  <a:schemeClr val="accent6">
                    <a:lumMod val="40000"/>
                    <a:lumOff val="60000"/>
                  </a:schemeClr>
                </a:solidFill>
              </a:rPr>
              <a:t>traits</a:t>
            </a:r>
          </a:p>
          <a:p>
            <a:pPr algn="ctr"/>
            <a:endParaRPr lang="en-US" dirty="0">
              <a:solidFill>
                <a:schemeClr val="accent6">
                  <a:lumMod val="40000"/>
                  <a:lumOff val="60000"/>
                </a:schemeClr>
              </a:solidFill>
            </a:endParaRPr>
          </a:p>
          <a:p>
            <a:pPr algn="ctr"/>
            <a:r>
              <a:rPr lang="en-US" dirty="0" smtClean="0">
                <a:solidFill>
                  <a:schemeClr val="accent6">
                    <a:lumMod val="40000"/>
                    <a:lumOff val="60000"/>
                  </a:schemeClr>
                </a:solidFill>
              </a:rPr>
              <a:t>Constraints and Challenges</a:t>
            </a:r>
          </a:p>
          <a:p>
            <a:pPr algn="ctr"/>
            <a:endParaRPr lang="en-US" dirty="0" smtClean="0">
              <a:solidFill>
                <a:schemeClr val="accent6">
                  <a:lumMod val="40000"/>
                  <a:lumOff val="60000"/>
                </a:schemeClr>
              </a:solidFill>
            </a:endParaRPr>
          </a:p>
          <a:p>
            <a:pPr algn="ctr"/>
            <a:r>
              <a:rPr lang="en-US" dirty="0">
                <a:solidFill>
                  <a:schemeClr val="accent6">
                    <a:lumMod val="40000"/>
                    <a:lumOff val="60000"/>
                  </a:schemeClr>
                </a:solidFill>
              </a:rPr>
              <a:t>Outlook and </a:t>
            </a:r>
            <a:r>
              <a:rPr lang="en-US" dirty="0" smtClean="0">
                <a:solidFill>
                  <a:schemeClr val="accent6">
                    <a:lumMod val="40000"/>
                    <a:lumOff val="60000"/>
                  </a:schemeClr>
                </a:solidFill>
              </a:rPr>
              <a:t>conclusions</a:t>
            </a:r>
            <a:endParaRPr lang="en-US" dirty="0">
              <a:solidFill>
                <a:schemeClr val="accent6">
                  <a:lumMod val="40000"/>
                  <a:lumOff val="60000"/>
                </a:schemeClr>
              </a:solidFill>
            </a:endParaRPr>
          </a:p>
          <a:p>
            <a:pPr algn="ctr"/>
            <a:endParaRPr lang="en-US" dirty="0">
              <a:solidFill>
                <a:srgbClr val="002060"/>
              </a:solidFill>
            </a:endParaRPr>
          </a:p>
        </p:txBody>
      </p:sp>
    </p:spTree>
    <p:extLst>
      <p:ext uri="{BB962C8B-B14F-4D97-AF65-F5344CB8AC3E}">
        <p14:creationId xmlns:p14="http://schemas.microsoft.com/office/powerpoint/2010/main" val="3536428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5"/>
          <p:cNvSpPr txBox="1">
            <a:spLocks noChangeArrowheads="1"/>
          </p:cNvSpPr>
          <p:nvPr/>
        </p:nvSpPr>
        <p:spPr bwMode="auto">
          <a:xfrm>
            <a:off x="152400" y="136525"/>
            <a:ext cx="883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2000" dirty="0" smtClean="0">
                <a:solidFill>
                  <a:srgbClr val="002060"/>
                </a:solidFill>
                <a:latin typeface="Arial" charset="0"/>
              </a:rPr>
              <a:t>Wood </a:t>
            </a:r>
            <a:r>
              <a:rPr lang="de-DE" altLang="de-DE" sz="2000" dirty="0" err="1" smtClean="0">
                <a:solidFill>
                  <a:srgbClr val="002060"/>
                </a:solidFill>
                <a:latin typeface="Arial" charset="0"/>
              </a:rPr>
              <a:t>anatomical</a:t>
            </a:r>
            <a:r>
              <a:rPr lang="de-DE" altLang="de-DE" sz="2000" dirty="0" smtClean="0">
                <a:solidFill>
                  <a:srgbClr val="002060"/>
                </a:solidFill>
                <a:latin typeface="Arial" charset="0"/>
              </a:rPr>
              <a:t> </a:t>
            </a:r>
            <a:r>
              <a:rPr lang="de-DE" altLang="de-DE" sz="2000" dirty="0" err="1" smtClean="0">
                <a:solidFill>
                  <a:srgbClr val="002060"/>
                </a:solidFill>
                <a:latin typeface="Arial" charset="0"/>
              </a:rPr>
              <a:t>features</a:t>
            </a:r>
            <a:r>
              <a:rPr lang="de-DE" altLang="de-DE" sz="2000" dirty="0" smtClean="0">
                <a:solidFill>
                  <a:srgbClr val="002060"/>
                </a:solidFill>
                <a:latin typeface="Arial" charset="0"/>
              </a:rPr>
              <a:t> with qualitative </a:t>
            </a:r>
            <a:r>
              <a:rPr lang="de-DE" altLang="de-DE" sz="2000" dirty="0" err="1" smtClean="0">
                <a:solidFill>
                  <a:srgbClr val="002060"/>
                </a:solidFill>
                <a:latin typeface="Arial" charset="0"/>
              </a:rPr>
              <a:t>relations</a:t>
            </a:r>
            <a:r>
              <a:rPr lang="de-DE" altLang="de-DE" sz="2000" dirty="0" smtClean="0">
                <a:solidFill>
                  <a:srgbClr val="002060"/>
                </a:solidFill>
                <a:latin typeface="Arial" charset="0"/>
              </a:rPr>
              <a:t> </a:t>
            </a:r>
            <a:r>
              <a:rPr lang="de-DE" altLang="de-DE" sz="2000" dirty="0" err="1" smtClean="0">
                <a:solidFill>
                  <a:srgbClr val="002060"/>
                </a:solidFill>
                <a:latin typeface="Arial" charset="0"/>
              </a:rPr>
              <a:t>to</a:t>
            </a:r>
            <a:r>
              <a:rPr lang="de-DE" altLang="de-DE" sz="2000" dirty="0" smtClean="0">
                <a:solidFill>
                  <a:srgbClr val="002060"/>
                </a:solidFill>
                <a:latin typeface="Arial" charset="0"/>
              </a:rPr>
              <a:t> environmental </a:t>
            </a:r>
            <a:r>
              <a:rPr lang="de-DE" altLang="de-DE" sz="2000" dirty="0" err="1" smtClean="0">
                <a:solidFill>
                  <a:srgbClr val="002060"/>
                </a:solidFill>
                <a:latin typeface="Arial" charset="0"/>
              </a:rPr>
              <a:t>factors</a:t>
            </a:r>
            <a:endParaRPr lang="de-DE" altLang="de-DE" sz="2000" dirty="0">
              <a:solidFill>
                <a:srgbClr val="002060"/>
              </a:solidFill>
              <a:latin typeface="Arial" charset="0"/>
            </a:endParaRPr>
          </a:p>
        </p:txBody>
      </p:sp>
      <p:sp>
        <p:nvSpPr>
          <p:cNvPr id="5" name="Text Box 4"/>
          <p:cNvSpPr txBox="1">
            <a:spLocks noChangeArrowheads="1"/>
          </p:cNvSpPr>
          <p:nvPr/>
        </p:nvSpPr>
        <p:spPr bwMode="auto">
          <a:xfrm>
            <a:off x="7054" y="6608385"/>
            <a:ext cx="406089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050" dirty="0" smtClean="0">
                <a:latin typeface="+mj-lt"/>
              </a:rPr>
              <a:t>Bräuning et al., IAWA Journal 2016 (</a:t>
            </a:r>
            <a:r>
              <a:rPr lang="de-DE" altLang="de-DE" sz="1050" dirty="0" err="1" smtClean="0">
                <a:latin typeface="+mj-lt"/>
              </a:rPr>
              <a:t>photographs</a:t>
            </a:r>
            <a:r>
              <a:rPr lang="de-DE" altLang="de-DE" sz="1050" dirty="0" smtClean="0">
                <a:latin typeface="+mj-lt"/>
              </a:rPr>
              <a:t> </a:t>
            </a:r>
            <a:r>
              <a:rPr lang="de-DE" altLang="de-DE" sz="1050" dirty="0" err="1" smtClean="0">
                <a:latin typeface="+mj-lt"/>
              </a:rPr>
              <a:t>by</a:t>
            </a:r>
            <a:r>
              <a:rPr lang="de-DE" altLang="de-DE" sz="1050" dirty="0" smtClean="0">
                <a:latin typeface="+mj-lt"/>
              </a:rPr>
              <a:t> H. Gärtner)</a:t>
            </a:r>
            <a:endParaRPr lang="en-GB" altLang="de-DE" sz="1050" dirty="0">
              <a:latin typeface="+mj-lt"/>
            </a:endParaRPr>
          </a:p>
        </p:txBody>
      </p:sp>
      <p:sp>
        <p:nvSpPr>
          <p:cNvPr id="4" name="Rechteck 3"/>
          <p:cNvSpPr/>
          <p:nvPr/>
        </p:nvSpPr>
        <p:spPr>
          <a:xfrm>
            <a:off x="137592" y="688706"/>
            <a:ext cx="3642320" cy="5478423"/>
          </a:xfrm>
          <a:prstGeom prst="rect">
            <a:avLst/>
          </a:prstGeom>
        </p:spPr>
        <p:txBody>
          <a:bodyPr wrap="square">
            <a:spAutoFit/>
          </a:bodyPr>
          <a:lstStyle/>
          <a:p>
            <a:r>
              <a:rPr lang="en-US" sz="1400" b="1" dirty="0" smtClean="0"/>
              <a:t>Reaction wood in softwoods and </a:t>
            </a:r>
            <a:r>
              <a:rPr lang="en-US" sz="1400" b="1" dirty="0" err="1" smtClean="0"/>
              <a:t>hardswoods</a:t>
            </a:r>
            <a:r>
              <a:rPr lang="en-US" sz="1400" b="1" dirty="0" smtClean="0"/>
              <a:t>  </a:t>
            </a:r>
          </a:p>
          <a:p>
            <a:endParaRPr lang="en-US" sz="1400" dirty="0" smtClean="0"/>
          </a:p>
          <a:p>
            <a:r>
              <a:rPr lang="en-US" sz="1400" dirty="0" smtClean="0"/>
              <a:t>A</a:t>
            </a:r>
            <a:r>
              <a:rPr lang="en-US" sz="1400" dirty="0"/>
              <a:t>: Compression wood in a disc of </a:t>
            </a:r>
            <a:r>
              <a:rPr lang="en-US" sz="1400" i="1" dirty="0" err="1"/>
              <a:t>Picea</a:t>
            </a:r>
            <a:r>
              <a:rPr lang="en-US" sz="1400" i="1" dirty="0"/>
              <a:t> </a:t>
            </a:r>
            <a:r>
              <a:rPr lang="en-US" sz="1400" i="1" dirty="0" err="1"/>
              <a:t>abies</a:t>
            </a:r>
            <a:r>
              <a:rPr lang="en-US" sz="1400" i="1" dirty="0"/>
              <a:t> </a:t>
            </a:r>
            <a:r>
              <a:rPr lang="en-US" sz="1400" dirty="0"/>
              <a:t>(white arrows</a:t>
            </a:r>
            <a:r>
              <a:rPr lang="en-US" sz="1400" dirty="0" smtClean="0"/>
              <a:t>).</a:t>
            </a:r>
          </a:p>
          <a:p>
            <a:endParaRPr lang="en-US" sz="1400" dirty="0"/>
          </a:p>
          <a:p>
            <a:r>
              <a:rPr lang="en-US" sz="1400" dirty="0" smtClean="0"/>
              <a:t>B</a:t>
            </a:r>
            <a:r>
              <a:rPr lang="en-US" sz="1400" dirty="0"/>
              <a:t>: Section </a:t>
            </a:r>
            <a:r>
              <a:rPr lang="en-US" sz="1400" dirty="0" smtClean="0"/>
              <a:t>showing the </a:t>
            </a:r>
            <a:r>
              <a:rPr lang="en-US" sz="1400" dirty="0"/>
              <a:t>anatomical structure of compression wood, tracheids are rounded showing intercellular spaces</a:t>
            </a:r>
          </a:p>
          <a:p>
            <a:r>
              <a:rPr lang="en-US" sz="1400" dirty="0"/>
              <a:t>(black arrows), the secondary walls are thick. </a:t>
            </a:r>
            <a:endParaRPr lang="en-US" sz="1400" dirty="0" smtClean="0"/>
          </a:p>
          <a:p>
            <a:endParaRPr lang="en-US" sz="1400" dirty="0" smtClean="0"/>
          </a:p>
          <a:p>
            <a:endParaRPr lang="en-US" sz="1400" dirty="0"/>
          </a:p>
          <a:p>
            <a:endParaRPr lang="en-US" sz="1400" dirty="0" smtClean="0"/>
          </a:p>
          <a:p>
            <a:endParaRPr lang="en-US" sz="1400" dirty="0"/>
          </a:p>
          <a:p>
            <a:endParaRPr lang="en-US" sz="1400" dirty="0"/>
          </a:p>
          <a:p>
            <a:r>
              <a:rPr lang="en-US" sz="1400" dirty="0" smtClean="0"/>
              <a:t>C</a:t>
            </a:r>
            <a:r>
              <a:rPr lang="en-US" sz="1400" dirty="0"/>
              <a:t>: Very wide ring of </a:t>
            </a:r>
            <a:r>
              <a:rPr lang="en-US" sz="1400" i="1" dirty="0" err="1"/>
              <a:t>Betula</a:t>
            </a:r>
            <a:r>
              <a:rPr lang="en-US" sz="1400" i="1" dirty="0"/>
              <a:t> pendula </a:t>
            </a:r>
            <a:r>
              <a:rPr lang="en-US" sz="1400" dirty="0" smtClean="0"/>
              <a:t>showing tension </a:t>
            </a:r>
            <a:r>
              <a:rPr lang="en-US" sz="1400" dirty="0"/>
              <a:t>wood (blue zone). </a:t>
            </a:r>
            <a:endParaRPr lang="en-US" sz="1400" dirty="0" smtClean="0"/>
          </a:p>
          <a:p>
            <a:endParaRPr lang="en-US" sz="1400" dirty="0"/>
          </a:p>
          <a:p>
            <a:r>
              <a:rPr lang="en-US" sz="1400" dirty="0" smtClean="0"/>
              <a:t>D</a:t>
            </a:r>
            <a:r>
              <a:rPr lang="en-US" sz="1400" dirty="0"/>
              <a:t>: Detailed view of tension wood showing </a:t>
            </a:r>
            <a:r>
              <a:rPr lang="en-US" sz="1400" dirty="0" err="1"/>
              <a:t>unlignified</a:t>
            </a:r>
            <a:r>
              <a:rPr lang="en-US" sz="1400" dirty="0"/>
              <a:t> </a:t>
            </a:r>
            <a:r>
              <a:rPr lang="en-US" sz="1400" dirty="0" smtClean="0"/>
              <a:t>G-layers (</a:t>
            </a:r>
            <a:r>
              <a:rPr lang="en-US" sz="1400" dirty="0"/>
              <a:t>gelatinous </a:t>
            </a:r>
            <a:r>
              <a:rPr lang="en-US" sz="1400" dirty="0" err="1"/>
              <a:t>fibres</a:t>
            </a:r>
            <a:r>
              <a:rPr lang="en-US" sz="1400" dirty="0"/>
              <a:t> in blue [stain: </a:t>
            </a:r>
            <a:r>
              <a:rPr lang="en-US" sz="1400" dirty="0" err="1"/>
              <a:t>astrablue</a:t>
            </a:r>
            <a:r>
              <a:rPr lang="en-US" sz="1400" dirty="0"/>
              <a:t>]; black arrow). The S1 + S2 layers of </a:t>
            </a:r>
            <a:r>
              <a:rPr lang="en-US" sz="1400" dirty="0" err="1"/>
              <a:t>fibre</a:t>
            </a:r>
            <a:r>
              <a:rPr lang="en-US" sz="1400" dirty="0"/>
              <a:t> cell </a:t>
            </a:r>
            <a:r>
              <a:rPr lang="en-US" sz="1400" dirty="0" smtClean="0"/>
              <a:t>walls are </a:t>
            </a:r>
            <a:r>
              <a:rPr lang="en-US" sz="1400" dirty="0"/>
              <a:t>thin and lignified (red [stain: safranin]; white arrow). – V = vessel.</a:t>
            </a:r>
            <a:endParaRPr lang="de-DE" sz="1400"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730" y="688706"/>
            <a:ext cx="5062758" cy="5908646"/>
          </a:xfrm>
          <a:prstGeom prst="rect">
            <a:avLst/>
          </a:prstGeom>
        </p:spPr>
      </p:pic>
    </p:spTree>
    <p:extLst>
      <p:ext uri="{BB962C8B-B14F-4D97-AF65-F5344CB8AC3E}">
        <p14:creationId xmlns:p14="http://schemas.microsoft.com/office/powerpoint/2010/main" val="23444692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34" name="Picture 54"/>
          <p:cNvPicPr>
            <a:picLocks noChangeAspect="1" noChangeArrowheads="1"/>
          </p:cNvPicPr>
          <p:nvPr/>
        </p:nvPicPr>
        <p:blipFill>
          <a:blip r:embed="rId2" cstate="print"/>
          <a:srcRect/>
          <a:stretch>
            <a:fillRect/>
          </a:stretch>
        </p:blipFill>
        <p:spPr bwMode="auto">
          <a:xfrm>
            <a:off x="83344" y="44450"/>
            <a:ext cx="811212" cy="811213"/>
          </a:xfrm>
          <a:prstGeom prst="rect">
            <a:avLst/>
          </a:prstGeom>
          <a:noFill/>
          <a:ln w="9525">
            <a:noFill/>
            <a:miter lim="800000"/>
            <a:headEnd/>
            <a:tailEnd/>
          </a:ln>
        </p:spPr>
      </p:pic>
      <p:pic>
        <p:nvPicPr>
          <p:cNvPr id="23" name="Grafik 2"/>
          <p:cNvPicPr>
            <a:picLocks noChangeAspect="1"/>
          </p:cNvPicPr>
          <p:nvPr/>
        </p:nvPicPr>
        <p:blipFill>
          <a:blip r:embed="rId3" cstate="print"/>
          <a:srcRect/>
          <a:stretch>
            <a:fillRect/>
          </a:stretch>
        </p:blipFill>
        <p:spPr bwMode="auto">
          <a:xfrm>
            <a:off x="7020272" y="103621"/>
            <a:ext cx="1967799" cy="692869"/>
          </a:xfrm>
          <a:prstGeom prst="rect">
            <a:avLst/>
          </a:prstGeom>
          <a:noFill/>
          <a:ln w="9525">
            <a:noFill/>
            <a:miter lim="800000"/>
            <a:headEnd/>
            <a:tailEnd/>
          </a:ln>
        </p:spPr>
      </p:pic>
      <p:sp>
        <p:nvSpPr>
          <p:cNvPr id="5" name="Text Box 4"/>
          <p:cNvSpPr txBox="1">
            <a:spLocks noChangeArrowheads="1"/>
          </p:cNvSpPr>
          <p:nvPr/>
        </p:nvSpPr>
        <p:spPr bwMode="auto">
          <a:xfrm>
            <a:off x="936275" y="1974088"/>
            <a:ext cx="7067896" cy="3416320"/>
          </a:xfrm>
          <a:prstGeom prst="rect">
            <a:avLst/>
          </a:prstGeom>
          <a:noFill/>
          <a:ln w="9525">
            <a:noFill/>
            <a:miter lim="800000"/>
            <a:headEnd/>
            <a:tailEnd/>
          </a:ln>
          <a:effectLst/>
        </p:spPr>
        <p:txBody>
          <a:bodyPr wrap="square">
            <a:spAutoFit/>
          </a:bodyPr>
          <a:lstStyle/>
          <a:p>
            <a:pPr algn="ctr"/>
            <a:r>
              <a:rPr lang="en-US" dirty="0" smtClean="0">
                <a:solidFill>
                  <a:schemeClr val="accent6">
                    <a:lumMod val="40000"/>
                    <a:lumOff val="60000"/>
                  </a:schemeClr>
                </a:solidFill>
              </a:rPr>
              <a:t>Concepts and relevance of the topic</a:t>
            </a:r>
          </a:p>
          <a:p>
            <a:pPr algn="ctr"/>
            <a:endParaRPr lang="en-US" dirty="0" smtClean="0">
              <a:solidFill>
                <a:schemeClr val="accent6">
                  <a:lumMod val="40000"/>
                  <a:lumOff val="60000"/>
                </a:schemeClr>
              </a:solidFill>
            </a:endParaRPr>
          </a:p>
          <a:p>
            <a:pPr algn="ctr"/>
            <a:r>
              <a:rPr lang="en-US" dirty="0" smtClean="0">
                <a:solidFill>
                  <a:schemeClr val="accent6">
                    <a:lumMod val="40000"/>
                    <a:lumOff val="60000"/>
                  </a:schemeClr>
                </a:solidFill>
              </a:rPr>
              <a:t>Methodological aspects</a:t>
            </a:r>
          </a:p>
          <a:p>
            <a:pPr algn="ctr"/>
            <a:endParaRPr lang="en-US" dirty="0">
              <a:solidFill>
                <a:schemeClr val="accent6">
                  <a:lumMod val="40000"/>
                  <a:lumOff val="60000"/>
                </a:schemeClr>
              </a:solidFill>
            </a:endParaRPr>
          </a:p>
          <a:p>
            <a:pPr algn="ctr"/>
            <a:r>
              <a:rPr lang="en-US" dirty="0" smtClean="0">
                <a:solidFill>
                  <a:schemeClr val="accent6">
                    <a:lumMod val="40000"/>
                    <a:lumOff val="60000"/>
                  </a:schemeClr>
                </a:solidFill>
              </a:rPr>
              <a:t>Environmental signals in qualitative wood anatomical traits</a:t>
            </a:r>
          </a:p>
          <a:p>
            <a:pPr algn="ctr"/>
            <a:endParaRPr lang="en-US" dirty="0">
              <a:solidFill>
                <a:srgbClr val="002060"/>
              </a:solidFill>
            </a:endParaRPr>
          </a:p>
          <a:p>
            <a:pPr algn="ctr"/>
            <a:r>
              <a:rPr lang="en-US" dirty="0">
                <a:solidFill>
                  <a:srgbClr val="002060"/>
                </a:solidFill>
              </a:rPr>
              <a:t>Environmental signals in quantitative wood anatomical </a:t>
            </a:r>
            <a:r>
              <a:rPr lang="en-US" dirty="0" smtClean="0">
                <a:solidFill>
                  <a:srgbClr val="002060"/>
                </a:solidFill>
              </a:rPr>
              <a:t>traits</a:t>
            </a:r>
          </a:p>
          <a:p>
            <a:pPr algn="ctr"/>
            <a:endParaRPr lang="en-US" dirty="0">
              <a:solidFill>
                <a:srgbClr val="002060"/>
              </a:solidFill>
            </a:endParaRPr>
          </a:p>
          <a:p>
            <a:pPr algn="ctr"/>
            <a:r>
              <a:rPr lang="en-US" dirty="0" smtClean="0">
                <a:solidFill>
                  <a:schemeClr val="accent6">
                    <a:lumMod val="40000"/>
                    <a:lumOff val="60000"/>
                  </a:schemeClr>
                </a:solidFill>
              </a:rPr>
              <a:t>Constraints and Challenges</a:t>
            </a:r>
          </a:p>
          <a:p>
            <a:pPr algn="ctr"/>
            <a:endParaRPr lang="en-US" dirty="0" smtClean="0">
              <a:solidFill>
                <a:schemeClr val="accent6">
                  <a:lumMod val="40000"/>
                  <a:lumOff val="60000"/>
                </a:schemeClr>
              </a:solidFill>
            </a:endParaRPr>
          </a:p>
          <a:p>
            <a:pPr algn="ctr"/>
            <a:r>
              <a:rPr lang="en-US" dirty="0">
                <a:solidFill>
                  <a:schemeClr val="accent6">
                    <a:lumMod val="40000"/>
                    <a:lumOff val="60000"/>
                  </a:schemeClr>
                </a:solidFill>
              </a:rPr>
              <a:t>Outlook and </a:t>
            </a:r>
            <a:r>
              <a:rPr lang="en-US" dirty="0" smtClean="0">
                <a:solidFill>
                  <a:schemeClr val="accent6">
                    <a:lumMod val="40000"/>
                    <a:lumOff val="60000"/>
                  </a:schemeClr>
                </a:solidFill>
              </a:rPr>
              <a:t>conclusions</a:t>
            </a:r>
            <a:endParaRPr lang="en-US" dirty="0">
              <a:solidFill>
                <a:schemeClr val="accent6">
                  <a:lumMod val="40000"/>
                  <a:lumOff val="60000"/>
                </a:schemeClr>
              </a:solidFill>
            </a:endParaRPr>
          </a:p>
          <a:p>
            <a:pPr algn="ctr"/>
            <a:endParaRPr lang="en-US" dirty="0">
              <a:solidFill>
                <a:srgbClr val="002060"/>
              </a:solidFill>
            </a:endParaRPr>
          </a:p>
        </p:txBody>
      </p:sp>
    </p:spTree>
    <p:extLst>
      <p:ext uri="{BB962C8B-B14F-4D97-AF65-F5344CB8AC3E}">
        <p14:creationId xmlns:p14="http://schemas.microsoft.com/office/powerpoint/2010/main" val="28186520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4" descr="Z:\Exchange\Mahmuda\vessel chronology\methods picture\COMBINE.t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532821"/>
            <a:ext cx="7200800" cy="3704491"/>
          </a:xfrm>
          <a:prstGeom prst="rect">
            <a:avLst/>
          </a:prstGeom>
          <a:noFill/>
          <a:ln>
            <a:noFill/>
          </a:ln>
        </p:spPr>
      </p:pic>
      <p:sp>
        <p:nvSpPr>
          <p:cNvPr id="5" name="Rechteck 4"/>
          <p:cNvSpPr/>
          <p:nvPr/>
        </p:nvSpPr>
        <p:spPr>
          <a:xfrm>
            <a:off x="611560" y="1127646"/>
            <a:ext cx="8064896" cy="1077218"/>
          </a:xfrm>
          <a:prstGeom prst="rect">
            <a:avLst/>
          </a:prstGeom>
        </p:spPr>
        <p:txBody>
          <a:bodyPr wrap="square">
            <a:spAutoFit/>
          </a:bodyPr>
          <a:lstStyle/>
          <a:p>
            <a:r>
              <a:rPr lang="en-US" sz="1600" dirty="0" smtClean="0"/>
              <a:t>Scanned </a:t>
            </a:r>
            <a:r>
              <a:rPr lang="en-US" sz="1600" dirty="0"/>
              <a:t>image (Upper </a:t>
            </a:r>
            <a:r>
              <a:rPr lang="en-US" sz="1600" dirty="0" err="1"/>
              <a:t>pannel</a:t>
            </a:r>
            <a:r>
              <a:rPr lang="en-US" sz="1600" dirty="0"/>
              <a:t>) showing vessel distribution and tree-ring boundaries of </a:t>
            </a:r>
            <a:r>
              <a:rPr lang="en-US" sz="1600" i="1" dirty="0" err="1" smtClean="0"/>
              <a:t>Chukrasia</a:t>
            </a:r>
            <a:r>
              <a:rPr lang="en-US" sz="1600" i="1" dirty="0" smtClean="0"/>
              <a:t> </a:t>
            </a:r>
            <a:r>
              <a:rPr lang="en-US" sz="1600" i="1" dirty="0"/>
              <a:t>tabularis</a:t>
            </a:r>
            <a:r>
              <a:rPr lang="en-US" sz="1600" dirty="0"/>
              <a:t> </a:t>
            </a:r>
            <a:r>
              <a:rPr lang="en-US" sz="1600" dirty="0" smtClean="0"/>
              <a:t>(</a:t>
            </a:r>
            <a:r>
              <a:rPr lang="en-US" sz="1600" dirty="0" err="1" smtClean="0"/>
              <a:t>Meliaceae</a:t>
            </a:r>
            <a:r>
              <a:rPr lang="en-US" sz="1600" dirty="0" smtClean="0"/>
              <a:t>) from </a:t>
            </a:r>
            <a:r>
              <a:rPr lang="en-US" sz="1600" dirty="0"/>
              <a:t>a moist tropical forests in </a:t>
            </a:r>
            <a:r>
              <a:rPr lang="en-US" sz="1600" dirty="0" smtClean="0"/>
              <a:t>Bangladesh. </a:t>
            </a:r>
            <a:r>
              <a:rPr lang="en-US" sz="1600" dirty="0"/>
              <a:t>Lower panels show an example of vessel measurement using </a:t>
            </a:r>
            <a:r>
              <a:rPr lang="en-US" sz="1600" dirty="0" err="1"/>
              <a:t>WinCELL</a:t>
            </a:r>
            <a:r>
              <a:rPr lang="en-US" sz="1600" dirty="0"/>
              <a:t> program on high resolution digital microscopic </a:t>
            </a:r>
            <a:r>
              <a:rPr lang="en-US" sz="1600" dirty="0" smtClean="0"/>
              <a:t>image.</a:t>
            </a:r>
            <a:endParaRPr lang="de-DE" sz="1600" dirty="0"/>
          </a:p>
        </p:txBody>
      </p:sp>
      <p:sp>
        <p:nvSpPr>
          <p:cNvPr id="6" name="Text Box 4"/>
          <p:cNvSpPr txBox="1">
            <a:spLocks noChangeArrowheads="1"/>
          </p:cNvSpPr>
          <p:nvPr/>
        </p:nvSpPr>
        <p:spPr bwMode="auto">
          <a:xfrm>
            <a:off x="107504" y="116632"/>
            <a:ext cx="856895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buFontTx/>
              <a:buNone/>
            </a:pPr>
            <a:r>
              <a:rPr lang="en-US" altLang="de-DE" sz="1800" b="1" dirty="0" smtClean="0">
                <a:solidFill>
                  <a:srgbClr val="002060"/>
                </a:solidFill>
              </a:rPr>
              <a:t>Quantitative analysis of wood features</a:t>
            </a:r>
            <a:endParaRPr lang="en-US" altLang="de-DE" sz="1800" dirty="0" smtClean="0">
              <a:solidFill>
                <a:srgbClr val="002060"/>
              </a:solidFill>
            </a:endParaRPr>
          </a:p>
          <a:p>
            <a:pPr eaLnBrk="1" hangingPunct="1">
              <a:spcBef>
                <a:spcPts val="0"/>
              </a:spcBef>
              <a:buFontTx/>
              <a:buNone/>
            </a:pPr>
            <a:r>
              <a:rPr lang="de-DE" altLang="de-DE" sz="1600" dirty="0" err="1" smtClean="0">
                <a:solidFill>
                  <a:srgbClr val="000000"/>
                </a:solidFill>
              </a:rPr>
              <a:t>Example</a:t>
            </a:r>
            <a:r>
              <a:rPr lang="de-DE" altLang="de-DE" sz="1600" dirty="0" smtClean="0">
                <a:solidFill>
                  <a:srgbClr val="000000"/>
                </a:solidFill>
              </a:rPr>
              <a:t>: </a:t>
            </a:r>
            <a:r>
              <a:rPr lang="de-DE" altLang="de-DE" sz="1600" dirty="0" err="1" smtClean="0">
                <a:solidFill>
                  <a:srgbClr val="000000"/>
                </a:solidFill>
              </a:rPr>
              <a:t>surface</a:t>
            </a:r>
            <a:r>
              <a:rPr lang="de-DE" altLang="de-DE" sz="1600" dirty="0" smtClean="0">
                <a:solidFill>
                  <a:srgbClr val="000000"/>
                </a:solidFill>
              </a:rPr>
              <a:t> sample </a:t>
            </a:r>
            <a:r>
              <a:rPr lang="de-DE" altLang="de-DE" sz="1600" dirty="0" err="1" smtClean="0">
                <a:solidFill>
                  <a:srgbClr val="000000"/>
                </a:solidFill>
              </a:rPr>
              <a:t>from</a:t>
            </a:r>
            <a:r>
              <a:rPr lang="de-DE" altLang="de-DE" sz="1600" dirty="0" smtClean="0">
                <a:solidFill>
                  <a:srgbClr val="000000"/>
                </a:solidFill>
              </a:rPr>
              <a:t> diffuse </a:t>
            </a:r>
            <a:r>
              <a:rPr lang="de-DE" altLang="de-DE" sz="1600" dirty="0" err="1" smtClean="0">
                <a:solidFill>
                  <a:srgbClr val="000000"/>
                </a:solidFill>
              </a:rPr>
              <a:t>porous</a:t>
            </a:r>
            <a:r>
              <a:rPr lang="de-DE" altLang="de-DE" sz="1600" dirty="0" smtClean="0">
                <a:solidFill>
                  <a:srgbClr val="000000"/>
                </a:solidFill>
              </a:rPr>
              <a:t> </a:t>
            </a:r>
            <a:r>
              <a:rPr lang="de-DE" altLang="de-DE" sz="1600" dirty="0" err="1" smtClean="0">
                <a:solidFill>
                  <a:srgbClr val="000000"/>
                </a:solidFill>
              </a:rPr>
              <a:t>tropical</a:t>
            </a:r>
            <a:r>
              <a:rPr lang="de-DE" altLang="de-DE" sz="1600" dirty="0" smtClean="0">
                <a:solidFill>
                  <a:srgbClr val="000000"/>
                </a:solidFill>
              </a:rPr>
              <a:t> </a:t>
            </a:r>
            <a:r>
              <a:rPr lang="de-DE" altLang="de-DE" sz="1600" dirty="0" err="1" smtClean="0">
                <a:solidFill>
                  <a:srgbClr val="000000"/>
                </a:solidFill>
              </a:rPr>
              <a:t>hardwood</a:t>
            </a:r>
            <a:r>
              <a:rPr lang="de-DE" altLang="de-DE" sz="1600" dirty="0" smtClean="0">
                <a:solidFill>
                  <a:srgbClr val="000000"/>
                </a:solidFill>
              </a:rPr>
              <a:t> </a:t>
            </a:r>
            <a:br>
              <a:rPr lang="de-DE" altLang="de-DE" sz="1600" dirty="0" smtClean="0">
                <a:solidFill>
                  <a:srgbClr val="000000"/>
                </a:solidFill>
              </a:rPr>
            </a:br>
            <a:r>
              <a:rPr lang="de-DE" altLang="de-DE" sz="1600" dirty="0" smtClean="0">
                <a:solidFill>
                  <a:srgbClr val="000000"/>
                </a:solidFill>
              </a:rPr>
              <a:t>(Islam, Rahmen &amp; Bräuning, in </a:t>
            </a:r>
            <a:r>
              <a:rPr lang="de-DE" altLang="de-DE" sz="1600" dirty="0" err="1" smtClean="0">
                <a:solidFill>
                  <a:srgbClr val="000000"/>
                </a:solidFill>
              </a:rPr>
              <a:t>prep</a:t>
            </a:r>
            <a:r>
              <a:rPr lang="de-DE" altLang="de-DE" sz="1600" dirty="0" smtClean="0">
                <a:solidFill>
                  <a:srgbClr val="000000"/>
                </a:solidFill>
              </a:rPr>
              <a:t>.)</a:t>
            </a:r>
            <a:endParaRPr lang="de-DE" altLang="de-DE" sz="1400" dirty="0" smtClean="0">
              <a:solidFill>
                <a:srgbClr val="000000"/>
              </a:solidFill>
            </a:endParaRPr>
          </a:p>
        </p:txBody>
      </p:sp>
    </p:spTree>
    <p:extLst>
      <p:ext uri="{BB962C8B-B14F-4D97-AF65-F5344CB8AC3E}">
        <p14:creationId xmlns:p14="http://schemas.microsoft.com/office/powerpoint/2010/main" val="1494766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cstate="print">
            <a:extLst>
              <a:ext uri="{28A0092B-C50C-407E-A947-70E740481C1C}">
                <a14:useLocalDpi xmlns:a14="http://schemas.microsoft.com/office/drawing/2010/main" val="0"/>
              </a:ext>
            </a:extLst>
          </a:blip>
          <a:srcRect t="7140" b="41326"/>
          <a:stretch/>
        </p:blipFill>
        <p:spPr>
          <a:xfrm>
            <a:off x="252000" y="980728"/>
            <a:ext cx="8696401" cy="5868976"/>
          </a:xfrm>
          <a:prstGeom prst="rect">
            <a:avLst/>
          </a:prstGeom>
        </p:spPr>
      </p:pic>
      <p:pic>
        <p:nvPicPr>
          <p:cNvPr id="3" name="Grafik 2"/>
          <p:cNvPicPr>
            <a:picLocks noChangeAspect="1"/>
          </p:cNvPicPr>
          <p:nvPr/>
        </p:nvPicPr>
        <p:blipFill rotWithShape="1">
          <a:blip r:embed="rId3" cstate="print">
            <a:extLst>
              <a:ext uri="{28A0092B-C50C-407E-A947-70E740481C1C}">
                <a14:useLocalDpi xmlns:a14="http://schemas.microsoft.com/office/drawing/2010/main" val="0"/>
              </a:ext>
            </a:extLst>
          </a:blip>
          <a:srcRect t="1572" b="86190"/>
          <a:stretch/>
        </p:blipFill>
        <p:spPr>
          <a:xfrm>
            <a:off x="0" y="30358"/>
            <a:ext cx="5930544" cy="950370"/>
          </a:xfrm>
          <a:prstGeom prst="rect">
            <a:avLst/>
          </a:prstGeom>
        </p:spPr>
      </p:pic>
    </p:spTree>
    <p:extLst>
      <p:ext uri="{BB962C8B-B14F-4D97-AF65-F5344CB8AC3E}">
        <p14:creationId xmlns:p14="http://schemas.microsoft.com/office/powerpoint/2010/main" val="19395285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cstate="print">
            <a:extLst>
              <a:ext uri="{28A0092B-C50C-407E-A947-70E740481C1C}">
                <a14:useLocalDpi xmlns:a14="http://schemas.microsoft.com/office/drawing/2010/main" val="0"/>
              </a:ext>
            </a:extLst>
          </a:blip>
          <a:srcRect t="57473" b="9365"/>
          <a:stretch/>
        </p:blipFill>
        <p:spPr>
          <a:xfrm>
            <a:off x="252000" y="1884637"/>
            <a:ext cx="8696401" cy="3776611"/>
          </a:xfrm>
          <a:prstGeom prst="rect">
            <a:avLst/>
          </a:prstGeom>
        </p:spPr>
      </p:pic>
      <p:pic>
        <p:nvPicPr>
          <p:cNvPr id="3" name="Grafik 2"/>
          <p:cNvPicPr>
            <a:picLocks noChangeAspect="1"/>
          </p:cNvPicPr>
          <p:nvPr/>
        </p:nvPicPr>
        <p:blipFill rotWithShape="1">
          <a:blip r:embed="rId3" cstate="print">
            <a:extLst>
              <a:ext uri="{28A0092B-C50C-407E-A947-70E740481C1C}">
                <a14:useLocalDpi xmlns:a14="http://schemas.microsoft.com/office/drawing/2010/main" val="0"/>
              </a:ext>
            </a:extLst>
          </a:blip>
          <a:srcRect t="1572" b="86190"/>
          <a:stretch/>
        </p:blipFill>
        <p:spPr>
          <a:xfrm>
            <a:off x="0" y="30358"/>
            <a:ext cx="5930544" cy="950370"/>
          </a:xfrm>
          <a:prstGeom prst="rect">
            <a:avLst/>
          </a:prstGeom>
        </p:spPr>
      </p:pic>
      <p:pic>
        <p:nvPicPr>
          <p:cNvPr id="20" name="Grafik 19"/>
          <p:cNvPicPr>
            <a:picLocks noChangeAspect="1"/>
          </p:cNvPicPr>
          <p:nvPr/>
        </p:nvPicPr>
        <p:blipFill rotWithShape="1">
          <a:blip r:embed="rId2" cstate="print">
            <a:extLst>
              <a:ext uri="{28A0092B-C50C-407E-A947-70E740481C1C}">
                <a14:useLocalDpi xmlns:a14="http://schemas.microsoft.com/office/drawing/2010/main" val="0"/>
              </a:ext>
            </a:extLst>
          </a:blip>
          <a:srcRect t="7140" b="86187"/>
          <a:stretch/>
        </p:blipFill>
        <p:spPr>
          <a:xfrm>
            <a:off x="252000" y="980728"/>
            <a:ext cx="8696401" cy="759893"/>
          </a:xfrm>
          <a:prstGeom prst="rect">
            <a:avLst/>
          </a:prstGeom>
        </p:spPr>
      </p:pic>
    </p:spTree>
    <p:extLst>
      <p:ext uri="{BB962C8B-B14F-4D97-AF65-F5344CB8AC3E}">
        <p14:creationId xmlns:p14="http://schemas.microsoft.com/office/powerpoint/2010/main" val="1938954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t="1572" b="86190"/>
          <a:stretch/>
        </p:blipFill>
        <p:spPr>
          <a:xfrm>
            <a:off x="0" y="30358"/>
            <a:ext cx="5930544" cy="950370"/>
          </a:xfrm>
          <a:prstGeom prst="rect">
            <a:avLst/>
          </a:prstGeom>
        </p:spPr>
      </p:pic>
      <p:pic>
        <p:nvPicPr>
          <p:cNvPr id="4" name="Grafik 3"/>
          <p:cNvPicPr>
            <a:picLocks noChangeAspect="1"/>
          </p:cNvPicPr>
          <p:nvPr/>
        </p:nvPicPr>
        <p:blipFill rotWithShape="1">
          <a:blip r:embed="rId3" cstate="print">
            <a:extLst>
              <a:ext uri="{28A0092B-C50C-407E-A947-70E740481C1C}">
                <a14:useLocalDpi xmlns:a14="http://schemas.microsoft.com/office/drawing/2010/main" val="0"/>
              </a:ext>
            </a:extLst>
          </a:blip>
          <a:srcRect t="8889" b="53862"/>
          <a:stretch/>
        </p:blipFill>
        <p:spPr>
          <a:xfrm>
            <a:off x="252000" y="1700808"/>
            <a:ext cx="8696401" cy="4242064"/>
          </a:xfrm>
          <a:prstGeom prst="rect">
            <a:avLst/>
          </a:prstGeom>
        </p:spPr>
      </p:pic>
      <p:pic>
        <p:nvPicPr>
          <p:cNvPr id="6" name="Grafik 5"/>
          <p:cNvPicPr>
            <a:picLocks noChangeAspect="1"/>
          </p:cNvPicPr>
          <p:nvPr/>
        </p:nvPicPr>
        <p:blipFill rotWithShape="1">
          <a:blip r:embed="rId4" cstate="print">
            <a:extLst>
              <a:ext uri="{28A0092B-C50C-407E-A947-70E740481C1C}">
                <a14:useLocalDpi xmlns:a14="http://schemas.microsoft.com/office/drawing/2010/main" val="0"/>
              </a:ext>
            </a:extLst>
          </a:blip>
          <a:srcRect t="7140" b="89364"/>
          <a:stretch/>
        </p:blipFill>
        <p:spPr>
          <a:xfrm>
            <a:off x="252000" y="980728"/>
            <a:ext cx="8696401" cy="398129"/>
          </a:xfrm>
          <a:prstGeom prst="rect">
            <a:avLst/>
          </a:prstGeom>
        </p:spPr>
      </p:pic>
    </p:spTree>
    <p:extLst>
      <p:ext uri="{BB962C8B-B14F-4D97-AF65-F5344CB8AC3E}">
        <p14:creationId xmlns:p14="http://schemas.microsoft.com/office/powerpoint/2010/main" val="1699919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t="1572" b="86190"/>
          <a:stretch/>
        </p:blipFill>
        <p:spPr>
          <a:xfrm>
            <a:off x="0" y="30358"/>
            <a:ext cx="5930544" cy="950370"/>
          </a:xfrm>
          <a:prstGeom prst="rect">
            <a:avLst/>
          </a:prstGeom>
        </p:spPr>
      </p:pic>
      <p:pic>
        <p:nvPicPr>
          <p:cNvPr id="2" name="Grafik 1"/>
          <p:cNvPicPr>
            <a:picLocks noChangeAspect="1"/>
          </p:cNvPicPr>
          <p:nvPr/>
        </p:nvPicPr>
        <p:blipFill rotWithShape="1">
          <a:blip r:embed="rId3" cstate="print">
            <a:extLst>
              <a:ext uri="{28A0092B-C50C-407E-A947-70E740481C1C}">
                <a14:useLocalDpi xmlns:a14="http://schemas.microsoft.com/office/drawing/2010/main" val="0"/>
              </a:ext>
            </a:extLst>
          </a:blip>
          <a:srcRect l="3439" t="7371" r="47767" b="46033"/>
          <a:stretch/>
        </p:blipFill>
        <p:spPr>
          <a:xfrm>
            <a:off x="4283968" y="735559"/>
            <a:ext cx="4860032" cy="6077817"/>
          </a:xfrm>
          <a:prstGeom prst="rect">
            <a:avLst/>
          </a:prstGeom>
        </p:spPr>
      </p:pic>
      <p:sp>
        <p:nvSpPr>
          <p:cNvPr id="7" name="Rechteck 6"/>
          <p:cNvSpPr/>
          <p:nvPr/>
        </p:nvSpPr>
        <p:spPr>
          <a:xfrm>
            <a:off x="251521" y="1556792"/>
            <a:ext cx="4032448" cy="2554545"/>
          </a:xfrm>
          <a:prstGeom prst="rect">
            <a:avLst/>
          </a:prstGeom>
        </p:spPr>
        <p:txBody>
          <a:bodyPr wrap="square">
            <a:spAutoFit/>
          </a:bodyPr>
          <a:lstStyle/>
          <a:p>
            <a:r>
              <a:rPr lang="en-US" sz="1600" dirty="0" smtClean="0">
                <a:solidFill>
                  <a:srgbClr val="002060"/>
                </a:solidFill>
              </a:rPr>
              <a:t>From measured parameters, physiologically, ecologically, and climatologically important </a:t>
            </a:r>
            <a:r>
              <a:rPr lang="en-US" sz="1600" b="1" dirty="0" smtClean="0">
                <a:solidFill>
                  <a:srgbClr val="002060"/>
                </a:solidFill>
              </a:rPr>
              <a:t>hydraulic traits can </a:t>
            </a:r>
            <a:r>
              <a:rPr lang="en-US" sz="1600" b="1" dirty="0" smtClean="0">
                <a:solidFill>
                  <a:srgbClr val="002060"/>
                </a:solidFill>
              </a:rPr>
              <a:t>be calculated.</a:t>
            </a:r>
          </a:p>
          <a:p>
            <a:endParaRPr lang="en-US" sz="1600" dirty="0" smtClean="0">
              <a:solidFill>
                <a:srgbClr val="002060"/>
              </a:solidFill>
            </a:endParaRPr>
          </a:p>
          <a:p>
            <a:endParaRPr lang="en-US" sz="1600" dirty="0">
              <a:solidFill>
                <a:srgbClr val="002060"/>
              </a:solidFill>
            </a:endParaRPr>
          </a:p>
          <a:p>
            <a:endParaRPr lang="en-US" sz="1600" dirty="0">
              <a:solidFill>
                <a:srgbClr val="002060"/>
              </a:solidFill>
            </a:endParaRPr>
          </a:p>
          <a:p>
            <a:r>
              <a:rPr lang="en-US" sz="1600" dirty="0" smtClean="0">
                <a:solidFill>
                  <a:srgbClr val="002060"/>
                </a:solidFill>
              </a:rPr>
              <a:t>For example, based on the Hagen-</a:t>
            </a:r>
            <a:r>
              <a:rPr lang="en-US" sz="1600" dirty="0" err="1" smtClean="0">
                <a:solidFill>
                  <a:srgbClr val="002060"/>
                </a:solidFill>
              </a:rPr>
              <a:t>Poiseuille</a:t>
            </a:r>
            <a:r>
              <a:rPr lang="en-US" sz="1600" dirty="0" smtClean="0">
                <a:solidFill>
                  <a:srgbClr val="002060"/>
                </a:solidFill>
              </a:rPr>
              <a:t> law, hydraulic conductivity (</a:t>
            </a:r>
            <a:r>
              <a:rPr lang="en-US" sz="1600" i="1" dirty="0" err="1" smtClean="0">
                <a:solidFill>
                  <a:srgbClr val="002060"/>
                </a:solidFill>
              </a:rPr>
              <a:t>K</a:t>
            </a:r>
            <a:r>
              <a:rPr lang="en-US" sz="1600" i="1" baseline="-25000" dirty="0" err="1" smtClean="0">
                <a:solidFill>
                  <a:srgbClr val="002060"/>
                </a:solidFill>
              </a:rPr>
              <a:t>h</a:t>
            </a:r>
            <a:r>
              <a:rPr lang="en-US" sz="1600" dirty="0" smtClean="0">
                <a:solidFill>
                  <a:srgbClr val="002060"/>
                </a:solidFill>
              </a:rPr>
              <a:t>) and lumen resistivity (</a:t>
            </a:r>
            <a:r>
              <a:rPr lang="en-US" sz="1600" i="1" dirty="0" smtClean="0">
                <a:solidFill>
                  <a:srgbClr val="002060"/>
                </a:solidFill>
              </a:rPr>
              <a:t>R</a:t>
            </a:r>
            <a:r>
              <a:rPr lang="en-US" sz="1600" i="1" baseline="-25000" dirty="0" smtClean="0">
                <a:solidFill>
                  <a:srgbClr val="002060"/>
                </a:solidFill>
              </a:rPr>
              <a:t>L</a:t>
            </a:r>
            <a:r>
              <a:rPr lang="en-US" sz="1600" dirty="0" smtClean="0">
                <a:solidFill>
                  <a:srgbClr val="002060"/>
                </a:solidFill>
              </a:rPr>
              <a:t>) can be derived:</a:t>
            </a:r>
            <a:endParaRPr lang="de-DE" sz="1600" dirty="0">
              <a:solidFill>
                <a:srgbClr val="002060"/>
              </a:solidFill>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149080"/>
            <a:ext cx="2952328" cy="847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a:xfrm>
            <a:off x="244217" y="5484494"/>
            <a:ext cx="4032448" cy="830997"/>
          </a:xfrm>
          <a:prstGeom prst="rect">
            <a:avLst/>
          </a:prstGeom>
        </p:spPr>
        <p:txBody>
          <a:bodyPr wrap="square">
            <a:spAutoFit/>
          </a:bodyPr>
          <a:lstStyle/>
          <a:p>
            <a:r>
              <a:rPr lang="en-US" sz="1600" b="1" dirty="0" smtClean="0">
                <a:solidFill>
                  <a:srgbClr val="002060"/>
                </a:solidFill>
              </a:rPr>
              <a:t>Such parameters may be multiplied by including trait combinations with other organs (e.g. leaf traits)</a:t>
            </a:r>
            <a:endParaRPr lang="de-DE" sz="1600" b="1" dirty="0">
              <a:solidFill>
                <a:srgbClr val="002060"/>
              </a:solidFill>
            </a:endParaRPr>
          </a:p>
        </p:txBody>
      </p:sp>
    </p:spTree>
    <p:extLst>
      <p:ext uri="{BB962C8B-B14F-4D97-AF65-F5344CB8AC3E}">
        <p14:creationId xmlns:p14="http://schemas.microsoft.com/office/powerpoint/2010/main" val="252908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l="7686" t="40159" r="7477" b="8571"/>
          <a:stretch/>
        </p:blipFill>
        <p:spPr>
          <a:xfrm>
            <a:off x="1184677" y="541388"/>
            <a:ext cx="7959325" cy="6316612"/>
          </a:xfrm>
          <a:prstGeom prst="rect">
            <a:avLst/>
          </a:prstGeom>
        </p:spPr>
      </p:pic>
      <p:sp>
        <p:nvSpPr>
          <p:cNvPr id="4" name="Textfeld 3"/>
          <p:cNvSpPr txBox="1"/>
          <p:nvPr/>
        </p:nvSpPr>
        <p:spPr>
          <a:xfrm>
            <a:off x="-36512" y="6469886"/>
            <a:ext cx="1279517" cy="415498"/>
          </a:xfrm>
          <a:prstGeom prst="rect">
            <a:avLst/>
          </a:prstGeom>
          <a:noFill/>
        </p:spPr>
        <p:txBody>
          <a:bodyPr wrap="none" rtlCol="0">
            <a:spAutoFit/>
          </a:bodyPr>
          <a:lstStyle/>
          <a:p>
            <a:pPr algn="l"/>
            <a:r>
              <a:rPr lang="de-DE" sz="1050" dirty="0" err="1" smtClean="0"/>
              <a:t>Fonti</a:t>
            </a:r>
            <a:r>
              <a:rPr lang="de-DE" sz="1050" dirty="0" smtClean="0"/>
              <a:t> et al., </a:t>
            </a:r>
          </a:p>
          <a:p>
            <a:pPr algn="l"/>
            <a:r>
              <a:rPr lang="de-DE" sz="1050" dirty="0" smtClean="0"/>
              <a:t>New </a:t>
            </a:r>
            <a:r>
              <a:rPr lang="de-DE" sz="1050" dirty="0" err="1" smtClean="0"/>
              <a:t>Phytol</a:t>
            </a:r>
            <a:r>
              <a:rPr lang="de-DE" sz="1050" dirty="0" smtClean="0"/>
              <a:t>., 2010</a:t>
            </a:r>
            <a:endParaRPr lang="de-DE" sz="1050" dirty="0"/>
          </a:p>
        </p:txBody>
      </p:sp>
      <p:sp>
        <p:nvSpPr>
          <p:cNvPr id="5" name="Text Box 4"/>
          <p:cNvSpPr txBox="1">
            <a:spLocks noChangeArrowheads="1"/>
          </p:cNvSpPr>
          <p:nvPr/>
        </p:nvSpPr>
        <p:spPr bwMode="auto">
          <a:xfrm>
            <a:off x="107504" y="116632"/>
            <a:ext cx="856895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buFontTx/>
              <a:buNone/>
            </a:pPr>
            <a:r>
              <a:rPr lang="en-US" altLang="de-DE" sz="1800" b="1" dirty="0" smtClean="0">
                <a:solidFill>
                  <a:srgbClr val="002060"/>
                </a:solidFill>
              </a:rPr>
              <a:t>Ring porous hardwoods</a:t>
            </a:r>
            <a:endParaRPr lang="en-US" altLang="de-DE" sz="1800" dirty="0" smtClean="0">
              <a:solidFill>
                <a:srgbClr val="002060"/>
              </a:solidFill>
            </a:endParaRPr>
          </a:p>
          <a:p>
            <a:pPr eaLnBrk="1" hangingPunct="1">
              <a:spcBef>
                <a:spcPts val="0"/>
              </a:spcBef>
              <a:buFontTx/>
              <a:buNone/>
            </a:pPr>
            <a:r>
              <a:rPr lang="en-US" altLang="de-DE" sz="1600" dirty="0" smtClean="0">
                <a:solidFill>
                  <a:srgbClr val="000000"/>
                </a:solidFill>
              </a:rPr>
              <a:t>Early</a:t>
            </a:r>
            <a:r>
              <a:rPr lang="de-DE" altLang="de-DE" sz="1600" dirty="0" err="1" smtClean="0">
                <a:solidFill>
                  <a:srgbClr val="000000"/>
                </a:solidFill>
              </a:rPr>
              <a:t>wood</a:t>
            </a:r>
            <a:r>
              <a:rPr lang="de-DE" altLang="de-DE" sz="1600" dirty="0" smtClean="0">
                <a:solidFill>
                  <a:srgbClr val="000000"/>
                </a:solidFill>
              </a:rPr>
              <a:t> </a:t>
            </a:r>
            <a:r>
              <a:rPr lang="de-DE" altLang="de-DE" sz="1600" dirty="0" err="1" smtClean="0">
                <a:solidFill>
                  <a:srgbClr val="000000"/>
                </a:solidFill>
              </a:rPr>
              <a:t>porosity</a:t>
            </a:r>
            <a:r>
              <a:rPr lang="de-DE" altLang="de-DE" sz="1600" dirty="0" smtClean="0">
                <a:solidFill>
                  <a:srgbClr val="000000"/>
                </a:solidFill>
              </a:rPr>
              <a:t> </a:t>
            </a:r>
            <a:r>
              <a:rPr lang="de-DE" altLang="de-DE" sz="1600" dirty="0" err="1" smtClean="0">
                <a:solidFill>
                  <a:srgbClr val="000000"/>
                </a:solidFill>
              </a:rPr>
              <a:t>of</a:t>
            </a:r>
            <a:r>
              <a:rPr lang="de-DE" altLang="de-DE" sz="1600" dirty="0" smtClean="0">
                <a:solidFill>
                  <a:srgbClr val="000000"/>
                </a:solidFill>
              </a:rPr>
              <a:t> </a:t>
            </a:r>
            <a:r>
              <a:rPr lang="de-DE" altLang="de-DE" sz="1600" dirty="0" err="1" smtClean="0">
                <a:solidFill>
                  <a:srgbClr val="000000"/>
                </a:solidFill>
              </a:rPr>
              <a:t>pedunculate</a:t>
            </a:r>
            <a:r>
              <a:rPr lang="de-DE" altLang="de-DE" sz="1600" dirty="0" smtClean="0">
                <a:solidFill>
                  <a:srgbClr val="000000"/>
                </a:solidFill>
              </a:rPr>
              <a:t> </a:t>
            </a:r>
            <a:r>
              <a:rPr lang="de-DE" altLang="de-DE" sz="1600" dirty="0" err="1" smtClean="0">
                <a:solidFill>
                  <a:srgbClr val="000000"/>
                </a:solidFill>
              </a:rPr>
              <a:t>oak</a:t>
            </a:r>
            <a:r>
              <a:rPr lang="de-DE" altLang="de-DE" sz="1600" dirty="0" smtClean="0">
                <a:solidFill>
                  <a:srgbClr val="000000"/>
                </a:solidFill>
              </a:rPr>
              <a:t> (</a:t>
            </a:r>
            <a:r>
              <a:rPr lang="de-DE" altLang="de-DE" sz="1600" i="1" dirty="0" err="1" smtClean="0">
                <a:solidFill>
                  <a:srgbClr val="000000"/>
                </a:solidFill>
              </a:rPr>
              <a:t>Quercus</a:t>
            </a:r>
            <a:r>
              <a:rPr lang="de-DE" altLang="de-DE" sz="1600" i="1" dirty="0" smtClean="0">
                <a:solidFill>
                  <a:srgbClr val="000000"/>
                </a:solidFill>
              </a:rPr>
              <a:t> </a:t>
            </a:r>
            <a:r>
              <a:rPr lang="de-DE" altLang="de-DE" sz="1600" i="1" dirty="0" err="1" smtClean="0">
                <a:solidFill>
                  <a:srgbClr val="000000"/>
                </a:solidFill>
              </a:rPr>
              <a:t>robur</a:t>
            </a:r>
            <a:r>
              <a:rPr lang="de-DE" altLang="de-DE" sz="1600" dirty="0" smtClean="0">
                <a:solidFill>
                  <a:srgbClr val="000000"/>
                </a:solidFill>
              </a:rPr>
              <a:t>)</a:t>
            </a:r>
            <a:r>
              <a:rPr lang="de-DE" altLang="de-DE" sz="1600" i="1" dirty="0" smtClean="0">
                <a:solidFill>
                  <a:srgbClr val="000000"/>
                </a:solidFill>
              </a:rPr>
              <a:t> </a:t>
            </a:r>
            <a:endParaRPr lang="de-DE" altLang="de-DE" sz="1400" dirty="0" smtClean="0">
              <a:solidFill>
                <a:srgbClr val="000000"/>
              </a:solidFill>
            </a:endParaRPr>
          </a:p>
        </p:txBody>
      </p:sp>
    </p:spTree>
    <p:extLst>
      <p:ext uri="{BB962C8B-B14F-4D97-AF65-F5344CB8AC3E}">
        <p14:creationId xmlns:p14="http://schemas.microsoft.com/office/powerpoint/2010/main" val="22229835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107504" y="116632"/>
            <a:ext cx="856895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buFontTx/>
              <a:buNone/>
            </a:pPr>
            <a:r>
              <a:rPr lang="en-US" altLang="de-DE" sz="1800" b="1" dirty="0" smtClean="0">
                <a:solidFill>
                  <a:srgbClr val="002060"/>
                </a:solidFill>
              </a:rPr>
              <a:t>Diffuse </a:t>
            </a:r>
            <a:r>
              <a:rPr lang="en-US" altLang="de-DE" sz="1800" b="1" dirty="0" smtClean="0">
                <a:solidFill>
                  <a:srgbClr val="002060"/>
                </a:solidFill>
              </a:rPr>
              <a:t>porous hardwoods</a:t>
            </a:r>
            <a:endParaRPr lang="en-US" altLang="de-DE" sz="1800" dirty="0" smtClean="0">
              <a:solidFill>
                <a:srgbClr val="002060"/>
              </a:solidFill>
            </a:endParaRPr>
          </a:p>
          <a:p>
            <a:pPr eaLnBrk="1" hangingPunct="1">
              <a:spcBef>
                <a:spcPts val="0"/>
              </a:spcBef>
              <a:buFontTx/>
              <a:buNone/>
            </a:pPr>
            <a:r>
              <a:rPr lang="de-DE" altLang="de-DE" sz="1600" dirty="0" err="1" smtClean="0">
                <a:solidFill>
                  <a:srgbClr val="000000"/>
                </a:solidFill>
              </a:rPr>
              <a:t>Charactrization</a:t>
            </a:r>
            <a:r>
              <a:rPr lang="de-DE" altLang="de-DE" sz="1600" dirty="0" smtClean="0">
                <a:solidFill>
                  <a:srgbClr val="000000"/>
                </a:solidFill>
              </a:rPr>
              <a:t> </a:t>
            </a:r>
            <a:r>
              <a:rPr lang="de-DE" altLang="de-DE" sz="1600" dirty="0" err="1" smtClean="0">
                <a:solidFill>
                  <a:srgbClr val="000000"/>
                </a:solidFill>
              </a:rPr>
              <a:t>of</a:t>
            </a:r>
            <a:r>
              <a:rPr lang="de-DE" altLang="de-DE" sz="1600" dirty="0" smtClean="0">
                <a:solidFill>
                  <a:srgbClr val="000000"/>
                </a:solidFill>
              </a:rPr>
              <a:t> </a:t>
            </a:r>
            <a:r>
              <a:rPr lang="de-DE" altLang="de-DE" sz="1600" dirty="0" err="1" smtClean="0">
                <a:solidFill>
                  <a:srgbClr val="000000"/>
                </a:solidFill>
              </a:rPr>
              <a:t>xylem</a:t>
            </a:r>
            <a:r>
              <a:rPr lang="de-DE" altLang="de-DE" sz="1600" dirty="0" smtClean="0">
                <a:solidFill>
                  <a:srgbClr val="000000"/>
                </a:solidFill>
              </a:rPr>
              <a:t> </a:t>
            </a:r>
            <a:r>
              <a:rPr lang="de-DE" altLang="de-DE" sz="1600" dirty="0" err="1" smtClean="0">
                <a:solidFill>
                  <a:srgbClr val="000000"/>
                </a:solidFill>
              </a:rPr>
              <a:t>embolizm</a:t>
            </a:r>
            <a:r>
              <a:rPr lang="de-DE" altLang="de-DE" sz="1600" dirty="0" smtClean="0">
                <a:solidFill>
                  <a:srgbClr val="000000"/>
                </a:solidFill>
              </a:rPr>
              <a:t> </a:t>
            </a:r>
            <a:r>
              <a:rPr lang="de-DE" altLang="de-DE" sz="1600" dirty="0" err="1" smtClean="0">
                <a:solidFill>
                  <a:srgbClr val="000000"/>
                </a:solidFill>
              </a:rPr>
              <a:t>resistance</a:t>
            </a:r>
            <a:r>
              <a:rPr lang="de-DE" altLang="de-DE" sz="1600" dirty="0" smtClean="0">
                <a:solidFill>
                  <a:srgbClr val="000000"/>
                </a:solidFill>
              </a:rPr>
              <a:t> </a:t>
            </a:r>
            <a:r>
              <a:rPr lang="de-DE" altLang="de-DE" sz="1600" dirty="0" err="1" smtClean="0">
                <a:solidFill>
                  <a:srgbClr val="000000"/>
                </a:solidFill>
              </a:rPr>
              <a:t>along</a:t>
            </a:r>
            <a:r>
              <a:rPr lang="de-DE" altLang="de-DE" sz="1600" dirty="0" smtClean="0">
                <a:solidFill>
                  <a:srgbClr val="000000"/>
                </a:solidFill>
              </a:rPr>
              <a:t> </a:t>
            </a:r>
            <a:r>
              <a:rPr lang="de-DE" altLang="de-DE" sz="1600" dirty="0" err="1" smtClean="0">
                <a:solidFill>
                  <a:srgbClr val="000000"/>
                </a:solidFill>
              </a:rPr>
              <a:t>precipitation</a:t>
            </a:r>
            <a:r>
              <a:rPr lang="de-DE" altLang="de-DE" sz="1600" dirty="0" smtClean="0">
                <a:solidFill>
                  <a:srgbClr val="000000"/>
                </a:solidFill>
              </a:rPr>
              <a:t> </a:t>
            </a:r>
            <a:r>
              <a:rPr lang="de-DE" altLang="de-DE" sz="1600" dirty="0" err="1" smtClean="0">
                <a:solidFill>
                  <a:srgbClr val="000000"/>
                </a:solidFill>
              </a:rPr>
              <a:t>gradients</a:t>
            </a:r>
            <a:r>
              <a:rPr lang="de-DE" altLang="de-DE" sz="1600" dirty="0" smtClean="0">
                <a:solidFill>
                  <a:srgbClr val="000000"/>
                </a:solidFill>
              </a:rPr>
              <a:t> (</a:t>
            </a:r>
            <a:r>
              <a:rPr lang="de-DE" altLang="de-DE" sz="1600" i="1" dirty="0" err="1" smtClean="0">
                <a:solidFill>
                  <a:srgbClr val="000000"/>
                </a:solidFill>
              </a:rPr>
              <a:t>Fagus</a:t>
            </a:r>
            <a:r>
              <a:rPr lang="de-DE" altLang="de-DE" sz="1600" i="1" dirty="0" smtClean="0">
                <a:solidFill>
                  <a:srgbClr val="000000"/>
                </a:solidFill>
              </a:rPr>
              <a:t> </a:t>
            </a:r>
            <a:r>
              <a:rPr lang="de-DE" altLang="de-DE" sz="1600" i="1" dirty="0" err="1" smtClean="0">
                <a:solidFill>
                  <a:srgbClr val="000000"/>
                </a:solidFill>
              </a:rPr>
              <a:t>sylvatica</a:t>
            </a:r>
            <a:r>
              <a:rPr lang="de-DE" altLang="de-DE" sz="1600" dirty="0" smtClean="0">
                <a:solidFill>
                  <a:srgbClr val="000000"/>
                </a:solidFill>
              </a:rPr>
              <a:t>)</a:t>
            </a:r>
            <a:r>
              <a:rPr lang="de-DE" altLang="de-DE" sz="1600" i="1" dirty="0" smtClean="0">
                <a:solidFill>
                  <a:srgbClr val="000000"/>
                </a:solidFill>
              </a:rPr>
              <a:t> </a:t>
            </a:r>
            <a:endParaRPr lang="de-DE" altLang="de-DE" sz="1400" dirty="0" smtClean="0">
              <a:solidFill>
                <a:srgbClr val="000000"/>
              </a:solidFill>
            </a:endParaRPr>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2955" b="14998"/>
          <a:stretch/>
        </p:blipFill>
        <p:spPr bwMode="auto">
          <a:xfrm>
            <a:off x="5580113" y="1361085"/>
            <a:ext cx="3563888" cy="5452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24" y="2662238"/>
            <a:ext cx="4622065" cy="1702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a:xfrm>
            <a:off x="1296145" y="4869160"/>
            <a:ext cx="4572000" cy="1815882"/>
          </a:xfrm>
          <a:prstGeom prst="rect">
            <a:avLst/>
          </a:prstGeom>
        </p:spPr>
        <p:txBody>
          <a:bodyPr>
            <a:spAutoFit/>
          </a:bodyPr>
          <a:lstStyle/>
          <a:p>
            <a:r>
              <a:rPr lang="en-US" sz="1600" dirty="0" smtClean="0"/>
              <a:t>(a) Vessel </a:t>
            </a:r>
            <a:r>
              <a:rPr lang="en-US" sz="1600" dirty="0"/>
              <a:t>diameter (D) and </a:t>
            </a:r>
            <a:endParaRPr lang="en-US" sz="1600" dirty="0" smtClean="0"/>
          </a:p>
          <a:p>
            <a:r>
              <a:rPr lang="en-US" sz="1600" dirty="0" smtClean="0"/>
              <a:t>(</a:t>
            </a:r>
            <a:r>
              <a:rPr lang="en-US" sz="1600" dirty="0"/>
              <a:t>b) percentage of vessels relative to the</a:t>
            </a:r>
          </a:p>
          <a:p>
            <a:r>
              <a:rPr lang="en-US" sz="1600" dirty="0"/>
              <a:t>total number of vessels diameter, </a:t>
            </a:r>
            <a:r>
              <a:rPr lang="en-US" sz="1600" dirty="0" smtClean="0"/>
              <a:t/>
            </a:r>
            <a:br>
              <a:rPr lang="en-US" sz="1600" dirty="0" smtClean="0"/>
            </a:br>
            <a:r>
              <a:rPr lang="en-US" sz="1600" dirty="0" smtClean="0"/>
              <a:t>classes </a:t>
            </a:r>
            <a:r>
              <a:rPr lang="en-US" sz="1600" dirty="0"/>
              <a:t>10–20 </a:t>
            </a:r>
            <a:r>
              <a:rPr lang="en-US" sz="1600" dirty="0" smtClean="0">
                <a:sym typeface="Symbol"/>
              </a:rPr>
              <a:t></a:t>
            </a:r>
            <a:r>
              <a:rPr lang="en-US" sz="1600" dirty="0" smtClean="0"/>
              <a:t>m </a:t>
            </a:r>
            <a:r>
              <a:rPr lang="en-US" sz="1600" dirty="0"/>
              <a:t>and 20–30 </a:t>
            </a:r>
            <a:r>
              <a:rPr lang="en-US" sz="1600" dirty="0">
                <a:sym typeface="Symbol"/>
              </a:rPr>
              <a:t></a:t>
            </a:r>
            <a:r>
              <a:rPr lang="en-US" sz="1600" dirty="0" smtClean="0"/>
              <a:t>m</a:t>
            </a:r>
            <a:r>
              <a:rPr lang="en-US" sz="1600" dirty="0"/>
              <a:t>, </a:t>
            </a:r>
            <a:r>
              <a:rPr lang="en-US" sz="1600" dirty="0" smtClean="0"/>
              <a:t/>
            </a:r>
            <a:br>
              <a:rPr lang="en-US" sz="1600" dirty="0" smtClean="0"/>
            </a:br>
            <a:r>
              <a:rPr lang="en-US" sz="1600" dirty="0" smtClean="0"/>
              <a:t>in dependence </a:t>
            </a:r>
            <a:r>
              <a:rPr lang="en-US" sz="1600" dirty="0"/>
              <a:t>on mean early summer growing season precipitation (MSP) </a:t>
            </a:r>
            <a:r>
              <a:rPr lang="en-US" sz="1600" dirty="0" smtClean="0"/>
              <a:t>in European </a:t>
            </a:r>
            <a:r>
              <a:rPr lang="en-US" sz="1600" dirty="0"/>
              <a:t>beech (</a:t>
            </a:r>
            <a:r>
              <a:rPr lang="en-US" sz="1600" i="1" dirty="0"/>
              <a:t>Fagus sylvatica</a:t>
            </a:r>
            <a:r>
              <a:rPr lang="en-US" sz="1600" dirty="0"/>
              <a:t>). </a:t>
            </a:r>
            <a:endParaRPr lang="de-DE" sz="16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3" y="762476"/>
            <a:ext cx="5688632" cy="159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30011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107504" y="116632"/>
            <a:ext cx="856895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buFontTx/>
              <a:buNone/>
            </a:pPr>
            <a:r>
              <a:rPr lang="en-US" altLang="de-DE" sz="1800" b="1" dirty="0" smtClean="0">
                <a:solidFill>
                  <a:srgbClr val="002060"/>
                </a:solidFill>
              </a:rPr>
              <a:t>Diffuse </a:t>
            </a:r>
            <a:r>
              <a:rPr lang="en-US" altLang="de-DE" sz="1800" b="1" dirty="0" smtClean="0">
                <a:solidFill>
                  <a:srgbClr val="002060"/>
                </a:solidFill>
              </a:rPr>
              <a:t>porous hardwoods</a:t>
            </a:r>
            <a:endParaRPr lang="en-US" altLang="de-DE" sz="1800" dirty="0" smtClean="0">
              <a:solidFill>
                <a:srgbClr val="002060"/>
              </a:solidFill>
            </a:endParaRPr>
          </a:p>
          <a:p>
            <a:pPr eaLnBrk="1" hangingPunct="1">
              <a:spcBef>
                <a:spcPts val="0"/>
              </a:spcBef>
              <a:buFontTx/>
              <a:buNone/>
            </a:pPr>
            <a:r>
              <a:rPr lang="de-DE" altLang="de-DE" sz="1600" dirty="0" err="1" smtClean="0">
                <a:solidFill>
                  <a:srgbClr val="000000"/>
                </a:solidFill>
              </a:rPr>
              <a:t>Charactrization</a:t>
            </a:r>
            <a:r>
              <a:rPr lang="de-DE" altLang="de-DE" sz="1600" dirty="0" smtClean="0">
                <a:solidFill>
                  <a:srgbClr val="000000"/>
                </a:solidFill>
              </a:rPr>
              <a:t> </a:t>
            </a:r>
            <a:r>
              <a:rPr lang="de-DE" altLang="de-DE" sz="1600" dirty="0" err="1" smtClean="0">
                <a:solidFill>
                  <a:srgbClr val="000000"/>
                </a:solidFill>
              </a:rPr>
              <a:t>of</a:t>
            </a:r>
            <a:r>
              <a:rPr lang="de-DE" altLang="de-DE" sz="1600" dirty="0" smtClean="0">
                <a:solidFill>
                  <a:srgbClr val="000000"/>
                </a:solidFill>
              </a:rPr>
              <a:t> </a:t>
            </a:r>
            <a:r>
              <a:rPr lang="de-DE" altLang="de-DE" sz="1600" dirty="0" err="1" smtClean="0">
                <a:solidFill>
                  <a:srgbClr val="000000"/>
                </a:solidFill>
              </a:rPr>
              <a:t>xylem</a:t>
            </a:r>
            <a:r>
              <a:rPr lang="de-DE" altLang="de-DE" sz="1600" dirty="0" smtClean="0">
                <a:solidFill>
                  <a:srgbClr val="000000"/>
                </a:solidFill>
              </a:rPr>
              <a:t> </a:t>
            </a:r>
            <a:r>
              <a:rPr lang="de-DE" altLang="de-DE" sz="1600" dirty="0" err="1" smtClean="0">
                <a:solidFill>
                  <a:srgbClr val="000000"/>
                </a:solidFill>
              </a:rPr>
              <a:t>embolizm</a:t>
            </a:r>
            <a:r>
              <a:rPr lang="de-DE" altLang="de-DE" sz="1600" dirty="0" smtClean="0">
                <a:solidFill>
                  <a:srgbClr val="000000"/>
                </a:solidFill>
              </a:rPr>
              <a:t> </a:t>
            </a:r>
            <a:r>
              <a:rPr lang="de-DE" altLang="de-DE" sz="1600" dirty="0" err="1" smtClean="0">
                <a:solidFill>
                  <a:srgbClr val="000000"/>
                </a:solidFill>
              </a:rPr>
              <a:t>resistance</a:t>
            </a:r>
            <a:r>
              <a:rPr lang="de-DE" altLang="de-DE" sz="1600" dirty="0" smtClean="0">
                <a:solidFill>
                  <a:srgbClr val="000000"/>
                </a:solidFill>
              </a:rPr>
              <a:t> </a:t>
            </a:r>
            <a:r>
              <a:rPr lang="de-DE" altLang="de-DE" sz="1600" dirty="0" err="1" smtClean="0">
                <a:solidFill>
                  <a:srgbClr val="000000"/>
                </a:solidFill>
              </a:rPr>
              <a:t>along</a:t>
            </a:r>
            <a:r>
              <a:rPr lang="de-DE" altLang="de-DE" sz="1600" dirty="0" smtClean="0">
                <a:solidFill>
                  <a:srgbClr val="000000"/>
                </a:solidFill>
              </a:rPr>
              <a:t> </a:t>
            </a:r>
            <a:r>
              <a:rPr lang="de-DE" altLang="de-DE" sz="1600" dirty="0" err="1" smtClean="0">
                <a:solidFill>
                  <a:srgbClr val="000000"/>
                </a:solidFill>
              </a:rPr>
              <a:t>precipitation</a:t>
            </a:r>
            <a:r>
              <a:rPr lang="de-DE" altLang="de-DE" sz="1600" dirty="0" smtClean="0">
                <a:solidFill>
                  <a:srgbClr val="000000"/>
                </a:solidFill>
              </a:rPr>
              <a:t> </a:t>
            </a:r>
            <a:r>
              <a:rPr lang="de-DE" altLang="de-DE" sz="1600" dirty="0" err="1" smtClean="0">
                <a:solidFill>
                  <a:srgbClr val="000000"/>
                </a:solidFill>
              </a:rPr>
              <a:t>gradients</a:t>
            </a:r>
            <a:r>
              <a:rPr lang="de-DE" altLang="de-DE" sz="1600" dirty="0" smtClean="0">
                <a:solidFill>
                  <a:srgbClr val="000000"/>
                </a:solidFill>
              </a:rPr>
              <a:t> (</a:t>
            </a:r>
            <a:r>
              <a:rPr lang="de-DE" altLang="de-DE" sz="1600" i="1" dirty="0" err="1" smtClean="0">
                <a:solidFill>
                  <a:srgbClr val="000000"/>
                </a:solidFill>
              </a:rPr>
              <a:t>Fagus</a:t>
            </a:r>
            <a:r>
              <a:rPr lang="de-DE" altLang="de-DE" sz="1600" i="1" dirty="0" smtClean="0">
                <a:solidFill>
                  <a:srgbClr val="000000"/>
                </a:solidFill>
              </a:rPr>
              <a:t> </a:t>
            </a:r>
            <a:r>
              <a:rPr lang="de-DE" altLang="de-DE" sz="1600" i="1" dirty="0" err="1" smtClean="0">
                <a:solidFill>
                  <a:srgbClr val="000000"/>
                </a:solidFill>
              </a:rPr>
              <a:t>sylvatica</a:t>
            </a:r>
            <a:r>
              <a:rPr lang="de-DE" altLang="de-DE" sz="1600" dirty="0" smtClean="0">
                <a:solidFill>
                  <a:srgbClr val="000000"/>
                </a:solidFill>
              </a:rPr>
              <a:t>)</a:t>
            </a:r>
            <a:r>
              <a:rPr lang="de-DE" altLang="de-DE" sz="1600" i="1" dirty="0" smtClean="0">
                <a:solidFill>
                  <a:srgbClr val="000000"/>
                </a:solidFill>
              </a:rPr>
              <a:t> </a:t>
            </a:r>
            <a:endParaRPr lang="de-DE" altLang="de-DE" sz="1400" dirty="0" smtClean="0">
              <a:solidFill>
                <a:srgbClr val="00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762476"/>
            <a:ext cx="5688632" cy="159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24" y="2662238"/>
            <a:ext cx="4622065" cy="1702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762476"/>
            <a:ext cx="2460873" cy="5915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a:xfrm>
            <a:off x="1691680" y="4869160"/>
            <a:ext cx="4572000" cy="1569660"/>
          </a:xfrm>
          <a:prstGeom prst="rect">
            <a:avLst/>
          </a:prstGeom>
        </p:spPr>
        <p:txBody>
          <a:bodyPr>
            <a:spAutoFit/>
          </a:bodyPr>
          <a:lstStyle/>
          <a:p>
            <a:r>
              <a:rPr lang="en-US" sz="1600" dirty="0" smtClean="0"/>
              <a:t>(a) Xylem </a:t>
            </a:r>
            <a:r>
              <a:rPr lang="en-US" sz="1600" dirty="0"/>
              <a:t>pressure causing 12% loss of hydraulic </a:t>
            </a:r>
            <a:r>
              <a:rPr lang="en-US" sz="1600" dirty="0" smtClean="0"/>
              <a:t>conductance (</a:t>
            </a:r>
            <a:r>
              <a:rPr lang="en-US" sz="1600" dirty="0"/>
              <a:t>P12</a:t>
            </a:r>
            <a:r>
              <a:rPr lang="en-US" sz="1600" dirty="0" smtClean="0"/>
              <a:t>) </a:t>
            </a:r>
          </a:p>
          <a:p>
            <a:r>
              <a:rPr lang="en-US" sz="1600" dirty="0" smtClean="0"/>
              <a:t>(</a:t>
            </a:r>
            <a:r>
              <a:rPr lang="en-US" sz="1600" dirty="0"/>
              <a:t>b) vessel grouping index (VG</a:t>
            </a:r>
            <a:r>
              <a:rPr lang="en-US" sz="1600" dirty="0" smtClean="0"/>
              <a:t>)</a:t>
            </a:r>
          </a:p>
          <a:p>
            <a:r>
              <a:rPr lang="en-US" sz="1600" dirty="0" smtClean="0"/>
              <a:t>(</a:t>
            </a:r>
            <a:r>
              <a:rPr lang="en-US" sz="1600" dirty="0"/>
              <a:t>c) carbon isotope </a:t>
            </a:r>
            <a:r>
              <a:rPr lang="en-US" sz="1600" dirty="0" smtClean="0"/>
              <a:t>signature (</a:t>
            </a:r>
            <a:r>
              <a:rPr lang="en-US" sz="1600" dirty="0" smtClean="0">
                <a:sym typeface="Symbol"/>
              </a:rPr>
              <a:t></a:t>
            </a:r>
            <a:r>
              <a:rPr lang="en-US" sz="1600" baseline="30000" dirty="0" smtClean="0"/>
              <a:t>13</a:t>
            </a:r>
            <a:r>
              <a:rPr lang="en-US" sz="1600" dirty="0" smtClean="0"/>
              <a:t>C</a:t>
            </a:r>
            <a:r>
              <a:rPr lang="en-US" sz="1600" dirty="0"/>
              <a:t>) in relation to vessel density (VD) in European beech (</a:t>
            </a:r>
            <a:r>
              <a:rPr lang="en-US" sz="1600" dirty="0" smtClean="0"/>
              <a:t>Fagus sylvatica</a:t>
            </a:r>
            <a:r>
              <a:rPr lang="en-US" sz="1600" dirty="0"/>
              <a:t>). Values are means per tree (n = 25)</a:t>
            </a:r>
            <a:endParaRPr lang="de-DE" sz="1600" dirty="0"/>
          </a:p>
        </p:txBody>
      </p:sp>
    </p:spTree>
    <p:extLst>
      <p:ext uri="{BB962C8B-B14F-4D97-AF65-F5344CB8AC3E}">
        <p14:creationId xmlns:p14="http://schemas.microsoft.com/office/powerpoint/2010/main" val="9329128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785813"/>
            <a:ext cx="9144000" cy="607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7" y="1412776"/>
            <a:ext cx="8964489" cy="5378693"/>
          </a:xfrm>
          <a:prstGeom prst="rect">
            <a:avLst/>
          </a:prstGeom>
        </p:spPr>
      </p:pic>
      <p:sp>
        <p:nvSpPr>
          <p:cNvPr id="26" name="Textfeld 25"/>
          <p:cNvSpPr txBox="1"/>
          <p:nvPr/>
        </p:nvSpPr>
        <p:spPr>
          <a:xfrm>
            <a:off x="646839" y="5445224"/>
            <a:ext cx="4371518" cy="276999"/>
          </a:xfrm>
          <a:prstGeom prst="rect">
            <a:avLst/>
          </a:prstGeom>
          <a:solidFill>
            <a:schemeClr val="bg1"/>
          </a:solidFill>
        </p:spPr>
        <p:txBody>
          <a:bodyPr wrap="none" rtlCol="0">
            <a:spAutoFit/>
          </a:bodyPr>
          <a:lstStyle/>
          <a:p>
            <a:r>
              <a:rPr lang="de-DE" sz="1200" dirty="0" smtClean="0">
                <a:solidFill>
                  <a:srgbClr val="002060"/>
                </a:solidFill>
              </a:rPr>
              <a:t>Summer </a:t>
            </a:r>
            <a:r>
              <a:rPr lang="de-DE" sz="1200" dirty="0" err="1" smtClean="0">
                <a:solidFill>
                  <a:srgbClr val="002060"/>
                </a:solidFill>
              </a:rPr>
              <a:t>humidity</a:t>
            </a:r>
            <a:r>
              <a:rPr lang="de-DE" sz="1200" dirty="0" smtClean="0">
                <a:solidFill>
                  <a:srgbClr val="002060"/>
                </a:solidFill>
              </a:rPr>
              <a:t> </a:t>
            </a:r>
            <a:r>
              <a:rPr lang="de-DE" sz="1200" dirty="0" err="1" smtClean="0">
                <a:solidFill>
                  <a:srgbClr val="002060"/>
                </a:solidFill>
              </a:rPr>
              <a:t>from</a:t>
            </a:r>
            <a:r>
              <a:rPr lang="de-DE" sz="1200" dirty="0" smtClean="0">
                <a:solidFill>
                  <a:srgbClr val="002060"/>
                </a:solidFill>
              </a:rPr>
              <a:t> </a:t>
            </a:r>
            <a:r>
              <a:rPr lang="de-DE" sz="1200" dirty="0" err="1" smtClean="0">
                <a:solidFill>
                  <a:srgbClr val="002060"/>
                </a:solidFill>
              </a:rPr>
              <a:t>tree</a:t>
            </a:r>
            <a:r>
              <a:rPr lang="de-DE" sz="1200" dirty="0" smtClean="0">
                <a:solidFill>
                  <a:srgbClr val="002060"/>
                </a:solidFill>
              </a:rPr>
              <a:t>-ring </a:t>
            </a:r>
            <a:r>
              <a:rPr lang="de-DE" sz="1200" dirty="0" smtClean="0">
                <a:solidFill>
                  <a:srgbClr val="002060"/>
                </a:solidFill>
                <a:sym typeface="Symbol"/>
              </a:rPr>
              <a:t></a:t>
            </a:r>
            <a:r>
              <a:rPr lang="de-DE" sz="1200" baseline="30000" dirty="0" smtClean="0">
                <a:solidFill>
                  <a:srgbClr val="002060"/>
                </a:solidFill>
                <a:sym typeface="Symbol"/>
              </a:rPr>
              <a:t>18</a:t>
            </a:r>
            <a:r>
              <a:rPr lang="de-DE" sz="1200" dirty="0" smtClean="0">
                <a:solidFill>
                  <a:srgbClr val="002060"/>
                </a:solidFill>
                <a:sym typeface="Symbol"/>
              </a:rPr>
              <a:t>O </a:t>
            </a:r>
            <a:r>
              <a:rPr lang="de-DE" sz="1200" dirty="0" smtClean="0">
                <a:solidFill>
                  <a:srgbClr val="002060"/>
                </a:solidFill>
              </a:rPr>
              <a:t>(Grießinger </a:t>
            </a:r>
            <a:r>
              <a:rPr lang="de-DE" sz="1200" dirty="0" smtClean="0">
                <a:solidFill>
                  <a:srgbClr val="002060"/>
                </a:solidFill>
              </a:rPr>
              <a:t>et al. 2011)</a:t>
            </a:r>
            <a:endParaRPr lang="de-DE" sz="1200" dirty="0">
              <a:solidFill>
                <a:srgbClr val="002060"/>
              </a:solidFill>
            </a:endParaRPr>
          </a:p>
        </p:txBody>
      </p:sp>
      <p:sp>
        <p:nvSpPr>
          <p:cNvPr id="27" name="Textfeld 26"/>
          <p:cNvSpPr txBox="1"/>
          <p:nvPr/>
        </p:nvSpPr>
        <p:spPr>
          <a:xfrm>
            <a:off x="755576" y="4232121"/>
            <a:ext cx="4167936" cy="276999"/>
          </a:xfrm>
          <a:prstGeom prst="rect">
            <a:avLst/>
          </a:prstGeom>
          <a:solidFill>
            <a:schemeClr val="bg1"/>
          </a:solidFill>
        </p:spPr>
        <p:txBody>
          <a:bodyPr wrap="none" rtlCol="0">
            <a:spAutoFit/>
          </a:bodyPr>
          <a:lstStyle/>
          <a:p>
            <a:r>
              <a:rPr lang="de-DE" sz="1200" dirty="0" smtClean="0">
                <a:solidFill>
                  <a:srgbClr val="002060"/>
                </a:solidFill>
              </a:rPr>
              <a:t>Summer </a:t>
            </a:r>
            <a:r>
              <a:rPr lang="de-DE" sz="1200" dirty="0" err="1" smtClean="0">
                <a:solidFill>
                  <a:srgbClr val="002060"/>
                </a:solidFill>
              </a:rPr>
              <a:t>temperature</a:t>
            </a:r>
            <a:r>
              <a:rPr lang="de-DE" sz="1200" dirty="0" smtClean="0">
                <a:solidFill>
                  <a:srgbClr val="002060"/>
                </a:solidFill>
              </a:rPr>
              <a:t> </a:t>
            </a:r>
            <a:r>
              <a:rPr lang="de-DE" sz="1200" dirty="0" err="1" smtClean="0">
                <a:solidFill>
                  <a:srgbClr val="002060"/>
                </a:solidFill>
              </a:rPr>
              <a:t>from</a:t>
            </a:r>
            <a:r>
              <a:rPr lang="de-DE" sz="1200" dirty="0" smtClean="0">
                <a:solidFill>
                  <a:srgbClr val="002060"/>
                </a:solidFill>
              </a:rPr>
              <a:t> </a:t>
            </a:r>
            <a:r>
              <a:rPr lang="de-DE" sz="1200" dirty="0" err="1" smtClean="0">
                <a:solidFill>
                  <a:srgbClr val="002060"/>
                </a:solidFill>
              </a:rPr>
              <a:t>wood</a:t>
            </a:r>
            <a:r>
              <a:rPr lang="de-DE" sz="1200" dirty="0" smtClean="0">
                <a:solidFill>
                  <a:srgbClr val="002060"/>
                </a:solidFill>
              </a:rPr>
              <a:t> </a:t>
            </a:r>
            <a:r>
              <a:rPr lang="de-DE" sz="1200" dirty="0" err="1" smtClean="0">
                <a:solidFill>
                  <a:srgbClr val="002060"/>
                </a:solidFill>
              </a:rPr>
              <a:t>density</a:t>
            </a:r>
            <a:r>
              <a:rPr lang="de-DE" sz="1200" dirty="0" smtClean="0">
                <a:solidFill>
                  <a:srgbClr val="002060"/>
                </a:solidFill>
              </a:rPr>
              <a:t> (Zhu </a:t>
            </a:r>
            <a:r>
              <a:rPr lang="de-DE" sz="1200" dirty="0" smtClean="0">
                <a:solidFill>
                  <a:srgbClr val="002060"/>
                </a:solidFill>
              </a:rPr>
              <a:t>et al. 2011b)</a:t>
            </a:r>
            <a:endParaRPr lang="de-DE" sz="1200" dirty="0">
              <a:solidFill>
                <a:srgbClr val="002060"/>
              </a:solidFill>
            </a:endParaRPr>
          </a:p>
        </p:txBody>
      </p:sp>
      <p:sp>
        <p:nvSpPr>
          <p:cNvPr id="30" name="Rechteck 29"/>
          <p:cNvSpPr/>
          <p:nvPr/>
        </p:nvSpPr>
        <p:spPr>
          <a:xfrm>
            <a:off x="179512" y="188640"/>
            <a:ext cx="8856983" cy="1323439"/>
          </a:xfrm>
          <a:prstGeom prst="rect">
            <a:avLst/>
          </a:prstGeom>
        </p:spPr>
        <p:txBody>
          <a:bodyPr wrap="square">
            <a:spAutoFit/>
          </a:bodyPr>
          <a:lstStyle/>
          <a:p>
            <a:pPr lvl="0"/>
            <a:r>
              <a:rPr lang="en-US" sz="1600" b="1" dirty="0" smtClean="0">
                <a:solidFill>
                  <a:srgbClr val="002060"/>
                </a:solidFill>
              </a:rPr>
              <a:t>Use of Tree-Ring Data in Environmental Reconstructions</a:t>
            </a:r>
          </a:p>
          <a:p>
            <a:pPr lvl="0"/>
            <a:r>
              <a:rPr lang="en-US" sz="1600" dirty="0" smtClean="0">
                <a:solidFill>
                  <a:srgbClr val="1F497D">
                    <a:lumMod val="50000"/>
                  </a:srgbClr>
                </a:solidFill>
              </a:rPr>
              <a:t>For reconstructions of past climate variability, time series of different tree-ring parameters </a:t>
            </a:r>
            <a:br>
              <a:rPr lang="en-US" sz="1600" dirty="0" smtClean="0">
                <a:solidFill>
                  <a:srgbClr val="1F497D">
                    <a:lumMod val="50000"/>
                  </a:srgbClr>
                </a:solidFill>
              </a:rPr>
            </a:br>
            <a:r>
              <a:rPr lang="en-US" sz="1600" dirty="0" smtClean="0">
                <a:solidFill>
                  <a:srgbClr val="1F497D">
                    <a:lumMod val="50000"/>
                  </a:srgbClr>
                </a:solidFill>
              </a:rPr>
              <a:t>(ring width, max. wood density, stable isotope ratios) are commonly used, mostly using annual resolution. Therefore, old trees or composite long chronologies are desired to enable time series analyses (trends, extreme year analysis, power spectra, wavelets, spatial correlations, etc.).</a:t>
            </a:r>
            <a:endParaRPr lang="en-US" sz="1600" dirty="0">
              <a:solidFill>
                <a:srgbClr val="1F497D">
                  <a:lumMod val="50000"/>
                </a:srgbClr>
              </a:solidFill>
            </a:endParaRPr>
          </a:p>
        </p:txBody>
      </p:sp>
      <p:sp>
        <p:nvSpPr>
          <p:cNvPr id="31" name="Textfeld 30"/>
          <p:cNvSpPr txBox="1"/>
          <p:nvPr/>
        </p:nvSpPr>
        <p:spPr>
          <a:xfrm>
            <a:off x="755576" y="2719953"/>
            <a:ext cx="4448654" cy="276999"/>
          </a:xfrm>
          <a:prstGeom prst="rect">
            <a:avLst/>
          </a:prstGeom>
          <a:solidFill>
            <a:schemeClr val="bg1"/>
          </a:solidFill>
        </p:spPr>
        <p:txBody>
          <a:bodyPr wrap="none" rtlCol="0">
            <a:spAutoFit/>
          </a:bodyPr>
          <a:lstStyle/>
          <a:p>
            <a:r>
              <a:rPr lang="de-DE" sz="1200" dirty="0" err="1" smtClean="0">
                <a:solidFill>
                  <a:srgbClr val="002060"/>
                </a:solidFill>
              </a:rPr>
              <a:t>Hemispheric</a:t>
            </a:r>
            <a:r>
              <a:rPr lang="de-DE" sz="1200" dirty="0" smtClean="0">
                <a:solidFill>
                  <a:srgbClr val="002060"/>
                </a:solidFill>
              </a:rPr>
              <a:t> </a:t>
            </a:r>
            <a:r>
              <a:rPr lang="de-DE" sz="1200" dirty="0" err="1" smtClean="0">
                <a:solidFill>
                  <a:srgbClr val="002060"/>
                </a:solidFill>
              </a:rPr>
              <a:t>temperature</a:t>
            </a:r>
            <a:r>
              <a:rPr lang="de-DE" sz="1200" dirty="0" smtClean="0">
                <a:solidFill>
                  <a:srgbClr val="002060"/>
                </a:solidFill>
              </a:rPr>
              <a:t> </a:t>
            </a:r>
            <a:r>
              <a:rPr lang="de-DE" sz="1200" dirty="0" err="1" smtClean="0">
                <a:solidFill>
                  <a:srgbClr val="002060"/>
                </a:solidFill>
              </a:rPr>
              <a:t>from</a:t>
            </a:r>
            <a:r>
              <a:rPr lang="de-DE" sz="1200" dirty="0" smtClean="0">
                <a:solidFill>
                  <a:srgbClr val="002060"/>
                </a:solidFill>
              </a:rPr>
              <a:t> multiple </a:t>
            </a:r>
            <a:r>
              <a:rPr lang="de-DE" sz="1200" dirty="0" err="1" smtClean="0">
                <a:solidFill>
                  <a:srgbClr val="002060"/>
                </a:solidFill>
              </a:rPr>
              <a:t>proxies</a:t>
            </a:r>
            <a:r>
              <a:rPr lang="de-DE" sz="1200" dirty="0" smtClean="0">
                <a:solidFill>
                  <a:srgbClr val="002060"/>
                </a:solidFill>
              </a:rPr>
              <a:t> (Shi </a:t>
            </a:r>
            <a:r>
              <a:rPr lang="de-DE" sz="1200" dirty="0" smtClean="0">
                <a:solidFill>
                  <a:srgbClr val="002060"/>
                </a:solidFill>
              </a:rPr>
              <a:t>et al. 2013)</a:t>
            </a:r>
            <a:endParaRPr lang="de-DE" sz="1200" dirty="0">
              <a:solidFill>
                <a:srgbClr val="002060"/>
              </a:solidFill>
            </a:endParaRPr>
          </a:p>
        </p:txBody>
      </p:sp>
      <p:sp>
        <p:nvSpPr>
          <p:cNvPr id="32" name="Textfeld 31"/>
          <p:cNvSpPr txBox="1"/>
          <p:nvPr/>
        </p:nvSpPr>
        <p:spPr>
          <a:xfrm>
            <a:off x="755576" y="3800073"/>
            <a:ext cx="3791231" cy="276999"/>
          </a:xfrm>
          <a:prstGeom prst="rect">
            <a:avLst/>
          </a:prstGeom>
          <a:solidFill>
            <a:schemeClr val="bg1"/>
          </a:solidFill>
        </p:spPr>
        <p:txBody>
          <a:bodyPr wrap="none" rtlCol="0">
            <a:spAutoFit/>
          </a:bodyPr>
          <a:lstStyle/>
          <a:p>
            <a:r>
              <a:rPr lang="de-DE" sz="1200" dirty="0" smtClean="0">
                <a:solidFill>
                  <a:srgbClr val="002060"/>
                </a:solidFill>
              </a:rPr>
              <a:t>Spring </a:t>
            </a:r>
            <a:r>
              <a:rPr lang="de-DE" sz="1200" dirty="0" err="1" smtClean="0">
                <a:solidFill>
                  <a:srgbClr val="002060"/>
                </a:solidFill>
              </a:rPr>
              <a:t>temperature</a:t>
            </a:r>
            <a:r>
              <a:rPr lang="de-DE" sz="1200" dirty="0" smtClean="0">
                <a:solidFill>
                  <a:srgbClr val="002060"/>
                </a:solidFill>
              </a:rPr>
              <a:t> </a:t>
            </a:r>
            <a:r>
              <a:rPr lang="de-DE" sz="1200" dirty="0" err="1" smtClean="0">
                <a:solidFill>
                  <a:srgbClr val="002060"/>
                </a:solidFill>
              </a:rPr>
              <a:t>from</a:t>
            </a:r>
            <a:r>
              <a:rPr lang="de-DE" sz="1200" dirty="0" smtClean="0">
                <a:solidFill>
                  <a:srgbClr val="002060"/>
                </a:solidFill>
              </a:rPr>
              <a:t> ring </a:t>
            </a:r>
            <a:r>
              <a:rPr lang="de-DE" sz="1200" dirty="0" err="1" smtClean="0">
                <a:solidFill>
                  <a:srgbClr val="002060"/>
                </a:solidFill>
              </a:rPr>
              <a:t>width</a:t>
            </a:r>
            <a:r>
              <a:rPr lang="de-DE" sz="1200" dirty="0" smtClean="0">
                <a:solidFill>
                  <a:srgbClr val="002060"/>
                </a:solidFill>
              </a:rPr>
              <a:t> (Zhu </a:t>
            </a:r>
            <a:r>
              <a:rPr lang="de-DE" sz="1200" dirty="0" smtClean="0">
                <a:solidFill>
                  <a:srgbClr val="002060"/>
                </a:solidFill>
              </a:rPr>
              <a:t>et al. 2011a)</a:t>
            </a:r>
            <a:endParaRPr lang="de-DE" sz="1200" dirty="0">
              <a:solidFill>
                <a:srgbClr val="002060"/>
              </a:solidFill>
            </a:endParaRPr>
          </a:p>
        </p:txBody>
      </p:sp>
    </p:spTree>
    <p:extLst>
      <p:ext uri="{BB962C8B-B14F-4D97-AF65-F5344CB8AC3E}">
        <p14:creationId xmlns:p14="http://schemas.microsoft.com/office/powerpoint/2010/main" val="44463483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7504" y="116632"/>
            <a:ext cx="856895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buFontTx/>
              <a:buNone/>
            </a:pPr>
            <a:r>
              <a:rPr lang="en-US" altLang="de-DE" sz="1800" b="1" dirty="0" smtClean="0">
                <a:solidFill>
                  <a:srgbClr val="002060"/>
                </a:solidFill>
              </a:rPr>
              <a:t>Ring porous hardwoods</a:t>
            </a:r>
            <a:endParaRPr lang="en-US" altLang="de-DE" sz="1800" dirty="0" smtClean="0">
              <a:solidFill>
                <a:srgbClr val="002060"/>
              </a:solidFill>
            </a:endParaRPr>
          </a:p>
          <a:p>
            <a:pPr eaLnBrk="1" hangingPunct="1">
              <a:spcBef>
                <a:spcPts val="0"/>
              </a:spcBef>
              <a:buFontTx/>
              <a:buNone/>
            </a:pPr>
            <a:r>
              <a:rPr lang="en-US" altLang="de-DE" sz="1600" dirty="0" smtClean="0">
                <a:solidFill>
                  <a:srgbClr val="000000"/>
                </a:solidFill>
              </a:rPr>
              <a:t>Early</a:t>
            </a:r>
            <a:r>
              <a:rPr lang="de-DE" altLang="de-DE" sz="1600" dirty="0" err="1" smtClean="0">
                <a:solidFill>
                  <a:srgbClr val="000000"/>
                </a:solidFill>
              </a:rPr>
              <a:t>wood</a:t>
            </a:r>
            <a:r>
              <a:rPr lang="de-DE" altLang="de-DE" sz="1600" dirty="0" smtClean="0">
                <a:solidFill>
                  <a:srgbClr val="000000"/>
                </a:solidFill>
              </a:rPr>
              <a:t> </a:t>
            </a:r>
            <a:r>
              <a:rPr lang="de-DE" altLang="de-DE" sz="1600" dirty="0" err="1" smtClean="0">
                <a:solidFill>
                  <a:srgbClr val="000000"/>
                </a:solidFill>
              </a:rPr>
              <a:t>porosity</a:t>
            </a:r>
            <a:r>
              <a:rPr lang="de-DE" altLang="de-DE" sz="1600" dirty="0" smtClean="0">
                <a:solidFill>
                  <a:srgbClr val="000000"/>
                </a:solidFill>
              </a:rPr>
              <a:t> </a:t>
            </a:r>
            <a:r>
              <a:rPr lang="de-DE" altLang="de-DE" sz="1600" dirty="0" err="1" smtClean="0">
                <a:solidFill>
                  <a:srgbClr val="000000"/>
                </a:solidFill>
              </a:rPr>
              <a:t>of</a:t>
            </a:r>
            <a:r>
              <a:rPr lang="de-DE" altLang="de-DE" sz="1600" dirty="0" smtClean="0">
                <a:solidFill>
                  <a:srgbClr val="000000"/>
                </a:solidFill>
              </a:rPr>
              <a:t> </a:t>
            </a:r>
            <a:r>
              <a:rPr lang="de-DE" altLang="de-DE" sz="1600" dirty="0" err="1" smtClean="0">
                <a:solidFill>
                  <a:srgbClr val="000000"/>
                </a:solidFill>
              </a:rPr>
              <a:t>pedunculate</a:t>
            </a:r>
            <a:r>
              <a:rPr lang="de-DE" altLang="de-DE" sz="1600" dirty="0" smtClean="0">
                <a:solidFill>
                  <a:srgbClr val="000000"/>
                </a:solidFill>
              </a:rPr>
              <a:t> </a:t>
            </a:r>
            <a:r>
              <a:rPr lang="de-DE" altLang="de-DE" sz="1600" dirty="0" err="1" smtClean="0">
                <a:solidFill>
                  <a:srgbClr val="000000"/>
                </a:solidFill>
              </a:rPr>
              <a:t>oak</a:t>
            </a:r>
            <a:r>
              <a:rPr lang="de-DE" altLang="de-DE" sz="1600" dirty="0" smtClean="0">
                <a:solidFill>
                  <a:srgbClr val="000000"/>
                </a:solidFill>
              </a:rPr>
              <a:t> (</a:t>
            </a:r>
            <a:r>
              <a:rPr lang="de-DE" altLang="de-DE" sz="1600" i="1" dirty="0" err="1" smtClean="0">
                <a:solidFill>
                  <a:srgbClr val="000000"/>
                </a:solidFill>
              </a:rPr>
              <a:t>Quercus</a:t>
            </a:r>
            <a:r>
              <a:rPr lang="de-DE" altLang="de-DE" sz="1600" i="1" dirty="0" smtClean="0">
                <a:solidFill>
                  <a:srgbClr val="000000"/>
                </a:solidFill>
              </a:rPr>
              <a:t> </a:t>
            </a:r>
            <a:r>
              <a:rPr lang="de-DE" altLang="de-DE" sz="1600" i="1" dirty="0" err="1" smtClean="0">
                <a:solidFill>
                  <a:srgbClr val="000000"/>
                </a:solidFill>
              </a:rPr>
              <a:t>robur</a:t>
            </a:r>
            <a:r>
              <a:rPr lang="de-DE" altLang="de-DE" sz="1600" dirty="0" smtClean="0">
                <a:solidFill>
                  <a:srgbClr val="000000"/>
                </a:solidFill>
              </a:rPr>
              <a:t>)</a:t>
            </a:r>
            <a:r>
              <a:rPr lang="de-DE" altLang="de-DE" sz="1600" i="1" dirty="0" smtClean="0">
                <a:solidFill>
                  <a:srgbClr val="000000"/>
                </a:solidFill>
              </a:rPr>
              <a:t> </a:t>
            </a:r>
            <a:endParaRPr lang="de-DE" altLang="de-DE" sz="1400" dirty="0" smtClean="0">
              <a:solidFill>
                <a:srgbClr val="000000"/>
              </a:solidFill>
            </a:endParaRPr>
          </a:p>
        </p:txBody>
      </p:sp>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l="12546" t="6189" r="12756" b="29841"/>
          <a:stretch/>
        </p:blipFill>
        <p:spPr>
          <a:xfrm>
            <a:off x="3633179" y="732185"/>
            <a:ext cx="5213526" cy="5952169"/>
          </a:xfrm>
          <a:prstGeom prst="rect">
            <a:avLst/>
          </a:prstGeom>
        </p:spPr>
      </p:pic>
      <p:sp>
        <p:nvSpPr>
          <p:cNvPr id="4" name="Rechteck 3"/>
          <p:cNvSpPr/>
          <p:nvPr/>
        </p:nvSpPr>
        <p:spPr>
          <a:xfrm>
            <a:off x="251520" y="1916832"/>
            <a:ext cx="3312368" cy="3416320"/>
          </a:xfrm>
          <a:prstGeom prst="rect">
            <a:avLst/>
          </a:prstGeom>
        </p:spPr>
        <p:txBody>
          <a:bodyPr wrap="square">
            <a:spAutoFit/>
          </a:bodyPr>
          <a:lstStyle/>
          <a:p>
            <a:r>
              <a:rPr lang="en-US" dirty="0">
                <a:solidFill>
                  <a:srgbClr val="002060"/>
                </a:solidFill>
              </a:rPr>
              <a:t>Variance stabilized RCS chronology of </a:t>
            </a:r>
            <a:r>
              <a:rPr lang="en-US" dirty="0" smtClean="0">
                <a:solidFill>
                  <a:srgbClr val="002060"/>
                </a:solidFill>
              </a:rPr>
              <a:t>ring width (RW, black</a:t>
            </a:r>
            <a:r>
              <a:rPr lang="en-US" dirty="0">
                <a:solidFill>
                  <a:srgbClr val="002060"/>
                </a:solidFill>
              </a:rPr>
              <a:t>) and </a:t>
            </a:r>
            <a:r>
              <a:rPr lang="en-US" dirty="0" smtClean="0">
                <a:solidFill>
                  <a:srgbClr val="002060"/>
                </a:solidFill>
              </a:rPr>
              <a:t>first row of earlywood vessels (P1, grey</a:t>
            </a:r>
            <a:r>
              <a:rPr lang="en-US" dirty="0">
                <a:solidFill>
                  <a:srgbClr val="002060"/>
                </a:solidFill>
              </a:rPr>
              <a:t>), and their high- (wavelength b20 </a:t>
            </a:r>
            <a:r>
              <a:rPr lang="en-US" dirty="0" err="1">
                <a:solidFill>
                  <a:srgbClr val="002060"/>
                </a:solidFill>
              </a:rPr>
              <a:t>yr</a:t>
            </a:r>
            <a:r>
              <a:rPr lang="en-US" dirty="0">
                <a:solidFill>
                  <a:srgbClr val="002060"/>
                </a:solidFill>
              </a:rPr>
              <a:t>), mid- (wavelength 20–50 </a:t>
            </a:r>
            <a:r>
              <a:rPr lang="en-US" dirty="0" err="1">
                <a:solidFill>
                  <a:srgbClr val="002060"/>
                </a:solidFill>
              </a:rPr>
              <a:t>yr</a:t>
            </a:r>
            <a:r>
              <a:rPr lang="en-US" dirty="0">
                <a:solidFill>
                  <a:srgbClr val="002060"/>
                </a:solidFill>
              </a:rPr>
              <a:t>) and low-frequency (wavelength N50 </a:t>
            </a:r>
            <a:r>
              <a:rPr lang="en-US" dirty="0" err="1">
                <a:solidFill>
                  <a:srgbClr val="002060"/>
                </a:solidFill>
              </a:rPr>
              <a:t>yr</a:t>
            </a:r>
            <a:r>
              <a:rPr lang="en-US" dirty="0">
                <a:solidFill>
                  <a:srgbClr val="002060"/>
                </a:solidFill>
              </a:rPr>
              <a:t>)</a:t>
            </a:r>
          </a:p>
          <a:p>
            <a:r>
              <a:rPr lang="en-US" dirty="0">
                <a:solidFill>
                  <a:srgbClr val="002060"/>
                </a:solidFill>
              </a:rPr>
              <a:t>components for the period 1616–2002. </a:t>
            </a:r>
            <a:r>
              <a:rPr lang="en-US" dirty="0" err="1" smtClean="0">
                <a:solidFill>
                  <a:srgbClr val="002060"/>
                </a:solidFill>
              </a:rPr>
              <a:t>r-values</a:t>
            </a:r>
            <a:r>
              <a:rPr lang="en-US" dirty="0" smtClean="0">
                <a:solidFill>
                  <a:srgbClr val="002060"/>
                </a:solidFill>
              </a:rPr>
              <a:t> indicate correlations </a:t>
            </a:r>
            <a:r>
              <a:rPr lang="en-US" dirty="0">
                <a:solidFill>
                  <a:srgbClr val="002060"/>
                </a:solidFill>
              </a:rPr>
              <a:t>between </a:t>
            </a:r>
            <a:r>
              <a:rPr lang="en-US" dirty="0" smtClean="0">
                <a:solidFill>
                  <a:srgbClr val="002060"/>
                </a:solidFill>
              </a:rPr>
              <a:t>RW and </a:t>
            </a:r>
            <a:r>
              <a:rPr lang="en-US" dirty="0">
                <a:solidFill>
                  <a:srgbClr val="002060"/>
                </a:solidFill>
              </a:rPr>
              <a:t>P1 chronologies</a:t>
            </a:r>
            <a:endParaRPr lang="de-DE" dirty="0">
              <a:solidFill>
                <a:srgbClr val="002060"/>
              </a:solidFill>
            </a:endParaRPr>
          </a:p>
        </p:txBody>
      </p:sp>
      <p:sp>
        <p:nvSpPr>
          <p:cNvPr id="5" name="Textfeld 4"/>
          <p:cNvSpPr txBox="1"/>
          <p:nvPr/>
        </p:nvSpPr>
        <p:spPr>
          <a:xfrm>
            <a:off x="-36512" y="6631468"/>
            <a:ext cx="1800200" cy="253916"/>
          </a:xfrm>
          <a:prstGeom prst="rect">
            <a:avLst/>
          </a:prstGeom>
          <a:noFill/>
        </p:spPr>
        <p:txBody>
          <a:bodyPr wrap="square" rtlCol="0">
            <a:spAutoFit/>
          </a:bodyPr>
          <a:lstStyle/>
          <a:p>
            <a:pPr algn="l"/>
            <a:r>
              <a:rPr lang="de-DE" sz="1050" dirty="0" err="1" smtClean="0"/>
              <a:t>Fonti</a:t>
            </a:r>
            <a:r>
              <a:rPr lang="de-DE" sz="1050" dirty="0" smtClean="0"/>
              <a:t> et al., PPP, 2009</a:t>
            </a:r>
            <a:endParaRPr lang="de-DE" sz="1050" dirty="0"/>
          </a:p>
        </p:txBody>
      </p:sp>
    </p:spTree>
    <p:extLst>
      <p:ext uri="{BB962C8B-B14F-4D97-AF65-F5344CB8AC3E}">
        <p14:creationId xmlns:p14="http://schemas.microsoft.com/office/powerpoint/2010/main" val="19475813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7504" y="116632"/>
            <a:ext cx="856895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buFontTx/>
              <a:buNone/>
            </a:pPr>
            <a:r>
              <a:rPr lang="en-US" altLang="de-DE" sz="1800" b="1" dirty="0" smtClean="0">
                <a:solidFill>
                  <a:srgbClr val="002060"/>
                </a:solidFill>
              </a:rPr>
              <a:t>Ring porous hardwoods</a:t>
            </a:r>
            <a:endParaRPr lang="en-US" altLang="de-DE" sz="1800" dirty="0" smtClean="0">
              <a:solidFill>
                <a:srgbClr val="002060"/>
              </a:solidFill>
            </a:endParaRPr>
          </a:p>
          <a:p>
            <a:pPr eaLnBrk="1" hangingPunct="1">
              <a:spcBef>
                <a:spcPts val="0"/>
              </a:spcBef>
              <a:buFontTx/>
              <a:buNone/>
            </a:pPr>
            <a:r>
              <a:rPr lang="en-US" altLang="de-DE" sz="1600" dirty="0" smtClean="0">
                <a:solidFill>
                  <a:srgbClr val="000000"/>
                </a:solidFill>
              </a:rPr>
              <a:t>Early</a:t>
            </a:r>
            <a:r>
              <a:rPr lang="de-DE" altLang="de-DE" sz="1600" dirty="0" err="1" smtClean="0">
                <a:solidFill>
                  <a:srgbClr val="000000"/>
                </a:solidFill>
              </a:rPr>
              <a:t>wood</a:t>
            </a:r>
            <a:r>
              <a:rPr lang="de-DE" altLang="de-DE" sz="1600" dirty="0" smtClean="0">
                <a:solidFill>
                  <a:srgbClr val="000000"/>
                </a:solidFill>
              </a:rPr>
              <a:t> </a:t>
            </a:r>
            <a:r>
              <a:rPr lang="de-DE" altLang="de-DE" sz="1600" dirty="0" err="1" smtClean="0">
                <a:solidFill>
                  <a:srgbClr val="000000"/>
                </a:solidFill>
              </a:rPr>
              <a:t>porosity</a:t>
            </a:r>
            <a:r>
              <a:rPr lang="de-DE" altLang="de-DE" sz="1600" dirty="0" smtClean="0">
                <a:solidFill>
                  <a:srgbClr val="000000"/>
                </a:solidFill>
              </a:rPr>
              <a:t> </a:t>
            </a:r>
            <a:r>
              <a:rPr lang="de-DE" altLang="de-DE" sz="1600" dirty="0" err="1" smtClean="0">
                <a:solidFill>
                  <a:srgbClr val="000000"/>
                </a:solidFill>
              </a:rPr>
              <a:t>of</a:t>
            </a:r>
            <a:r>
              <a:rPr lang="de-DE" altLang="de-DE" sz="1600" dirty="0" smtClean="0">
                <a:solidFill>
                  <a:srgbClr val="000000"/>
                </a:solidFill>
              </a:rPr>
              <a:t> </a:t>
            </a:r>
            <a:r>
              <a:rPr lang="de-DE" altLang="de-DE" sz="1600" dirty="0" err="1" smtClean="0">
                <a:solidFill>
                  <a:srgbClr val="000000"/>
                </a:solidFill>
              </a:rPr>
              <a:t>pedunculate</a:t>
            </a:r>
            <a:r>
              <a:rPr lang="de-DE" altLang="de-DE" sz="1600" dirty="0" smtClean="0">
                <a:solidFill>
                  <a:srgbClr val="000000"/>
                </a:solidFill>
              </a:rPr>
              <a:t> </a:t>
            </a:r>
            <a:r>
              <a:rPr lang="de-DE" altLang="de-DE" sz="1600" dirty="0" err="1" smtClean="0">
                <a:solidFill>
                  <a:srgbClr val="000000"/>
                </a:solidFill>
              </a:rPr>
              <a:t>oak</a:t>
            </a:r>
            <a:endParaRPr lang="de-DE" altLang="de-DE" sz="1400" dirty="0" smtClean="0">
              <a:solidFill>
                <a:srgbClr val="000000"/>
              </a:solidFill>
            </a:endParaRPr>
          </a:p>
        </p:txBody>
      </p:sp>
      <p:sp>
        <p:nvSpPr>
          <p:cNvPr id="3" name="Textfeld 2"/>
          <p:cNvSpPr txBox="1"/>
          <p:nvPr/>
        </p:nvSpPr>
        <p:spPr>
          <a:xfrm>
            <a:off x="-36512" y="6631468"/>
            <a:ext cx="1800200" cy="253916"/>
          </a:xfrm>
          <a:prstGeom prst="rect">
            <a:avLst/>
          </a:prstGeom>
          <a:noFill/>
        </p:spPr>
        <p:txBody>
          <a:bodyPr wrap="square" rtlCol="0">
            <a:spAutoFit/>
          </a:bodyPr>
          <a:lstStyle/>
          <a:p>
            <a:pPr algn="l"/>
            <a:r>
              <a:rPr lang="de-DE" sz="1050" dirty="0" err="1" smtClean="0"/>
              <a:t>Fonti</a:t>
            </a:r>
            <a:r>
              <a:rPr lang="de-DE" sz="1050" dirty="0" smtClean="0"/>
              <a:t> et al., PPP, 2009</a:t>
            </a:r>
            <a:endParaRPr lang="de-DE" sz="1050" dirty="0"/>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l="9584" t="6188" r="8313" b="5079"/>
          <a:stretch/>
        </p:blipFill>
        <p:spPr>
          <a:xfrm>
            <a:off x="4446375" y="116632"/>
            <a:ext cx="4644517" cy="6691605"/>
          </a:xfrm>
          <a:prstGeom prst="rect">
            <a:avLst/>
          </a:prstGeom>
        </p:spPr>
      </p:pic>
      <p:sp>
        <p:nvSpPr>
          <p:cNvPr id="5" name="Rechteck 4"/>
          <p:cNvSpPr/>
          <p:nvPr/>
        </p:nvSpPr>
        <p:spPr>
          <a:xfrm>
            <a:off x="107504" y="1988840"/>
            <a:ext cx="3816424" cy="2585323"/>
          </a:xfrm>
          <a:prstGeom prst="rect">
            <a:avLst/>
          </a:prstGeom>
        </p:spPr>
        <p:txBody>
          <a:bodyPr wrap="square">
            <a:spAutoFit/>
          </a:bodyPr>
          <a:lstStyle/>
          <a:p>
            <a:r>
              <a:rPr lang="en-US" dirty="0">
                <a:solidFill>
                  <a:srgbClr val="002060"/>
                </a:solidFill>
              </a:rPr>
              <a:t>Climate-growth </a:t>
            </a:r>
            <a:r>
              <a:rPr lang="en-US" dirty="0" smtClean="0">
                <a:solidFill>
                  <a:srgbClr val="002060"/>
                </a:solidFill>
              </a:rPr>
              <a:t>relationships </a:t>
            </a:r>
            <a:r>
              <a:rPr lang="en-US" dirty="0">
                <a:solidFill>
                  <a:srgbClr val="002060"/>
                </a:solidFill>
              </a:rPr>
              <a:t>between original, high (wavelength b20 </a:t>
            </a:r>
            <a:r>
              <a:rPr lang="en-US" dirty="0" err="1">
                <a:solidFill>
                  <a:srgbClr val="002060"/>
                </a:solidFill>
              </a:rPr>
              <a:t>yr</a:t>
            </a:r>
            <a:r>
              <a:rPr lang="en-US" dirty="0">
                <a:solidFill>
                  <a:srgbClr val="002060"/>
                </a:solidFill>
              </a:rPr>
              <a:t>), mid (20–50 </a:t>
            </a:r>
            <a:r>
              <a:rPr lang="en-US" dirty="0" err="1">
                <a:solidFill>
                  <a:srgbClr val="002060"/>
                </a:solidFill>
              </a:rPr>
              <a:t>yr</a:t>
            </a:r>
            <a:r>
              <a:rPr lang="en-US" dirty="0">
                <a:solidFill>
                  <a:srgbClr val="002060"/>
                </a:solidFill>
              </a:rPr>
              <a:t>) and low (N50 </a:t>
            </a:r>
            <a:r>
              <a:rPr lang="en-US" dirty="0" err="1">
                <a:solidFill>
                  <a:srgbClr val="002060"/>
                </a:solidFill>
              </a:rPr>
              <a:t>yr</a:t>
            </a:r>
            <a:r>
              <a:rPr lang="en-US" dirty="0">
                <a:solidFill>
                  <a:srgbClr val="002060"/>
                </a:solidFill>
              </a:rPr>
              <a:t>) frequency-components of both average monthly climate </a:t>
            </a:r>
            <a:r>
              <a:rPr lang="en-US" dirty="0" smtClean="0">
                <a:solidFill>
                  <a:srgbClr val="002060"/>
                </a:solidFill>
              </a:rPr>
              <a:t>time series of </a:t>
            </a:r>
            <a:r>
              <a:rPr lang="en-US" dirty="0">
                <a:solidFill>
                  <a:srgbClr val="002060"/>
                </a:solidFill>
              </a:rPr>
              <a:t>previous June to current October (PDSI, 1901–2002; P and T, 1864–2002) and RCS chronologies of </a:t>
            </a:r>
            <a:r>
              <a:rPr lang="en-US" dirty="0" smtClean="0">
                <a:solidFill>
                  <a:srgbClr val="002060"/>
                </a:solidFill>
              </a:rPr>
              <a:t>RW and </a:t>
            </a:r>
            <a:r>
              <a:rPr lang="en-US" dirty="0">
                <a:solidFill>
                  <a:srgbClr val="002060"/>
                </a:solidFill>
              </a:rPr>
              <a:t>P1</a:t>
            </a:r>
            <a:endParaRPr lang="de-DE" dirty="0">
              <a:solidFill>
                <a:srgbClr val="002060"/>
              </a:solidFill>
            </a:endParaRPr>
          </a:p>
        </p:txBody>
      </p:sp>
      <p:sp>
        <p:nvSpPr>
          <p:cNvPr id="6" name="Textfeld 5"/>
          <p:cNvSpPr txBox="1"/>
          <p:nvPr/>
        </p:nvSpPr>
        <p:spPr>
          <a:xfrm>
            <a:off x="3862765" y="1619508"/>
            <a:ext cx="565219" cy="369332"/>
          </a:xfrm>
          <a:prstGeom prst="rect">
            <a:avLst/>
          </a:prstGeom>
          <a:noFill/>
        </p:spPr>
        <p:txBody>
          <a:bodyPr wrap="none" rtlCol="0">
            <a:spAutoFit/>
          </a:bodyPr>
          <a:lstStyle/>
          <a:p>
            <a:r>
              <a:rPr lang="de-DE" b="1" dirty="0" smtClean="0">
                <a:solidFill>
                  <a:srgbClr val="993366"/>
                </a:solidFill>
              </a:rPr>
              <a:t>RW</a:t>
            </a:r>
            <a:endParaRPr lang="de-DE" b="1" dirty="0">
              <a:solidFill>
                <a:srgbClr val="993366"/>
              </a:solidFill>
            </a:endParaRPr>
          </a:p>
        </p:txBody>
      </p:sp>
      <p:sp>
        <p:nvSpPr>
          <p:cNvPr id="7" name="Textfeld 6"/>
          <p:cNvSpPr txBox="1"/>
          <p:nvPr/>
        </p:nvSpPr>
        <p:spPr>
          <a:xfrm>
            <a:off x="3961190" y="5003884"/>
            <a:ext cx="466794" cy="369332"/>
          </a:xfrm>
          <a:prstGeom prst="rect">
            <a:avLst/>
          </a:prstGeom>
          <a:noFill/>
        </p:spPr>
        <p:txBody>
          <a:bodyPr wrap="none" rtlCol="0">
            <a:spAutoFit/>
          </a:bodyPr>
          <a:lstStyle/>
          <a:p>
            <a:r>
              <a:rPr lang="de-DE" b="1" dirty="0" smtClean="0">
                <a:solidFill>
                  <a:srgbClr val="C00000"/>
                </a:solidFill>
              </a:rPr>
              <a:t>P1</a:t>
            </a:r>
            <a:endParaRPr lang="de-DE" b="1" dirty="0">
              <a:solidFill>
                <a:srgbClr val="C00000"/>
              </a:solidFill>
            </a:endParaRPr>
          </a:p>
        </p:txBody>
      </p:sp>
      <p:cxnSp>
        <p:nvCxnSpPr>
          <p:cNvPr id="9" name="Gerade Verbindung 8"/>
          <p:cNvCxnSpPr/>
          <p:nvPr/>
        </p:nvCxnSpPr>
        <p:spPr bwMode="auto">
          <a:xfrm>
            <a:off x="3995936" y="3501008"/>
            <a:ext cx="50405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p:cNvSpPr txBox="1"/>
          <p:nvPr/>
        </p:nvSpPr>
        <p:spPr>
          <a:xfrm>
            <a:off x="5292080" y="35332"/>
            <a:ext cx="723275" cy="369332"/>
          </a:xfrm>
          <a:prstGeom prst="rect">
            <a:avLst/>
          </a:prstGeom>
          <a:noFill/>
        </p:spPr>
        <p:txBody>
          <a:bodyPr wrap="none" rtlCol="0">
            <a:spAutoFit/>
          </a:bodyPr>
          <a:lstStyle/>
          <a:p>
            <a:r>
              <a:rPr lang="de-DE" b="1" dirty="0" smtClean="0">
                <a:solidFill>
                  <a:srgbClr val="CC9900"/>
                </a:solidFill>
              </a:rPr>
              <a:t>PDSI</a:t>
            </a:r>
            <a:endParaRPr lang="de-DE" b="1" dirty="0">
              <a:solidFill>
                <a:srgbClr val="CC9900"/>
              </a:solidFill>
            </a:endParaRPr>
          </a:p>
        </p:txBody>
      </p:sp>
      <p:sp>
        <p:nvSpPr>
          <p:cNvPr id="13" name="Textfeld 12"/>
          <p:cNvSpPr txBox="1"/>
          <p:nvPr/>
        </p:nvSpPr>
        <p:spPr>
          <a:xfrm>
            <a:off x="8134702" y="44624"/>
            <a:ext cx="325730" cy="369332"/>
          </a:xfrm>
          <a:prstGeom prst="rect">
            <a:avLst/>
          </a:prstGeom>
          <a:noFill/>
        </p:spPr>
        <p:txBody>
          <a:bodyPr wrap="none" rtlCol="0">
            <a:spAutoFit/>
          </a:bodyPr>
          <a:lstStyle/>
          <a:p>
            <a:r>
              <a:rPr lang="de-DE" b="1" dirty="0" smtClean="0">
                <a:solidFill>
                  <a:srgbClr val="FF0000"/>
                </a:solidFill>
              </a:rPr>
              <a:t>T</a:t>
            </a:r>
            <a:endParaRPr lang="de-DE" b="1" dirty="0">
              <a:solidFill>
                <a:srgbClr val="FF0000"/>
              </a:solidFill>
            </a:endParaRPr>
          </a:p>
        </p:txBody>
      </p:sp>
      <p:sp>
        <p:nvSpPr>
          <p:cNvPr id="14" name="Ellipse 13"/>
          <p:cNvSpPr/>
          <p:nvPr/>
        </p:nvSpPr>
        <p:spPr bwMode="auto">
          <a:xfrm>
            <a:off x="4860032" y="1804174"/>
            <a:ext cx="1584176" cy="760730"/>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5" name="Ellipse 14"/>
          <p:cNvSpPr/>
          <p:nvPr/>
        </p:nvSpPr>
        <p:spPr bwMode="auto">
          <a:xfrm>
            <a:off x="4860032" y="5116542"/>
            <a:ext cx="1584176" cy="760730"/>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6" name="Textfeld 15"/>
          <p:cNvSpPr txBox="1"/>
          <p:nvPr/>
        </p:nvSpPr>
        <p:spPr>
          <a:xfrm>
            <a:off x="6825734" y="271681"/>
            <a:ext cx="449162" cy="276999"/>
          </a:xfrm>
          <a:prstGeom prst="rect">
            <a:avLst/>
          </a:prstGeom>
          <a:solidFill>
            <a:schemeClr val="bg1"/>
          </a:solidFill>
        </p:spPr>
        <p:txBody>
          <a:bodyPr wrap="none" rtlCol="0">
            <a:spAutoFit/>
          </a:bodyPr>
          <a:lstStyle/>
          <a:p>
            <a:r>
              <a:rPr lang="de-DE" sz="1200" b="1" dirty="0" err="1" smtClean="0">
                <a:solidFill>
                  <a:srgbClr val="FF0000"/>
                </a:solidFill>
              </a:rPr>
              <a:t>raw</a:t>
            </a:r>
            <a:endParaRPr lang="de-DE" sz="1600" b="1" dirty="0">
              <a:solidFill>
                <a:srgbClr val="FF0000"/>
              </a:solidFill>
            </a:endParaRPr>
          </a:p>
        </p:txBody>
      </p:sp>
      <p:sp>
        <p:nvSpPr>
          <p:cNvPr id="17" name="Textfeld 16"/>
          <p:cNvSpPr txBox="1"/>
          <p:nvPr/>
        </p:nvSpPr>
        <p:spPr>
          <a:xfrm>
            <a:off x="7020272" y="1063769"/>
            <a:ext cx="442750" cy="276999"/>
          </a:xfrm>
          <a:prstGeom prst="rect">
            <a:avLst/>
          </a:prstGeom>
          <a:solidFill>
            <a:schemeClr val="bg1"/>
          </a:solidFill>
        </p:spPr>
        <p:txBody>
          <a:bodyPr wrap="none" rtlCol="0">
            <a:spAutoFit/>
          </a:bodyPr>
          <a:lstStyle/>
          <a:p>
            <a:r>
              <a:rPr lang="de-DE" sz="1200" b="1" dirty="0" err="1" smtClean="0">
                <a:solidFill>
                  <a:srgbClr val="FF0000"/>
                </a:solidFill>
              </a:rPr>
              <a:t>low</a:t>
            </a:r>
            <a:endParaRPr lang="de-DE" sz="1600" b="1" dirty="0">
              <a:solidFill>
                <a:srgbClr val="FF0000"/>
              </a:solidFill>
            </a:endParaRPr>
          </a:p>
        </p:txBody>
      </p:sp>
      <p:sp>
        <p:nvSpPr>
          <p:cNvPr id="12" name="Textfeld 11"/>
          <p:cNvSpPr txBox="1"/>
          <p:nvPr/>
        </p:nvSpPr>
        <p:spPr>
          <a:xfrm>
            <a:off x="6825734" y="44624"/>
            <a:ext cx="338554" cy="369332"/>
          </a:xfrm>
          <a:prstGeom prst="rect">
            <a:avLst/>
          </a:prstGeom>
          <a:noFill/>
        </p:spPr>
        <p:txBody>
          <a:bodyPr wrap="none" rtlCol="0">
            <a:spAutoFit/>
          </a:bodyPr>
          <a:lstStyle/>
          <a:p>
            <a:r>
              <a:rPr lang="de-DE" b="1" dirty="0" smtClean="0">
                <a:solidFill>
                  <a:srgbClr val="0070C0"/>
                </a:solidFill>
              </a:rPr>
              <a:t>P</a:t>
            </a:r>
            <a:endParaRPr lang="de-DE" b="1" dirty="0">
              <a:solidFill>
                <a:srgbClr val="0070C0"/>
              </a:solidFill>
            </a:endParaRPr>
          </a:p>
        </p:txBody>
      </p:sp>
      <p:sp>
        <p:nvSpPr>
          <p:cNvPr id="18" name="Textfeld 17"/>
          <p:cNvSpPr txBox="1"/>
          <p:nvPr/>
        </p:nvSpPr>
        <p:spPr>
          <a:xfrm>
            <a:off x="6804248" y="1844824"/>
            <a:ext cx="458780" cy="276999"/>
          </a:xfrm>
          <a:prstGeom prst="rect">
            <a:avLst/>
          </a:prstGeom>
          <a:solidFill>
            <a:schemeClr val="bg1"/>
          </a:solidFill>
        </p:spPr>
        <p:txBody>
          <a:bodyPr wrap="none" rtlCol="0">
            <a:spAutoFit/>
          </a:bodyPr>
          <a:lstStyle/>
          <a:p>
            <a:r>
              <a:rPr lang="de-DE" sz="1200" b="1" dirty="0" err="1" smtClean="0">
                <a:solidFill>
                  <a:srgbClr val="FF0000"/>
                </a:solidFill>
              </a:rPr>
              <a:t>mid</a:t>
            </a:r>
            <a:endParaRPr lang="de-DE" sz="1600" b="1" dirty="0">
              <a:solidFill>
                <a:srgbClr val="FF0000"/>
              </a:solidFill>
            </a:endParaRPr>
          </a:p>
        </p:txBody>
      </p:sp>
      <p:sp>
        <p:nvSpPr>
          <p:cNvPr id="19" name="Textfeld 18"/>
          <p:cNvSpPr txBox="1"/>
          <p:nvPr/>
        </p:nvSpPr>
        <p:spPr>
          <a:xfrm>
            <a:off x="6796625" y="2647945"/>
            <a:ext cx="511679" cy="276999"/>
          </a:xfrm>
          <a:prstGeom prst="rect">
            <a:avLst/>
          </a:prstGeom>
          <a:solidFill>
            <a:schemeClr val="bg1"/>
          </a:solidFill>
        </p:spPr>
        <p:txBody>
          <a:bodyPr wrap="none" rtlCol="0">
            <a:spAutoFit/>
          </a:bodyPr>
          <a:lstStyle/>
          <a:p>
            <a:r>
              <a:rPr lang="de-DE" sz="1200" b="1" dirty="0" smtClean="0">
                <a:solidFill>
                  <a:srgbClr val="FF0000"/>
                </a:solidFill>
              </a:rPr>
              <a:t>high</a:t>
            </a:r>
            <a:endParaRPr lang="de-DE" sz="1600" b="1" dirty="0">
              <a:solidFill>
                <a:srgbClr val="FF0000"/>
              </a:solidFill>
            </a:endParaRPr>
          </a:p>
        </p:txBody>
      </p:sp>
      <p:sp>
        <p:nvSpPr>
          <p:cNvPr id="20" name="Textfeld 19"/>
          <p:cNvSpPr txBox="1"/>
          <p:nvPr/>
        </p:nvSpPr>
        <p:spPr>
          <a:xfrm>
            <a:off x="6804248" y="5949280"/>
            <a:ext cx="511679" cy="276999"/>
          </a:xfrm>
          <a:prstGeom prst="rect">
            <a:avLst/>
          </a:prstGeom>
          <a:solidFill>
            <a:schemeClr val="bg1"/>
          </a:solidFill>
        </p:spPr>
        <p:txBody>
          <a:bodyPr wrap="none" rtlCol="0">
            <a:spAutoFit/>
          </a:bodyPr>
          <a:lstStyle/>
          <a:p>
            <a:r>
              <a:rPr lang="de-DE" sz="1200" b="1" dirty="0" smtClean="0">
                <a:solidFill>
                  <a:srgbClr val="FF0000"/>
                </a:solidFill>
              </a:rPr>
              <a:t>high</a:t>
            </a:r>
            <a:endParaRPr lang="de-DE" sz="1600" b="1" dirty="0">
              <a:solidFill>
                <a:srgbClr val="FF0000"/>
              </a:solidFill>
            </a:endParaRPr>
          </a:p>
        </p:txBody>
      </p:sp>
      <p:sp>
        <p:nvSpPr>
          <p:cNvPr id="21" name="Textfeld 20"/>
          <p:cNvSpPr txBox="1"/>
          <p:nvPr/>
        </p:nvSpPr>
        <p:spPr>
          <a:xfrm>
            <a:off x="6804248" y="5168225"/>
            <a:ext cx="458780" cy="276999"/>
          </a:xfrm>
          <a:prstGeom prst="rect">
            <a:avLst/>
          </a:prstGeom>
          <a:solidFill>
            <a:schemeClr val="bg1"/>
          </a:solidFill>
        </p:spPr>
        <p:txBody>
          <a:bodyPr wrap="none" rtlCol="0">
            <a:spAutoFit/>
          </a:bodyPr>
          <a:lstStyle/>
          <a:p>
            <a:r>
              <a:rPr lang="de-DE" sz="1200" b="1" dirty="0" err="1" smtClean="0">
                <a:solidFill>
                  <a:srgbClr val="FF0000"/>
                </a:solidFill>
              </a:rPr>
              <a:t>mid</a:t>
            </a:r>
            <a:endParaRPr lang="de-DE" sz="1600" b="1" dirty="0">
              <a:solidFill>
                <a:srgbClr val="FF0000"/>
              </a:solidFill>
            </a:endParaRPr>
          </a:p>
        </p:txBody>
      </p:sp>
      <p:sp>
        <p:nvSpPr>
          <p:cNvPr id="22" name="Textfeld 21"/>
          <p:cNvSpPr txBox="1"/>
          <p:nvPr/>
        </p:nvSpPr>
        <p:spPr>
          <a:xfrm>
            <a:off x="6948264" y="4376137"/>
            <a:ext cx="442750" cy="276999"/>
          </a:xfrm>
          <a:prstGeom prst="rect">
            <a:avLst/>
          </a:prstGeom>
          <a:solidFill>
            <a:schemeClr val="bg1"/>
          </a:solidFill>
        </p:spPr>
        <p:txBody>
          <a:bodyPr wrap="none" rtlCol="0">
            <a:spAutoFit/>
          </a:bodyPr>
          <a:lstStyle/>
          <a:p>
            <a:r>
              <a:rPr lang="de-DE" sz="1200" b="1" dirty="0" err="1" smtClean="0">
                <a:solidFill>
                  <a:srgbClr val="FF0000"/>
                </a:solidFill>
              </a:rPr>
              <a:t>low</a:t>
            </a:r>
            <a:endParaRPr lang="de-DE" sz="1600" b="1" dirty="0">
              <a:solidFill>
                <a:srgbClr val="FF0000"/>
              </a:solidFill>
            </a:endParaRPr>
          </a:p>
        </p:txBody>
      </p:sp>
      <p:sp>
        <p:nvSpPr>
          <p:cNvPr id="23" name="Textfeld 22"/>
          <p:cNvSpPr txBox="1"/>
          <p:nvPr/>
        </p:nvSpPr>
        <p:spPr>
          <a:xfrm>
            <a:off x="6804248" y="3584049"/>
            <a:ext cx="449162" cy="276999"/>
          </a:xfrm>
          <a:prstGeom prst="rect">
            <a:avLst/>
          </a:prstGeom>
          <a:solidFill>
            <a:schemeClr val="bg1"/>
          </a:solidFill>
        </p:spPr>
        <p:txBody>
          <a:bodyPr wrap="none" rtlCol="0">
            <a:spAutoFit/>
          </a:bodyPr>
          <a:lstStyle/>
          <a:p>
            <a:r>
              <a:rPr lang="de-DE" sz="1200" b="1" dirty="0" err="1" smtClean="0">
                <a:solidFill>
                  <a:srgbClr val="FF0000"/>
                </a:solidFill>
              </a:rPr>
              <a:t>raw</a:t>
            </a:r>
            <a:endParaRPr lang="de-DE" sz="1600" b="1" dirty="0">
              <a:solidFill>
                <a:srgbClr val="FF0000"/>
              </a:solidFill>
            </a:endParaRPr>
          </a:p>
        </p:txBody>
      </p:sp>
    </p:spTree>
    <p:extLst>
      <p:ext uri="{BB962C8B-B14F-4D97-AF65-F5344CB8AC3E}">
        <p14:creationId xmlns:p14="http://schemas.microsoft.com/office/powerpoint/2010/main" val="42158537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20051012_79_Gorgan_Elburzblick_L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602"/>
          <a:stretch/>
        </p:blipFill>
        <p:spPr bwMode="auto">
          <a:xfrm>
            <a:off x="327726" y="946442"/>
            <a:ext cx="5888018" cy="260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fik 6" descr="20071013_318_Buchenwald_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7158" y="3609630"/>
            <a:ext cx="4560317" cy="303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feld 8"/>
          <p:cNvSpPr txBox="1">
            <a:spLocks noChangeArrowheads="1"/>
          </p:cNvSpPr>
          <p:nvPr/>
        </p:nvSpPr>
        <p:spPr bwMode="auto">
          <a:xfrm>
            <a:off x="251520" y="80604"/>
            <a:ext cx="50834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l" eaLnBrk="1" hangingPunct="1"/>
            <a:r>
              <a:rPr lang="de-DE" dirty="0" smtClean="0">
                <a:solidFill>
                  <a:srgbClr val="002060"/>
                </a:solidFill>
              </a:rPr>
              <a:t>Wood </a:t>
            </a:r>
            <a:r>
              <a:rPr lang="de-DE" dirty="0" err="1" smtClean="0">
                <a:solidFill>
                  <a:srgbClr val="002060"/>
                </a:solidFill>
              </a:rPr>
              <a:t>anatomical</a:t>
            </a:r>
            <a:r>
              <a:rPr lang="de-DE" dirty="0" smtClean="0">
                <a:solidFill>
                  <a:srgbClr val="002060"/>
                </a:solidFill>
              </a:rPr>
              <a:t> </a:t>
            </a:r>
            <a:r>
              <a:rPr lang="de-DE" dirty="0" err="1" smtClean="0">
                <a:solidFill>
                  <a:srgbClr val="002060"/>
                </a:solidFill>
              </a:rPr>
              <a:t>studies</a:t>
            </a:r>
            <a:r>
              <a:rPr lang="de-DE" dirty="0" smtClean="0">
                <a:solidFill>
                  <a:srgbClr val="002060"/>
                </a:solidFill>
              </a:rPr>
              <a:t> in Mountain </a:t>
            </a:r>
            <a:r>
              <a:rPr lang="de-DE" dirty="0" err="1" smtClean="0">
                <a:solidFill>
                  <a:srgbClr val="002060"/>
                </a:solidFill>
              </a:rPr>
              <a:t>forests</a:t>
            </a:r>
            <a:r>
              <a:rPr lang="de-DE" dirty="0" smtClean="0">
                <a:solidFill>
                  <a:srgbClr val="002060"/>
                </a:solidFill>
              </a:rPr>
              <a:t> </a:t>
            </a:r>
            <a:br>
              <a:rPr lang="de-DE" dirty="0" smtClean="0">
                <a:solidFill>
                  <a:srgbClr val="002060"/>
                </a:solidFill>
              </a:rPr>
            </a:br>
            <a:r>
              <a:rPr lang="de-DE" dirty="0" err="1" smtClean="0">
                <a:solidFill>
                  <a:srgbClr val="002060"/>
                </a:solidFill>
              </a:rPr>
              <a:t>of</a:t>
            </a:r>
            <a:r>
              <a:rPr lang="de-DE" dirty="0" smtClean="0">
                <a:solidFill>
                  <a:srgbClr val="002060"/>
                </a:solidFill>
              </a:rPr>
              <a:t> </a:t>
            </a:r>
            <a:r>
              <a:rPr lang="de-DE" dirty="0" err="1" smtClean="0">
                <a:solidFill>
                  <a:srgbClr val="002060"/>
                </a:solidFill>
              </a:rPr>
              <a:t>Oriental</a:t>
            </a:r>
            <a:r>
              <a:rPr lang="de-DE" dirty="0" smtClean="0">
                <a:solidFill>
                  <a:srgbClr val="002060"/>
                </a:solidFill>
              </a:rPr>
              <a:t> </a:t>
            </a:r>
            <a:r>
              <a:rPr lang="de-DE" dirty="0" err="1" smtClean="0">
                <a:solidFill>
                  <a:srgbClr val="002060"/>
                </a:solidFill>
              </a:rPr>
              <a:t>beech</a:t>
            </a:r>
            <a:r>
              <a:rPr lang="de-DE" dirty="0" smtClean="0">
                <a:solidFill>
                  <a:srgbClr val="002060"/>
                </a:solidFill>
              </a:rPr>
              <a:t> (</a:t>
            </a:r>
            <a:r>
              <a:rPr lang="de-DE" i="1" dirty="0" err="1" smtClean="0">
                <a:solidFill>
                  <a:srgbClr val="002060"/>
                </a:solidFill>
              </a:rPr>
              <a:t>Fagus</a:t>
            </a:r>
            <a:r>
              <a:rPr lang="de-DE" i="1" dirty="0" smtClean="0">
                <a:solidFill>
                  <a:srgbClr val="002060"/>
                </a:solidFill>
              </a:rPr>
              <a:t> </a:t>
            </a:r>
            <a:r>
              <a:rPr lang="de-DE" i="1" dirty="0" err="1" smtClean="0">
                <a:solidFill>
                  <a:srgbClr val="002060"/>
                </a:solidFill>
              </a:rPr>
              <a:t>orientalis</a:t>
            </a:r>
            <a:r>
              <a:rPr lang="de-DE" dirty="0" smtClean="0">
                <a:solidFill>
                  <a:srgbClr val="002060"/>
                </a:solidFill>
              </a:rPr>
              <a:t>) in </a:t>
            </a:r>
            <a:r>
              <a:rPr lang="de-DE" dirty="0" err="1" smtClean="0">
                <a:solidFill>
                  <a:srgbClr val="002060"/>
                </a:solidFill>
              </a:rPr>
              <a:t>north</a:t>
            </a:r>
            <a:r>
              <a:rPr lang="de-DE" dirty="0" smtClean="0">
                <a:solidFill>
                  <a:srgbClr val="002060"/>
                </a:solidFill>
              </a:rPr>
              <a:t> Iran</a:t>
            </a:r>
          </a:p>
        </p:txBody>
      </p:sp>
      <p:pic>
        <p:nvPicPr>
          <p:cNvPr id="9" name="Picture 2" descr="20051012_63_Gorgan_FagusOrientalis_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3609630"/>
            <a:ext cx="4032448" cy="301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uppieren 1"/>
          <p:cNvGrpSpPr/>
          <p:nvPr/>
        </p:nvGrpSpPr>
        <p:grpSpPr>
          <a:xfrm>
            <a:off x="6372200" y="116632"/>
            <a:ext cx="2614477" cy="2232248"/>
            <a:chOff x="6300192" y="267909"/>
            <a:chExt cx="2614477" cy="2232248"/>
          </a:xfrm>
        </p:grpSpPr>
        <p:pic>
          <p:nvPicPr>
            <p:cNvPr id="8" name="Grafik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192" y="267909"/>
              <a:ext cx="2614477" cy="2232248"/>
            </a:xfrm>
            <a:prstGeom prst="rect">
              <a:avLst/>
            </a:prstGeom>
          </p:spPr>
        </p:pic>
        <p:sp>
          <p:nvSpPr>
            <p:cNvPr id="10" name="Ellipse 9"/>
            <p:cNvSpPr>
              <a:spLocks noChangeAspect="1"/>
            </p:cNvSpPr>
            <p:nvPr/>
          </p:nvSpPr>
          <p:spPr>
            <a:xfrm>
              <a:off x="6660232" y="836712"/>
              <a:ext cx="1080120" cy="261006"/>
            </a:xfrm>
            <a:prstGeom prst="ellipse">
              <a:avLst/>
            </a:prstGeom>
            <a:solidFill>
              <a:srgbClr val="C00000">
                <a:alpha val="51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rgbClr val="FFFFFF"/>
                </a:solidFill>
              </a:endParaRPr>
            </a:p>
          </p:txBody>
        </p:sp>
      </p:grpSp>
    </p:spTree>
    <p:extLst>
      <p:ext uri="{BB962C8B-B14F-4D97-AF65-F5344CB8AC3E}">
        <p14:creationId xmlns:p14="http://schemas.microsoft.com/office/powerpoint/2010/main" val="3961004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descr="Fig4_Fagus-climatology"/>
          <p:cNvPicPr>
            <a:picLocks noChangeAspect="1" noChangeArrowheads="1"/>
          </p:cNvPicPr>
          <p:nvPr/>
        </p:nvPicPr>
        <p:blipFill rotWithShape="1">
          <a:blip r:embed="rId2">
            <a:extLst>
              <a:ext uri="{28A0092B-C50C-407E-A947-70E740481C1C}">
                <a14:useLocalDpi xmlns:a14="http://schemas.microsoft.com/office/drawing/2010/main" val="0"/>
              </a:ext>
            </a:extLst>
          </a:blip>
          <a:srcRect r="2135"/>
          <a:stretch/>
        </p:blipFill>
        <p:spPr bwMode="auto">
          <a:xfrm>
            <a:off x="4079495" y="0"/>
            <a:ext cx="502900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Fagus_microphotos"/>
          <p:cNvPicPr>
            <a:picLocks noChangeAspect="1" noChangeArrowheads="1"/>
          </p:cNvPicPr>
          <p:nvPr/>
        </p:nvPicPr>
        <p:blipFill>
          <a:blip r:embed="rId3" cstate="print"/>
          <a:srcRect/>
          <a:stretch>
            <a:fillRect/>
          </a:stretch>
        </p:blipFill>
        <p:spPr bwMode="auto">
          <a:xfrm>
            <a:off x="177209" y="1556792"/>
            <a:ext cx="3962743" cy="4941167"/>
          </a:xfrm>
          <a:prstGeom prst="rect">
            <a:avLst/>
          </a:prstGeom>
          <a:noFill/>
          <a:ln w="9525">
            <a:noFill/>
            <a:miter lim="800000"/>
            <a:headEnd/>
            <a:tailEnd/>
          </a:ln>
        </p:spPr>
      </p:pic>
      <p:sp>
        <p:nvSpPr>
          <p:cNvPr id="8" name="Textfeld 7"/>
          <p:cNvSpPr txBox="1"/>
          <p:nvPr/>
        </p:nvSpPr>
        <p:spPr>
          <a:xfrm>
            <a:off x="35496" y="6551766"/>
            <a:ext cx="3717684" cy="261610"/>
          </a:xfrm>
          <a:prstGeom prst="rect">
            <a:avLst/>
          </a:prstGeom>
          <a:noFill/>
        </p:spPr>
        <p:txBody>
          <a:bodyPr wrap="none" rtlCol="0">
            <a:spAutoFit/>
          </a:bodyPr>
          <a:lstStyle/>
          <a:p>
            <a:pPr algn="l"/>
            <a:r>
              <a:rPr lang="de-DE" sz="1100" dirty="0" err="1" smtClean="0"/>
              <a:t>Pourtahmasi</a:t>
            </a:r>
            <a:r>
              <a:rPr lang="de-DE" sz="1100" dirty="0" smtClean="0"/>
              <a:t>, </a:t>
            </a:r>
            <a:r>
              <a:rPr lang="de-DE" sz="1100" dirty="0" err="1" smtClean="0"/>
              <a:t>Lotfiomran</a:t>
            </a:r>
            <a:r>
              <a:rPr lang="de-DE" sz="1100" dirty="0" smtClean="0"/>
              <a:t>, Bräuning </a:t>
            </a:r>
            <a:r>
              <a:rPr lang="de-DE" sz="1100" dirty="0"/>
              <a:t>&amp; </a:t>
            </a:r>
            <a:r>
              <a:rPr lang="de-DE" sz="1100" dirty="0" err="1" smtClean="0"/>
              <a:t>Parsapajouh</a:t>
            </a:r>
            <a:r>
              <a:rPr lang="de-DE" sz="1100" dirty="0" smtClean="0"/>
              <a:t> 2011</a:t>
            </a:r>
            <a:endParaRPr lang="de-DE" sz="1100" dirty="0"/>
          </a:p>
        </p:txBody>
      </p:sp>
      <p:sp>
        <p:nvSpPr>
          <p:cNvPr id="9" name="Text Box 4"/>
          <p:cNvSpPr txBox="1">
            <a:spLocks noChangeArrowheads="1"/>
          </p:cNvSpPr>
          <p:nvPr/>
        </p:nvSpPr>
        <p:spPr bwMode="auto">
          <a:xfrm>
            <a:off x="107505" y="116632"/>
            <a:ext cx="4104456"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buFontTx/>
              <a:buNone/>
            </a:pPr>
            <a:r>
              <a:rPr lang="en-US" altLang="de-DE" sz="1800" b="1" dirty="0" smtClean="0">
                <a:solidFill>
                  <a:srgbClr val="002060"/>
                </a:solidFill>
              </a:rPr>
              <a:t>Diffuse porous hardwoods</a:t>
            </a:r>
            <a:endParaRPr lang="en-US" altLang="de-DE" sz="1800" dirty="0" smtClean="0">
              <a:solidFill>
                <a:srgbClr val="002060"/>
              </a:solidFill>
            </a:endParaRPr>
          </a:p>
          <a:p>
            <a:pPr eaLnBrk="1" hangingPunct="1">
              <a:spcBef>
                <a:spcPts val="0"/>
              </a:spcBef>
              <a:buFontTx/>
              <a:buNone/>
            </a:pPr>
            <a:r>
              <a:rPr lang="en-US" altLang="de-DE" sz="1600" dirty="0" smtClean="0">
                <a:solidFill>
                  <a:srgbClr val="000000"/>
                </a:solidFill>
              </a:rPr>
              <a:t>Relations </a:t>
            </a:r>
            <a:r>
              <a:rPr lang="en-US" altLang="de-DE" sz="1600" dirty="0">
                <a:solidFill>
                  <a:srgbClr val="000000"/>
                </a:solidFill>
              </a:rPr>
              <a:t>between </a:t>
            </a:r>
            <a:r>
              <a:rPr lang="de-DE" altLang="de-DE" sz="1600" dirty="0" err="1" smtClean="0">
                <a:solidFill>
                  <a:srgbClr val="000000"/>
                </a:solidFill>
              </a:rPr>
              <a:t>wood</a:t>
            </a:r>
            <a:r>
              <a:rPr lang="de-DE" altLang="de-DE" sz="1600" dirty="0" smtClean="0">
                <a:solidFill>
                  <a:srgbClr val="000000"/>
                </a:solidFill>
              </a:rPr>
              <a:t> </a:t>
            </a:r>
            <a:r>
              <a:rPr lang="de-DE" altLang="de-DE" sz="1600" dirty="0" err="1" smtClean="0">
                <a:solidFill>
                  <a:srgbClr val="000000"/>
                </a:solidFill>
              </a:rPr>
              <a:t>anatomical</a:t>
            </a:r>
            <a:r>
              <a:rPr lang="de-DE" altLang="de-DE" sz="1600" dirty="0" smtClean="0">
                <a:solidFill>
                  <a:srgbClr val="000000"/>
                </a:solidFill>
              </a:rPr>
              <a:t> </a:t>
            </a:r>
            <a:r>
              <a:rPr lang="de-DE" altLang="de-DE" sz="1600" dirty="0" err="1" smtClean="0">
                <a:solidFill>
                  <a:srgbClr val="000000"/>
                </a:solidFill>
              </a:rPr>
              <a:t>parameters</a:t>
            </a:r>
            <a:r>
              <a:rPr lang="de-DE" altLang="de-DE" sz="1600" dirty="0" smtClean="0">
                <a:solidFill>
                  <a:srgbClr val="000000"/>
                </a:solidFill>
              </a:rPr>
              <a:t> </a:t>
            </a:r>
            <a:r>
              <a:rPr lang="de-DE" altLang="de-DE" sz="1600" dirty="0" err="1" smtClean="0">
                <a:solidFill>
                  <a:srgbClr val="000000"/>
                </a:solidFill>
              </a:rPr>
              <a:t>of</a:t>
            </a:r>
            <a:r>
              <a:rPr lang="de-DE" altLang="de-DE" sz="1600" dirty="0" smtClean="0">
                <a:solidFill>
                  <a:srgbClr val="000000"/>
                </a:solidFill>
              </a:rPr>
              <a:t> </a:t>
            </a:r>
            <a:r>
              <a:rPr lang="de-DE" altLang="de-DE" sz="1600" i="1" dirty="0" err="1" smtClean="0">
                <a:solidFill>
                  <a:srgbClr val="000000"/>
                </a:solidFill>
              </a:rPr>
              <a:t>Fagus</a:t>
            </a:r>
            <a:r>
              <a:rPr lang="de-DE" altLang="de-DE" sz="1600" i="1" dirty="0" smtClean="0">
                <a:solidFill>
                  <a:srgbClr val="000000"/>
                </a:solidFill>
              </a:rPr>
              <a:t> </a:t>
            </a:r>
            <a:r>
              <a:rPr lang="de-DE" altLang="de-DE" sz="1600" i="1" dirty="0" err="1" smtClean="0">
                <a:solidFill>
                  <a:srgbClr val="000000"/>
                </a:solidFill>
              </a:rPr>
              <a:t>orientalis</a:t>
            </a:r>
            <a:r>
              <a:rPr lang="de-DE" altLang="de-DE" sz="1600" dirty="0" smtClean="0">
                <a:solidFill>
                  <a:srgbClr val="000000"/>
                </a:solidFill>
              </a:rPr>
              <a:t> </a:t>
            </a:r>
            <a:r>
              <a:rPr lang="de-DE" altLang="de-DE" sz="1600" dirty="0" err="1" smtClean="0">
                <a:solidFill>
                  <a:srgbClr val="000000"/>
                </a:solidFill>
              </a:rPr>
              <a:t>along</a:t>
            </a:r>
            <a:r>
              <a:rPr lang="de-DE" altLang="de-DE" sz="1600" dirty="0" smtClean="0">
                <a:solidFill>
                  <a:srgbClr val="000000"/>
                </a:solidFill>
              </a:rPr>
              <a:t> an </a:t>
            </a:r>
            <a:r>
              <a:rPr lang="de-DE" altLang="de-DE" sz="1600" dirty="0" err="1" smtClean="0">
                <a:solidFill>
                  <a:srgbClr val="000000"/>
                </a:solidFill>
              </a:rPr>
              <a:t>altitudinal</a:t>
            </a:r>
            <a:r>
              <a:rPr lang="de-DE" altLang="de-DE" sz="1600" dirty="0" smtClean="0">
                <a:solidFill>
                  <a:srgbClr val="000000"/>
                </a:solidFill>
              </a:rPr>
              <a:t> </a:t>
            </a:r>
            <a:r>
              <a:rPr lang="de-DE" altLang="de-DE" sz="1600" dirty="0" err="1" smtClean="0">
                <a:solidFill>
                  <a:srgbClr val="000000"/>
                </a:solidFill>
              </a:rPr>
              <a:t>gradient</a:t>
            </a:r>
            <a:r>
              <a:rPr lang="de-DE" altLang="de-DE" sz="1600" dirty="0" smtClean="0">
                <a:solidFill>
                  <a:srgbClr val="000000"/>
                </a:solidFill>
              </a:rPr>
              <a:t> in </a:t>
            </a:r>
            <a:r>
              <a:rPr lang="de-DE" altLang="de-DE" sz="1600" dirty="0" err="1" smtClean="0">
                <a:solidFill>
                  <a:srgbClr val="000000"/>
                </a:solidFill>
              </a:rPr>
              <a:t>the</a:t>
            </a:r>
            <a:r>
              <a:rPr lang="de-DE" altLang="de-DE" sz="1600" dirty="0" smtClean="0">
                <a:solidFill>
                  <a:srgbClr val="000000"/>
                </a:solidFill>
              </a:rPr>
              <a:t> </a:t>
            </a:r>
            <a:r>
              <a:rPr lang="de-DE" altLang="de-DE" sz="1600" dirty="0" err="1" smtClean="0">
                <a:solidFill>
                  <a:srgbClr val="000000"/>
                </a:solidFill>
              </a:rPr>
              <a:t>central</a:t>
            </a:r>
            <a:r>
              <a:rPr lang="de-DE" altLang="de-DE" sz="1600" dirty="0" smtClean="0">
                <a:solidFill>
                  <a:srgbClr val="000000"/>
                </a:solidFill>
              </a:rPr>
              <a:t> Alborz Mountains, Iran</a:t>
            </a:r>
            <a:endParaRPr lang="de-DE" altLang="de-DE" sz="1400" dirty="0" smtClean="0">
              <a:solidFill>
                <a:srgbClr val="000000"/>
              </a:solidFill>
            </a:endParaRPr>
          </a:p>
        </p:txBody>
      </p:sp>
    </p:spTree>
    <p:extLst>
      <p:ext uri="{BB962C8B-B14F-4D97-AF65-F5344CB8AC3E}">
        <p14:creationId xmlns:p14="http://schemas.microsoft.com/office/powerpoint/2010/main" val="14167234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Fig5_Fagus-timesSeries"/>
          <p:cNvPicPr>
            <a:picLocks noChangeAspect="1" noChangeArrowheads="1"/>
          </p:cNvPicPr>
          <p:nvPr/>
        </p:nvPicPr>
        <p:blipFill rotWithShape="1">
          <a:blip r:embed="rId2" cstate="print"/>
          <a:srcRect l="2092" t="7216" r="52765" b="6622"/>
          <a:stretch/>
        </p:blipFill>
        <p:spPr bwMode="auto">
          <a:xfrm>
            <a:off x="4139952" y="3501008"/>
            <a:ext cx="4952741" cy="3095191"/>
          </a:xfrm>
          <a:prstGeom prst="rect">
            <a:avLst/>
          </a:prstGeom>
          <a:noFill/>
          <a:ln w="9525">
            <a:noFill/>
            <a:miter lim="800000"/>
            <a:headEnd/>
            <a:tailEnd/>
          </a:ln>
        </p:spPr>
      </p:pic>
      <p:sp>
        <p:nvSpPr>
          <p:cNvPr id="8" name="Text Box 4"/>
          <p:cNvSpPr txBox="1">
            <a:spLocks noChangeArrowheads="1"/>
          </p:cNvSpPr>
          <p:nvPr/>
        </p:nvSpPr>
        <p:spPr bwMode="auto">
          <a:xfrm>
            <a:off x="107505" y="116632"/>
            <a:ext cx="4104456"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buFontTx/>
              <a:buNone/>
            </a:pPr>
            <a:r>
              <a:rPr lang="en-US" altLang="de-DE" sz="1800" b="1" dirty="0" smtClean="0">
                <a:solidFill>
                  <a:srgbClr val="002060"/>
                </a:solidFill>
              </a:rPr>
              <a:t>Diffuse porous hardwoods</a:t>
            </a:r>
            <a:endParaRPr lang="en-US" altLang="de-DE" sz="1800" dirty="0" smtClean="0">
              <a:solidFill>
                <a:srgbClr val="002060"/>
              </a:solidFill>
            </a:endParaRPr>
          </a:p>
          <a:p>
            <a:pPr eaLnBrk="1" hangingPunct="1">
              <a:spcBef>
                <a:spcPts val="0"/>
              </a:spcBef>
              <a:buFontTx/>
              <a:buNone/>
            </a:pPr>
            <a:r>
              <a:rPr lang="en-US" altLang="de-DE" sz="1600" dirty="0" smtClean="0">
                <a:solidFill>
                  <a:srgbClr val="000000"/>
                </a:solidFill>
              </a:rPr>
              <a:t>Relations </a:t>
            </a:r>
            <a:r>
              <a:rPr lang="en-US" altLang="de-DE" sz="1600" dirty="0">
                <a:solidFill>
                  <a:srgbClr val="000000"/>
                </a:solidFill>
              </a:rPr>
              <a:t>between </a:t>
            </a:r>
            <a:r>
              <a:rPr lang="de-DE" altLang="de-DE" sz="1600" dirty="0" err="1" smtClean="0">
                <a:solidFill>
                  <a:srgbClr val="000000"/>
                </a:solidFill>
              </a:rPr>
              <a:t>wood</a:t>
            </a:r>
            <a:r>
              <a:rPr lang="de-DE" altLang="de-DE" sz="1600" dirty="0" smtClean="0">
                <a:solidFill>
                  <a:srgbClr val="000000"/>
                </a:solidFill>
              </a:rPr>
              <a:t> </a:t>
            </a:r>
            <a:r>
              <a:rPr lang="de-DE" altLang="de-DE" sz="1600" dirty="0" err="1" smtClean="0">
                <a:solidFill>
                  <a:srgbClr val="000000"/>
                </a:solidFill>
              </a:rPr>
              <a:t>anatomical</a:t>
            </a:r>
            <a:r>
              <a:rPr lang="de-DE" altLang="de-DE" sz="1600" dirty="0" smtClean="0">
                <a:solidFill>
                  <a:srgbClr val="000000"/>
                </a:solidFill>
              </a:rPr>
              <a:t> </a:t>
            </a:r>
            <a:r>
              <a:rPr lang="de-DE" altLang="de-DE" sz="1600" dirty="0" err="1" smtClean="0">
                <a:solidFill>
                  <a:srgbClr val="000000"/>
                </a:solidFill>
              </a:rPr>
              <a:t>parameters</a:t>
            </a:r>
            <a:r>
              <a:rPr lang="de-DE" altLang="de-DE" sz="1600" dirty="0" smtClean="0">
                <a:solidFill>
                  <a:srgbClr val="000000"/>
                </a:solidFill>
              </a:rPr>
              <a:t> </a:t>
            </a:r>
            <a:r>
              <a:rPr lang="de-DE" altLang="de-DE" sz="1600" dirty="0" err="1" smtClean="0">
                <a:solidFill>
                  <a:srgbClr val="000000"/>
                </a:solidFill>
              </a:rPr>
              <a:t>of</a:t>
            </a:r>
            <a:r>
              <a:rPr lang="de-DE" altLang="de-DE" sz="1600" dirty="0" smtClean="0">
                <a:solidFill>
                  <a:srgbClr val="000000"/>
                </a:solidFill>
              </a:rPr>
              <a:t> </a:t>
            </a:r>
            <a:r>
              <a:rPr lang="de-DE" altLang="de-DE" sz="1600" i="1" dirty="0" err="1" smtClean="0">
                <a:solidFill>
                  <a:srgbClr val="000000"/>
                </a:solidFill>
              </a:rPr>
              <a:t>Fagus</a:t>
            </a:r>
            <a:r>
              <a:rPr lang="de-DE" altLang="de-DE" sz="1600" i="1" dirty="0" smtClean="0">
                <a:solidFill>
                  <a:srgbClr val="000000"/>
                </a:solidFill>
              </a:rPr>
              <a:t> </a:t>
            </a:r>
            <a:r>
              <a:rPr lang="de-DE" altLang="de-DE" sz="1600" i="1" dirty="0" err="1" smtClean="0">
                <a:solidFill>
                  <a:srgbClr val="000000"/>
                </a:solidFill>
              </a:rPr>
              <a:t>orientalis</a:t>
            </a:r>
            <a:r>
              <a:rPr lang="de-DE" altLang="de-DE" sz="1600" dirty="0" smtClean="0">
                <a:solidFill>
                  <a:srgbClr val="000000"/>
                </a:solidFill>
              </a:rPr>
              <a:t> </a:t>
            </a:r>
            <a:r>
              <a:rPr lang="de-DE" altLang="de-DE" sz="1600" dirty="0" err="1" smtClean="0">
                <a:solidFill>
                  <a:srgbClr val="000000"/>
                </a:solidFill>
              </a:rPr>
              <a:t>along</a:t>
            </a:r>
            <a:r>
              <a:rPr lang="de-DE" altLang="de-DE" sz="1600" dirty="0" smtClean="0">
                <a:solidFill>
                  <a:srgbClr val="000000"/>
                </a:solidFill>
              </a:rPr>
              <a:t> an </a:t>
            </a:r>
            <a:r>
              <a:rPr lang="de-DE" altLang="de-DE" sz="1600" dirty="0" err="1" smtClean="0">
                <a:solidFill>
                  <a:srgbClr val="000000"/>
                </a:solidFill>
              </a:rPr>
              <a:t>altitudinal</a:t>
            </a:r>
            <a:r>
              <a:rPr lang="de-DE" altLang="de-DE" sz="1600" dirty="0" smtClean="0">
                <a:solidFill>
                  <a:srgbClr val="000000"/>
                </a:solidFill>
              </a:rPr>
              <a:t> </a:t>
            </a:r>
            <a:r>
              <a:rPr lang="de-DE" altLang="de-DE" sz="1600" dirty="0" err="1" smtClean="0">
                <a:solidFill>
                  <a:srgbClr val="000000"/>
                </a:solidFill>
              </a:rPr>
              <a:t>gradient</a:t>
            </a:r>
            <a:r>
              <a:rPr lang="de-DE" altLang="de-DE" sz="1600" dirty="0" smtClean="0">
                <a:solidFill>
                  <a:srgbClr val="000000"/>
                </a:solidFill>
              </a:rPr>
              <a:t> in </a:t>
            </a:r>
            <a:r>
              <a:rPr lang="de-DE" altLang="de-DE" sz="1600" dirty="0" err="1" smtClean="0">
                <a:solidFill>
                  <a:srgbClr val="000000"/>
                </a:solidFill>
              </a:rPr>
              <a:t>the</a:t>
            </a:r>
            <a:r>
              <a:rPr lang="de-DE" altLang="de-DE" sz="1600" dirty="0" smtClean="0">
                <a:solidFill>
                  <a:srgbClr val="000000"/>
                </a:solidFill>
              </a:rPr>
              <a:t> </a:t>
            </a:r>
            <a:r>
              <a:rPr lang="de-DE" altLang="de-DE" sz="1600" dirty="0" err="1" smtClean="0">
                <a:solidFill>
                  <a:srgbClr val="000000"/>
                </a:solidFill>
              </a:rPr>
              <a:t>central</a:t>
            </a:r>
            <a:r>
              <a:rPr lang="de-DE" altLang="de-DE" sz="1600" dirty="0" smtClean="0">
                <a:solidFill>
                  <a:srgbClr val="000000"/>
                </a:solidFill>
              </a:rPr>
              <a:t> Alborz Mountains, Iran</a:t>
            </a:r>
            <a:endParaRPr lang="de-DE" altLang="de-DE" sz="1400" dirty="0" smtClean="0">
              <a:solidFill>
                <a:srgbClr val="000000"/>
              </a:solidFill>
            </a:endParaRPr>
          </a:p>
        </p:txBody>
      </p:sp>
      <p:pic>
        <p:nvPicPr>
          <p:cNvPr id="11" name="Picture 7" descr="Fagus_microphotos"/>
          <p:cNvPicPr>
            <a:picLocks noChangeAspect="1" noChangeArrowheads="1"/>
          </p:cNvPicPr>
          <p:nvPr/>
        </p:nvPicPr>
        <p:blipFill>
          <a:blip r:embed="rId3" cstate="print"/>
          <a:srcRect/>
          <a:stretch>
            <a:fillRect/>
          </a:stretch>
        </p:blipFill>
        <p:spPr bwMode="auto">
          <a:xfrm>
            <a:off x="177209" y="1556792"/>
            <a:ext cx="3962743" cy="4941167"/>
          </a:xfrm>
          <a:prstGeom prst="rect">
            <a:avLst/>
          </a:prstGeom>
          <a:noFill/>
          <a:ln w="9525">
            <a:noFill/>
            <a:miter lim="800000"/>
            <a:headEnd/>
            <a:tailEnd/>
          </a:ln>
        </p:spPr>
      </p:pic>
      <p:sp>
        <p:nvSpPr>
          <p:cNvPr id="12" name="Textfeld 11"/>
          <p:cNvSpPr txBox="1"/>
          <p:nvPr/>
        </p:nvSpPr>
        <p:spPr>
          <a:xfrm>
            <a:off x="35496" y="6551766"/>
            <a:ext cx="3717684" cy="261610"/>
          </a:xfrm>
          <a:prstGeom prst="rect">
            <a:avLst/>
          </a:prstGeom>
          <a:noFill/>
        </p:spPr>
        <p:txBody>
          <a:bodyPr wrap="none" rtlCol="0">
            <a:spAutoFit/>
          </a:bodyPr>
          <a:lstStyle/>
          <a:p>
            <a:pPr algn="l"/>
            <a:r>
              <a:rPr lang="de-DE" sz="1100" dirty="0" err="1" smtClean="0"/>
              <a:t>Pourtahmasi</a:t>
            </a:r>
            <a:r>
              <a:rPr lang="de-DE" sz="1100" dirty="0" smtClean="0"/>
              <a:t>, </a:t>
            </a:r>
            <a:r>
              <a:rPr lang="de-DE" sz="1100" dirty="0" err="1" smtClean="0"/>
              <a:t>Lotfiomran</a:t>
            </a:r>
            <a:r>
              <a:rPr lang="de-DE" sz="1100" dirty="0" smtClean="0"/>
              <a:t>, Bräuning </a:t>
            </a:r>
            <a:r>
              <a:rPr lang="de-DE" sz="1100" dirty="0"/>
              <a:t>&amp; </a:t>
            </a:r>
            <a:r>
              <a:rPr lang="de-DE" sz="1100" dirty="0" err="1" smtClean="0"/>
              <a:t>Parsapajouh</a:t>
            </a:r>
            <a:r>
              <a:rPr lang="de-DE" sz="1100" dirty="0" smtClean="0"/>
              <a:t> 2011</a:t>
            </a:r>
            <a:endParaRPr lang="de-DE" sz="1100" dirty="0"/>
          </a:p>
        </p:txBody>
      </p:sp>
    </p:spTree>
    <p:extLst>
      <p:ext uri="{BB962C8B-B14F-4D97-AF65-F5344CB8AC3E}">
        <p14:creationId xmlns:p14="http://schemas.microsoft.com/office/powerpoint/2010/main" val="41141939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5" descr="wsl281a3_b_100x.jpg"/>
          <p:cNvPicPr>
            <a:picLocks noChangeAspect="1"/>
          </p:cNvPicPr>
          <p:nvPr/>
        </p:nvPicPr>
        <p:blipFill>
          <a:blip r:embed="rId2" cstate="screen">
            <a:clrChange>
              <a:clrFrom>
                <a:srgbClr val="000000"/>
              </a:clrFrom>
              <a:clrTo>
                <a:srgbClr val="000000">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8520" y="5363057"/>
            <a:ext cx="11151299" cy="1282982"/>
          </a:xfrm>
          <a:prstGeom prst="rect">
            <a:avLst/>
          </a:prstGeom>
          <a:noFill/>
          <a:ln w="9525">
            <a:noFill/>
            <a:miter lim="800000"/>
            <a:headEnd/>
            <a:tailEnd/>
          </a:ln>
        </p:spPr>
      </p:pic>
      <p:pic>
        <p:nvPicPr>
          <p:cNvPr id="35" name="Grafik 3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t="5399"/>
          <a:stretch/>
        </p:blipFill>
        <p:spPr>
          <a:xfrm>
            <a:off x="-54941" y="5118452"/>
            <a:ext cx="11340169" cy="1684765"/>
          </a:xfrm>
          <a:prstGeom prst="rect">
            <a:avLst/>
          </a:prstGeom>
        </p:spPr>
      </p:pic>
      <p:pic>
        <p:nvPicPr>
          <p:cNvPr id="23" name="Grafik 22" descr="IADF_CA_Abs.png"/>
          <p:cNvPicPr>
            <a:picLocks noChangeAspect="1"/>
          </p:cNvPicPr>
          <p:nvPr/>
        </p:nvPicPr>
        <p:blipFill>
          <a:blip r:embed="rId4" cstate="screen">
            <a:extLst>
              <a:ext uri="{28A0092B-C50C-407E-A947-70E740481C1C}">
                <a14:useLocalDpi xmlns:a14="http://schemas.microsoft.com/office/drawing/2010/main"/>
              </a:ext>
            </a:extLst>
          </a:blip>
          <a:srcRect b="8189"/>
          <a:stretch>
            <a:fillRect/>
          </a:stretch>
        </p:blipFill>
        <p:spPr>
          <a:xfrm>
            <a:off x="-53545" y="2289440"/>
            <a:ext cx="11322289" cy="1632485"/>
          </a:xfrm>
          <a:prstGeom prst="rect">
            <a:avLst/>
          </a:prstGeom>
        </p:spPr>
      </p:pic>
      <p:pic>
        <p:nvPicPr>
          <p:cNvPr id="24" name="Grafik 5" descr="wsl281a3_b_100x.jpg"/>
          <p:cNvPicPr>
            <a:picLocks noChangeAspect="1"/>
          </p:cNvPicPr>
          <p:nvPr/>
        </p:nvPicPr>
        <p:blipFill>
          <a:blip r:embed="rId5" cstate="screen">
            <a:clrChange>
              <a:clrFrom>
                <a:srgbClr val="000000"/>
              </a:clrFrom>
              <a:clrTo>
                <a:srgbClr val="000000">
                  <a:alpha val="0"/>
                </a:srgbClr>
              </a:clrTo>
            </a:clrChange>
            <a:lum bright="10000" contrast="10000"/>
            <a:extLst>
              <a:ext uri="{28A0092B-C50C-407E-A947-70E740481C1C}">
                <a14:useLocalDpi xmlns:a14="http://schemas.microsoft.com/office/drawing/2010/main"/>
              </a:ext>
            </a:extLst>
          </a:blip>
          <a:srcRect/>
          <a:stretch>
            <a:fillRect/>
          </a:stretch>
        </p:blipFill>
        <p:spPr bwMode="auto">
          <a:xfrm>
            <a:off x="-108520" y="1289665"/>
            <a:ext cx="11151299" cy="1162200"/>
          </a:xfrm>
          <a:prstGeom prst="rect">
            <a:avLst/>
          </a:prstGeom>
          <a:noFill/>
          <a:ln w="9525">
            <a:noFill/>
            <a:miter lim="800000"/>
            <a:headEnd/>
            <a:tailEnd/>
          </a:ln>
        </p:spPr>
      </p:pic>
      <p:sp>
        <p:nvSpPr>
          <p:cNvPr id="25" name="Rechteck 24"/>
          <p:cNvSpPr/>
          <p:nvPr/>
        </p:nvSpPr>
        <p:spPr bwMode="auto">
          <a:xfrm>
            <a:off x="107504" y="1402616"/>
            <a:ext cx="670898" cy="886823"/>
          </a:xfrm>
          <a:prstGeom prst="rect">
            <a:avLst/>
          </a:prstGeom>
          <a:noFill/>
          <a:ln w="28575"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de-CH" sz="2400">
              <a:solidFill>
                <a:srgbClr val="000000"/>
              </a:solidFill>
              <a:latin typeface="Times" charset="0"/>
              <a:ea typeface="ＭＳ Ｐゴシック" charset="0"/>
            </a:endParaRPr>
          </a:p>
        </p:txBody>
      </p:sp>
      <p:pic>
        <p:nvPicPr>
          <p:cNvPr id="26" name="Grafik 25"/>
          <p:cNvPicPr>
            <a:picLocks noChangeAspect="1"/>
          </p:cNvPicPr>
          <p:nvPr/>
        </p:nvPicPr>
        <p:blipFill rotWithShape="1">
          <a:blip r:embed="rId6" cstate="screen">
            <a:extLst>
              <a:ext uri="{28A0092B-C50C-407E-A947-70E740481C1C}">
                <a14:useLocalDpi xmlns:a14="http://schemas.microsoft.com/office/drawing/2010/main"/>
              </a:ext>
            </a:extLst>
          </a:blip>
          <a:srcRect t="7076" b="9191"/>
          <a:stretch/>
        </p:blipFill>
        <p:spPr>
          <a:xfrm>
            <a:off x="-56567" y="3917774"/>
            <a:ext cx="11340169" cy="1491171"/>
          </a:xfrm>
          <a:prstGeom prst="rect">
            <a:avLst/>
          </a:prstGeom>
        </p:spPr>
      </p:pic>
      <p:sp>
        <p:nvSpPr>
          <p:cNvPr id="28" name="Textfeld 27"/>
          <p:cNvSpPr txBox="1"/>
          <p:nvPr/>
        </p:nvSpPr>
        <p:spPr bwMode="auto">
          <a:xfrm>
            <a:off x="7255148" y="2609337"/>
            <a:ext cx="1633537" cy="369887"/>
          </a:xfrm>
          <a:prstGeom prst="rect">
            <a:avLst/>
          </a:prstGeom>
          <a:noFill/>
        </p:spPr>
        <p:txBody>
          <a:bodyPr wrap="none">
            <a:spAutoFit/>
          </a:bodyPr>
          <a:lstStyle/>
          <a:p>
            <a:pPr algn="r">
              <a:defRPr/>
            </a:pPr>
            <a:r>
              <a:rPr lang="en-US" b="1" dirty="0">
                <a:solidFill>
                  <a:srgbClr val="0000FF"/>
                </a:solidFill>
                <a:latin typeface="Arial"/>
              </a:rPr>
              <a:t>Tracheid size</a:t>
            </a:r>
          </a:p>
        </p:txBody>
      </p:sp>
      <p:sp>
        <p:nvSpPr>
          <p:cNvPr id="31" name="Textfeld 30"/>
          <p:cNvSpPr txBox="1"/>
          <p:nvPr/>
        </p:nvSpPr>
        <p:spPr bwMode="auto">
          <a:xfrm>
            <a:off x="1979999" y="5129617"/>
            <a:ext cx="6908686" cy="369332"/>
          </a:xfrm>
          <a:prstGeom prst="rect">
            <a:avLst/>
          </a:prstGeom>
          <a:noFill/>
        </p:spPr>
        <p:txBody>
          <a:bodyPr wrap="none">
            <a:spAutoFit/>
          </a:bodyPr>
          <a:lstStyle/>
          <a:p>
            <a:pPr algn="r">
              <a:defRPr/>
            </a:pPr>
            <a:r>
              <a:rPr lang="en-US" b="1" dirty="0" err="1">
                <a:solidFill>
                  <a:srgbClr val="FF0000"/>
                </a:solidFill>
                <a:latin typeface="Arial"/>
              </a:rPr>
              <a:t>Mork’s</a:t>
            </a:r>
            <a:r>
              <a:rPr lang="en-US" b="1" dirty="0">
                <a:solidFill>
                  <a:srgbClr val="FF0000"/>
                </a:solidFill>
                <a:latin typeface="Arial"/>
              </a:rPr>
              <a:t> index / Thickness-to-span </a:t>
            </a:r>
            <a:r>
              <a:rPr lang="en-US" b="1" dirty="0" smtClean="0">
                <a:solidFill>
                  <a:srgbClr val="FF0000"/>
                </a:solidFill>
                <a:latin typeface="Arial"/>
              </a:rPr>
              <a:t>ratio (“anatomical density”)</a:t>
            </a:r>
            <a:endParaRPr lang="en-US" b="1" dirty="0">
              <a:solidFill>
                <a:srgbClr val="FF0000"/>
              </a:solidFill>
              <a:latin typeface="Arial"/>
            </a:endParaRPr>
          </a:p>
        </p:txBody>
      </p:sp>
      <p:sp>
        <p:nvSpPr>
          <p:cNvPr id="32" name="Textfeld 31"/>
          <p:cNvSpPr txBox="1"/>
          <p:nvPr/>
        </p:nvSpPr>
        <p:spPr bwMode="auto">
          <a:xfrm>
            <a:off x="6651898" y="3926698"/>
            <a:ext cx="2236787" cy="369887"/>
          </a:xfrm>
          <a:prstGeom prst="rect">
            <a:avLst/>
          </a:prstGeom>
          <a:noFill/>
        </p:spPr>
        <p:txBody>
          <a:bodyPr wrap="none">
            <a:spAutoFit/>
          </a:bodyPr>
          <a:lstStyle/>
          <a:p>
            <a:pPr algn="r">
              <a:defRPr/>
            </a:pPr>
            <a:r>
              <a:rPr lang="en-US" b="1" dirty="0">
                <a:solidFill>
                  <a:srgbClr val="008000"/>
                </a:solidFill>
                <a:latin typeface="Arial"/>
              </a:rPr>
              <a:t>Cell wall thickness</a:t>
            </a:r>
          </a:p>
        </p:txBody>
      </p:sp>
      <p:grpSp>
        <p:nvGrpSpPr>
          <p:cNvPr id="36" name="Gruppieren 35"/>
          <p:cNvGrpSpPr/>
          <p:nvPr/>
        </p:nvGrpSpPr>
        <p:grpSpPr>
          <a:xfrm>
            <a:off x="157450" y="6082938"/>
            <a:ext cx="9144000" cy="576263"/>
            <a:chOff x="157163" y="6000065"/>
            <a:chExt cx="9144000" cy="576263"/>
          </a:xfrm>
        </p:grpSpPr>
        <p:sp>
          <p:nvSpPr>
            <p:cNvPr id="37" name="Textfeld 36"/>
            <p:cNvSpPr txBox="1"/>
            <p:nvPr/>
          </p:nvSpPr>
          <p:spPr>
            <a:xfrm>
              <a:off x="182563" y="6000065"/>
              <a:ext cx="1017587" cy="307975"/>
            </a:xfrm>
            <a:prstGeom prst="rect">
              <a:avLst/>
            </a:prstGeom>
            <a:solidFill>
              <a:schemeClr val="bg1">
                <a:alpha val="50000"/>
              </a:schemeClr>
            </a:solidFill>
          </p:spPr>
          <p:txBody>
            <a:bodyPr wrap="none">
              <a:spAutoFit/>
            </a:bodyPr>
            <a:lstStyle/>
            <a:p>
              <a:pPr algn="ctr">
                <a:defRPr/>
              </a:pPr>
              <a:r>
                <a:rPr lang="de-CH" sz="1400" b="1" i="1" dirty="0" err="1">
                  <a:solidFill>
                    <a:srgbClr val="000000"/>
                  </a:solidFill>
                  <a:latin typeface="Arial"/>
                </a:rPr>
                <a:t>Latewood</a:t>
              </a:r>
              <a:endParaRPr lang="en-US" sz="1400" b="1" dirty="0">
                <a:solidFill>
                  <a:srgbClr val="000000"/>
                </a:solidFill>
                <a:latin typeface="Arial"/>
              </a:endParaRPr>
            </a:p>
          </p:txBody>
        </p:sp>
        <p:sp>
          <p:nvSpPr>
            <p:cNvPr id="38" name="Textfeld 37"/>
            <p:cNvSpPr txBox="1"/>
            <p:nvPr/>
          </p:nvSpPr>
          <p:spPr>
            <a:xfrm>
              <a:off x="182563" y="6268353"/>
              <a:ext cx="1090612" cy="307975"/>
            </a:xfrm>
            <a:prstGeom prst="rect">
              <a:avLst/>
            </a:prstGeom>
            <a:solidFill>
              <a:schemeClr val="bg1">
                <a:alpha val="50000"/>
              </a:schemeClr>
            </a:solidFill>
          </p:spPr>
          <p:txBody>
            <a:bodyPr wrap="none">
              <a:spAutoFit/>
            </a:bodyPr>
            <a:lstStyle/>
            <a:p>
              <a:pPr algn="ctr">
                <a:defRPr/>
              </a:pPr>
              <a:r>
                <a:rPr lang="de-CH" sz="1400" b="1" i="1" dirty="0">
                  <a:solidFill>
                    <a:srgbClr val="000000"/>
                  </a:solidFill>
                  <a:latin typeface="Arial"/>
                </a:rPr>
                <a:t>Earlywood</a:t>
              </a:r>
              <a:endParaRPr lang="en-US" sz="1400" b="1" dirty="0">
                <a:solidFill>
                  <a:srgbClr val="000000"/>
                </a:solidFill>
                <a:latin typeface="Arial"/>
              </a:endParaRPr>
            </a:p>
          </p:txBody>
        </p:sp>
        <p:cxnSp>
          <p:nvCxnSpPr>
            <p:cNvPr id="39" name="Gerade Verbindung 38"/>
            <p:cNvCxnSpPr>
              <a:cxnSpLocks noChangeShapeType="1"/>
            </p:cNvCxnSpPr>
            <p:nvPr/>
          </p:nvCxnSpPr>
          <p:spPr bwMode="auto">
            <a:xfrm>
              <a:off x="157163" y="6304865"/>
              <a:ext cx="9144000" cy="0"/>
            </a:xfrm>
            <a:prstGeom prst="line">
              <a:avLst/>
            </a:prstGeom>
            <a:noFill/>
            <a:ln w="15875" algn="ctr">
              <a:solidFill>
                <a:schemeClr val="tx1"/>
              </a:solidFill>
              <a:prstDash val="dash"/>
              <a:round/>
              <a:headEnd/>
              <a:tailEnd/>
            </a:ln>
          </p:spPr>
        </p:cxnSp>
      </p:grpSp>
      <p:sp>
        <p:nvSpPr>
          <p:cNvPr id="4" name="Textfeld 3"/>
          <p:cNvSpPr txBox="1"/>
          <p:nvPr/>
        </p:nvSpPr>
        <p:spPr>
          <a:xfrm>
            <a:off x="7334176" y="1035749"/>
            <a:ext cx="1810111" cy="253916"/>
          </a:xfrm>
          <a:prstGeom prst="rect">
            <a:avLst/>
          </a:prstGeom>
          <a:noFill/>
        </p:spPr>
        <p:txBody>
          <a:bodyPr wrap="none" rtlCol="0">
            <a:spAutoFit/>
          </a:bodyPr>
          <a:lstStyle/>
          <a:p>
            <a:pPr algn="ctr"/>
            <a:r>
              <a:rPr lang="de-DE" sz="1050" dirty="0" err="1" smtClean="0">
                <a:solidFill>
                  <a:srgbClr val="000000"/>
                </a:solidFill>
              </a:rPr>
              <a:t>Courtesy</a:t>
            </a:r>
            <a:r>
              <a:rPr lang="de-DE" sz="1050" dirty="0" smtClean="0">
                <a:solidFill>
                  <a:srgbClr val="000000"/>
                </a:solidFill>
              </a:rPr>
              <a:t> </a:t>
            </a:r>
            <a:r>
              <a:rPr lang="de-DE" sz="1050" dirty="0" err="1" smtClean="0">
                <a:solidFill>
                  <a:srgbClr val="000000"/>
                </a:solidFill>
              </a:rPr>
              <a:t>by</a:t>
            </a:r>
            <a:r>
              <a:rPr lang="de-DE" sz="1050" dirty="0" smtClean="0">
                <a:solidFill>
                  <a:srgbClr val="000000"/>
                </a:solidFill>
              </a:rPr>
              <a:t> Georg von </a:t>
            </a:r>
            <a:r>
              <a:rPr lang="de-DE" sz="1050" dirty="0" err="1" smtClean="0">
                <a:solidFill>
                  <a:srgbClr val="000000"/>
                </a:solidFill>
              </a:rPr>
              <a:t>Arx</a:t>
            </a:r>
            <a:endParaRPr lang="de-DE" sz="1050" dirty="0">
              <a:solidFill>
                <a:srgbClr val="000000"/>
              </a:solidFill>
            </a:endParaRPr>
          </a:p>
        </p:txBody>
      </p:sp>
      <p:sp>
        <p:nvSpPr>
          <p:cNvPr id="27" name="Textfeld 26"/>
          <p:cNvSpPr txBox="1"/>
          <p:nvPr/>
        </p:nvSpPr>
        <p:spPr>
          <a:xfrm>
            <a:off x="239713" y="198438"/>
            <a:ext cx="8904287" cy="723275"/>
          </a:xfrm>
          <a:prstGeom prst="rect">
            <a:avLst/>
          </a:prstGeom>
          <a:noFill/>
        </p:spPr>
        <p:txBody>
          <a:bodyPr wrap="square">
            <a:spAutoFit/>
          </a:bodyPr>
          <a:lstStyle/>
          <a:p>
            <a:pPr>
              <a:spcAft>
                <a:spcPts val="600"/>
              </a:spcAft>
              <a:defRPr/>
            </a:pPr>
            <a:r>
              <a:rPr lang="de-DE" sz="1800" b="1" dirty="0" smtClean="0">
                <a:solidFill>
                  <a:srgbClr val="2D2D8A">
                    <a:lumMod val="75000"/>
                  </a:srgbClr>
                </a:solidFill>
                <a:latin typeface="Arial"/>
              </a:rPr>
              <a:t>Wood </a:t>
            </a:r>
            <a:r>
              <a:rPr lang="de-DE" sz="1800" b="1" dirty="0" err="1" smtClean="0">
                <a:solidFill>
                  <a:srgbClr val="2D2D8A">
                    <a:lumMod val="75000"/>
                  </a:srgbClr>
                </a:solidFill>
                <a:latin typeface="Arial"/>
              </a:rPr>
              <a:t>anatomical</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wood</a:t>
            </a:r>
            <a:r>
              <a:rPr lang="de-DE" sz="1800" b="1" dirty="0" smtClean="0">
                <a:solidFill>
                  <a:srgbClr val="2D2D8A">
                    <a:lumMod val="75000"/>
                  </a:srgbClr>
                </a:solidFill>
                <a:latin typeface="Arial"/>
              </a:rPr>
              <a:t> </a:t>
            </a:r>
            <a:r>
              <a:rPr lang="de-DE" sz="1800" b="1" dirty="0" err="1" smtClean="0">
                <a:solidFill>
                  <a:srgbClr val="2D2D8A">
                    <a:lumMod val="75000"/>
                  </a:srgbClr>
                </a:solidFill>
                <a:latin typeface="Arial"/>
              </a:rPr>
              <a:t>density</a:t>
            </a:r>
            <a:r>
              <a:rPr lang="de-DE" sz="1800" b="1" dirty="0" smtClean="0">
                <a:solidFill>
                  <a:srgbClr val="2D2D8A">
                    <a:lumMod val="75000"/>
                  </a:srgbClr>
                </a:solidFill>
                <a:latin typeface="Arial"/>
              </a:rPr>
              <a:t>:</a:t>
            </a:r>
          </a:p>
          <a:p>
            <a:pPr>
              <a:spcAft>
                <a:spcPts val="600"/>
              </a:spcAft>
              <a:defRPr/>
            </a:pPr>
            <a:r>
              <a:rPr lang="de-DE" dirty="0" err="1" smtClean="0">
                <a:solidFill>
                  <a:srgbClr val="002060"/>
                </a:solidFill>
              </a:rPr>
              <a:t>Based</a:t>
            </a:r>
            <a:r>
              <a:rPr lang="de-DE" dirty="0" smtClean="0">
                <a:solidFill>
                  <a:srgbClr val="002060"/>
                </a:solidFill>
              </a:rPr>
              <a:t> on </a:t>
            </a:r>
            <a:r>
              <a:rPr lang="de-DE" dirty="0" err="1" smtClean="0">
                <a:solidFill>
                  <a:srgbClr val="002060"/>
                </a:solidFill>
              </a:rPr>
              <a:t>the</a:t>
            </a:r>
            <a:r>
              <a:rPr lang="de-DE" dirty="0" smtClean="0">
                <a:solidFill>
                  <a:srgbClr val="002060"/>
                </a:solidFill>
              </a:rPr>
              <a:t> </a:t>
            </a:r>
            <a:r>
              <a:rPr lang="de-DE" dirty="0" err="1" smtClean="0">
                <a:solidFill>
                  <a:srgbClr val="002060"/>
                </a:solidFill>
              </a:rPr>
              <a:t>ratio</a:t>
            </a:r>
            <a:r>
              <a:rPr lang="de-DE" dirty="0" smtClean="0">
                <a:solidFill>
                  <a:srgbClr val="002060"/>
                </a:solidFill>
              </a:rPr>
              <a:t> </a:t>
            </a:r>
            <a:r>
              <a:rPr lang="de-DE" dirty="0" err="1" smtClean="0">
                <a:solidFill>
                  <a:srgbClr val="002060"/>
                </a:solidFill>
              </a:rPr>
              <a:t>of</a:t>
            </a:r>
            <a:r>
              <a:rPr lang="de-DE" dirty="0" smtClean="0">
                <a:solidFill>
                  <a:srgbClr val="002060"/>
                </a:solidFill>
              </a:rPr>
              <a:t> </a:t>
            </a:r>
            <a:r>
              <a:rPr lang="de-DE" dirty="0" err="1" smtClean="0">
                <a:solidFill>
                  <a:srgbClr val="002060"/>
                </a:solidFill>
              </a:rPr>
              <a:t>cell</a:t>
            </a:r>
            <a:r>
              <a:rPr lang="de-DE" dirty="0" smtClean="0">
                <a:solidFill>
                  <a:srgbClr val="002060"/>
                </a:solidFill>
              </a:rPr>
              <a:t> wall </a:t>
            </a:r>
            <a:r>
              <a:rPr lang="de-DE" dirty="0" err="1" smtClean="0">
                <a:solidFill>
                  <a:srgbClr val="002060"/>
                </a:solidFill>
              </a:rPr>
              <a:t>thickness</a:t>
            </a:r>
            <a:r>
              <a:rPr lang="de-DE" dirty="0" smtClean="0">
                <a:solidFill>
                  <a:srgbClr val="002060"/>
                </a:solidFill>
              </a:rPr>
              <a:t> </a:t>
            </a:r>
            <a:r>
              <a:rPr lang="de-DE" dirty="0" err="1" smtClean="0">
                <a:solidFill>
                  <a:srgbClr val="002060"/>
                </a:solidFill>
              </a:rPr>
              <a:t>to</a:t>
            </a:r>
            <a:r>
              <a:rPr lang="de-DE" dirty="0" smtClean="0">
                <a:solidFill>
                  <a:srgbClr val="002060"/>
                </a:solidFill>
              </a:rPr>
              <a:t> </a:t>
            </a:r>
            <a:r>
              <a:rPr lang="de-DE" dirty="0" err="1" smtClean="0">
                <a:solidFill>
                  <a:srgbClr val="002060"/>
                </a:solidFill>
              </a:rPr>
              <a:t>cell</a:t>
            </a:r>
            <a:r>
              <a:rPr lang="de-DE" dirty="0" smtClean="0">
                <a:solidFill>
                  <a:srgbClr val="002060"/>
                </a:solidFill>
              </a:rPr>
              <a:t> </a:t>
            </a:r>
            <a:r>
              <a:rPr lang="de-DE" dirty="0" err="1" smtClean="0">
                <a:solidFill>
                  <a:srgbClr val="002060"/>
                </a:solidFill>
              </a:rPr>
              <a:t>lumen</a:t>
            </a:r>
            <a:r>
              <a:rPr lang="de-DE" dirty="0" smtClean="0">
                <a:solidFill>
                  <a:srgbClr val="002060"/>
                </a:solidFill>
              </a:rPr>
              <a:t> </a:t>
            </a:r>
            <a:r>
              <a:rPr lang="de-DE" dirty="0" err="1" smtClean="0">
                <a:solidFill>
                  <a:srgbClr val="002060"/>
                </a:solidFill>
              </a:rPr>
              <a:t>ratio</a:t>
            </a:r>
            <a:r>
              <a:rPr lang="de-DE" dirty="0" smtClean="0">
                <a:solidFill>
                  <a:srgbClr val="002060"/>
                </a:solidFill>
              </a:rPr>
              <a:t> (</a:t>
            </a:r>
            <a:r>
              <a:rPr lang="de-DE" dirty="0" err="1" smtClean="0">
                <a:solidFill>
                  <a:srgbClr val="002060"/>
                </a:solidFill>
              </a:rPr>
              <a:t>Mork‘s</a:t>
            </a:r>
            <a:r>
              <a:rPr lang="de-DE" dirty="0" smtClean="0">
                <a:solidFill>
                  <a:srgbClr val="002060"/>
                </a:solidFill>
              </a:rPr>
              <a:t> </a:t>
            </a:r>
            <a:r>
              <a:rPr lang="de-DE" dirty="0" err="1" smtClean="0">
                <a:solidFill>
                  <a:srgbClr val="002060"/>
                </a:solidFill>
              </a:rPr>
              <a:t>index</a:t>
            </a:r>
            <a:r>
              <a:rPr lang="de-DE" dirty="0" smtClean="0">
                <a:solidFill>
                  <a:srgbClr val="002060"/>
                </a:solidFill>
              </a:rPr>
              <a:t>)</a:t>
            </a:r>
            <a:endParaRPr lang="de-DE" sz="1800" dirty="0">
              <a:solidFill>
                <a:srgbClr val="002060"/>
              </a:solidFill>
              <a:latin typeface="Arial"/>
            </a:endParaRPr>
          </a:p>
        </p:txBody>
      </p:sp>
    </p:spTree>
    <p:extLst>
      <p:ext uri="{BB962C8B-B14F-4D97-AF65-F5344CB8AC3E}">
        <p14:creationId xmlns:p14="http://schemas.microsoft.com/office/powerpoint/2010/main" val="31299600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2752" y="980728"/>
            <a:ext cx="3907760" cy="5877272"/>
          </a:xfrm>
          <a:prstGeom prst="rect">
            <a:avLst/>
          </a:prstGeom>
        </p:spPr>
      </p:pic>
      <p:sp>
        <p:nvSpPr>
          <p:cNvPr id="4" name="Textfeld 3"/>
          <p:cNvSpPr txBox="1"/>
          <p:nvPr/>
        </p:nvSpPr>
        <p:spPr>
          <a:xfrm>
            <a:off x="288000" y="262389"/>
            <a:ext cx="6481261" cy="646331"/>
          </a:xfrm>
          <a:prstGeom prst="rect">
            <a:avLst/>
          </a:prstGeom>
          <a:noFill/>
        </p:spPr>
        <p:txBody>
          <a:bodyPr wrap="none" rtlCol="0">
            <a:spAutoFit/>
          </a:bodyPr>
          <a:lstStyle/>
          <a:p>
            <a:r>
              <a:rPr lang="de-DE" dirty="0" smtClean="0">
                <a:solidFill>
                  <a:srgbClr val="C00000"/>
                </a:solidFill>
              </a:rPr>
              <a:t>A multi-parameter </a:t>
            </a:r>
            <a:r>
              <a:rPr lang="de-DE" dirty="0" err="1" smtClean="0">
                <a:solidFill>
                  <a:srgbClr val="C00000"/>
                </a:solidFill>
              </a:rPr>
              <a:t>tree</a:t>
            </a:r>
            <a:r>
              <a:rPr lang="de-DE" dirty="0" smtClean="0">
                <a:solidFill>
                  <a:srgbClr val="C00000"/>
                </a:solidFill>
              </a:rPr>
              <a:t>-ring </a:t>
            </a:r>
            <a:r>
              <a:rPr lang="de-DE" dirty="0" err="1" smtClean="0">
                <a:solidFill>
                  <a:srgbClr val="C00000"/>
                </a:solidFill>
              </a:rPr>
              <a:t>network</a:t>
            </a:r>
            <a:r>
              <a:rPr lang="de-DE" dirty="0" smtClean="0">
                <a:solidFill>
                  <a:srgbClr val="C00000"/>
                </a:solidFill>
              </a:rPr>
              <a:t> </a:t>
            </a:r>
            <a:r>
              <a:rPr lang="de-DE" dirty="0" err="1" smtClean="0">
                <a:solidFill>
                  <a:srgbClr val="C00000"/>
                </a:solidFill>
              </a:rPr>
              <a:t>of</a:t>
            </a:r>
            <a:r>
              <a:rPr lang="de-DE" dirty="0" smtClean="0">
                <a:solidFill>
                  <a:srgbClr val="C00000"/>
                </a:solidFill>
              </a:rPr>
              <a:t> </a:t>
            </a:r>
          </a:p>
          <a:p>
            <a:r>
              <a:rPr lang="de-DE" i="1" dirty="0" err="1" smtClean="0">
                <a:solidFill>
                  <a:srgbClr val="C00000"/>
                </a:solidFill>
              </a:rPr>
              <a:t>Pinus</a:t>
            </a:r>
            <a:r>
              <a:rPr lang="de-DE" i="1" dirty="0" smtClean="0">
                <a:solidFill>
                  <a:srgbClr val="C00000"/>
                </a:solidFill>
              </a:rPr>
              <a:t> </a:t>
            </a:r>
            <a:r>
              <a:rPr lang="de-DE" i="1" dirty="0" err="1" smtClean="0">
                <a:solidFill>
                  <a:srgbClr val="C00000"/>
                </a:solidFill>
              </a:rPr>
              <a:t>nigra</a:t>
            </a:r>
            <a:r>
              <a:rPr lang="de-DE" i="1" dirty="0" smtClean="0">
                <a:solidFill>
                  <a:srgbClr val="C00000"/>
                </a:solidFill>
              </a:rPr>
              <a:t> </a:t>
            </a:r>
            <a:r>
              <a:rPr lang="de-DE" i="1" dirty="0" err="1" smtClean="0">
                <a:solidFill>
                  <a:srgbClr val="C00000"/>
                </a:solidFill>
              </a:rPr>
              <a:t>ssp</a:t>
            </a:r>
            <a:r>
              <a:rPr lang="de-DE" i="1" dirty="0" smtClean="0">
                <a:solidFill>
                  <a:srgbClr val="C00000"/>
                </a:solidFill>
              </a:rPr>
              <a:t>. </a:t>
            </a:r>
            <a:r>
              <a:rPr lang="de-DE" i="1" dirty="0" err="1" smtClean="0">
                <a:solidFill>
                  <a:srgbClr val="C00000"/>
                </a:solidFill>
              </a:rPr>
              <a:t>laricio</a:t>
            </a:r>
            <a:r>
              <a:rPr lang="de-DE" i="1" dirty="0" smtClean="0">
                <a:solidFill>
                  <a:srgbClr val="C00000"/>
                </a:solidFill>
              </a:rPr>
              <a:t> </a:t>
            </a:r>
            <a:r>
              <a:rPr lang="de-DE" dirty="0" smtClean="0">
                <a:solidFill>
                  <a:srgbClr val="C00000"/>
                </a:solidFill>
              </a:rPr>
              <a:t>on </a:t>
            </a:r>
            <a:r>
              <a:rPr lang="de-DE" dirty="0" err="1" smtClean="0">
                <a:solidFill>
                  <a:srgbClr val="C00000"/>
                </a:solidFill>
              </a:rPr>
              <a:t>Corsica</a:t>
            </a:r>
            <a:r>
              <a:rPr lang="de-DE" dirty="0" smtClean="0">
                <a:solidFill>
                  <a:srgbClr val="C00000"/>
                </a:solidFill>
              </a:rPr>
              <a:t> (</a:t>
            </a:r>
            <a:r>
              <a:rPr lang="de-DE" dirty="0" err="1" smtClean="0">
                <a:solidFill>
                  <a:srgbClr val="C00000"/>
                </a:solidFill>
              </a:rPr>
              <a:t>trees</a:t>
            </a:r>
            <a:r>
              <a:rPr lang="de-DE" dirty="0" smtClean="0">
                <a:solidFill>
                  <a:srgbClr val="C00000"/>
                </a:solidFill>
              </a:rPr>
              <a:t> </a:t>
            </a:r>
            <a:r>
              <a:rPr lang="de-DE" dirty="0" err="1" smtClean="0">
                <a:solidFill>
                  <a:srgbClr val="C00000"/>
                </a:solidFill>
              </a:rPr>
              <a:t>up</a:t>
            </a:r>
            <a:r>
              <a:rPr lang="de-DE" dirty="0" smtClean="0">
                <a:solidFill>
                  <a:srgbClr val="C00000"/>
                </a:solidFill>
              </a:rPr>
              <a:t> </a:t>
            </a:r>
            <a:r>
              <a:rPr lang="de-DE" dirty="0" err="1" smtClean="0">
                <a:solidFill>
                  <a:srgbClr val="C00000"/>
                </a:solidFill>
              </a:rPr>
              <a:t>to</a:t>
            </a:r>
            <a:r>
              <a:rPr lang="de-DE" dirty="0" smtClean="0">
                <a:solidFill>
                  <a:srgbClr val="C00000"/>
                </a:solidFill>
              </a:rPr>
              <a:t> 900 </a:t>
            </a:r>
            <a:r>
              <a:rPr lang="de-DE" dirty="0" err="1" smtClean="0">
                <a:solidFill>
                  <a:srgbClr val="C00000"/>
                </a:solidFill>
              </a:rPr>
              <a:t>years</a:t>
            </a:r>
            <a:r>
              <a:rPr lang="de-DE" dirty="0" smtClean="0">
                <a:solidFill>
                  <a:srgbClr val="C00000"/>
                </a:solidFill>
              </a:rPr>
              <a:t> </a:t>
            </a:r>
            <a:r>
              <a:rPr lang="de-DE" dirty="0" err="1" smtClean="0">
                <a:solidFill>
                  <a:srgbClr val="C00000"/>
                </a:solidFill>
              </a:rPr>
              <a:t>old</a:t>
            </a:r>
            <a:r>
              <a:rPr lang="de-DE" dirty="0" smtClean="0">
                <a:solidFill>
                  <a:srgbClr val="C00000"/>
                </a:solidFill>
              </a:rPr>
              <a:t>!)</a:t>
            </a:r>
            <a:endParaRPr lang="de-DE" dirty="0">
              <a:solidFill>
                <a:srgbClr val="C00000"/>
              </a:solidFill>
            </a:endParaRPr>
          </a:p>
        </p:txBody>
      </p:sp>
      <p:pic>
        <p:nvPicPr>
          <p:cNvPr id="5" name="Bild 236" descr="Standorte"/>
          <p:cNvPicPr/>
          <p:nvPr/>
        </p:nvPicPr>
        <p:blipFill>
          <a:blip r:embed="rId3" cstate="print"/>
          <a:srcRect/>
          <a:stretch>
            <a:fillRect/>
          </a:stretch>
        </p:blipFill>
        <p:spPr bwMode="auto">
          <a:xfrm>
            <a:off x="395536" y="980728"/>
            <a:ext cx="4032448" cy="5760640"/>
          </a:xfrm>
          <a:prstGeom prst="rect">
            <a:avLst/>
          </a:prstGeom>
          <a:noFill/>
          <a:ln w="12700" cmpd="sng">
            <a:solidFill>
              <a:srgbClr val="000000"/>
            </a:solidFill>
            <a:miter lim="800000"/>
            <a:headEnd/>
            <a:tailEnd/>
          </a:ln>
          <a:effectLst/>
        </p:spPr>
      </p:pic>
      <p:sp>
        <p:nvSpPr>
          <p:cNvPr id="2" name="Abgerundetes Rechteck 1"/>
          <p:cNvSpPr>
            <a:spLocks/>
          </p:cNvSpPr>
          <p:nvPr/>
        </p:nvSpPr>
        <p:spPr bwMode="auto">
          <a:xfrm>
            <a:off x="2140071" y="2996953"/>
            <a:ext cx="173881" cy="138255"/>
          </a:xfrm>
          <a:prstGeom prst="roundRect">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de-DE" smtClean="0">
              <a:solidFill>
                <a:srgbClr val="000000"/>
              </a:solidFill>
            </a:endParaRPr>
          </a:p>
        </p:txBody>
      </p:sp>
      <p:sp>
        <p:nvSpPr>
          <p:cNvPr id="6" name="Abgerundetes Rechteck 5"/>
          <p:cNvSpPr>
            <a:spLocks/>
          </p:cNvSpPr>
          <p:nvPr/>
        </p:nvSpPr>
        <p:spPr bwMode="auto">
          <a:xfrm>
            <a:off x="2448000" y="3276000"/>
            <a:ext cx="173881" cy="138255"/>
          </a:xfrm>
          <a:prstGeom prst="roundRect">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de-DE" smtClean="0">
              <a:solidFill>
                <a:srgbClr val="000000"/>
              </a:solidFill>
            </a:endParaRPr>
          </a:p>
        </p:txBody>
      </p:sp>
      <p:sp>
        <p:nvSpPr>
          <p:cNvPr id="7" name="Abgerundetes Rechteck 6"/>
          <p:cNvSpPr>
            <a:spLocks/>
          </p:cNvSpPr>
          <p:nvPr/>
        </p:nvSpPr>
        <p:spPr bwMode="auto">
          <a:xfrm>
            <a:off x="2669927" y="3938817"/>
            <a:ext cx="173881" cy="354279"/>
          </a:xfrm>
          <a:prstGeom prst="roundRect">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de-DE" smtClean="0">
              <a:solidFill>
                <a:srgbClr val="000000"/>
              </a:solidFill>
            </a:endParaRPr>
          </a:p>
        </p:txBody>
      </p:sp>
      <p:sp>
        <p:nvSpPr>
          <p:cNvPr id="8" name="Abgerundetes Rechteck 7"/>
          <p:cNvSpPr>
            <a:spLocks/>
          </p:cNvSpPr>
          <p:nvPr/>
        </p:nvSpPr>
        <p:spPr bwMode="auto">
          <a:xfrm>
            <a:off x="2771800" y="4802913"/>
            <a:ext cx="173881" cy="138255"/>
          </a:xfrm>
          <a:prstGeom prst="roundRect">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de-DE" smtClean="0">
              <a:solidFill>
                <a:srgbClr val="000000"/>
              </a:solidFill>
            </a:endParaRPr>
          </a:p>
        </p:txBody>
      </p:sp>
      <p:sp>
        <p:nvSpPr>
          <p:cNvPr id="9" name="Rechteck 8"/>
          <p:cNvSpPr/>
          <p:nvPr/>
        </p:nvSpPr>
        <p:spPr>
          <a:xfrm>
            <a:off x="3690090" y="4509120"/>
            <a:ext cx="809902" cy="584775"/>
          </a:xfrm>
          <a:prstGeom prst="rect">
            <a:avLst/>
          </a:prstGeom>
        </p:spPr>
        <p:txBody>
          <a:bodyPr wrap="none">
            <a:spAutoFit/>
          </a:bodyPr>
          <a:lstStyle/>
          <a:p>
            <a:pPr algn="r"/>
            <a:r>
              <a:rPr lang="en-US" sz="1600" dirty="0" err="1" smtClean="0">
                <a:solidFill>
                  <a:srgbClr val="C00000"/>
                </a:solidFill>
              </a:rPr>
              <a:t>Asinao</a:t>
            </a:r>
            <a:endParaRPr lang="en-US" sz="1600" dirty="0" smtClean="0">
              <a:solidFill>
                <a:srgbClr val="C00000"/>
              </a:solidFill>
            </a:endParaRPr>
          </a:p>
          <a:p>
            <a:pPr algn="r"/>
            <a:r>
              <a:rPr lang="en-US" sz="1600" dirty="0" smtClean="0">
                <a:solidFill>
                  <a:srgbClr val="C00000"/>
                </a:solidFill>
              </a:rPr>
              <a:t>1400m</a:t>
            </a:r>
            <a:endParaRPr lang="de-DE" sz="1600" dirty="0">
              <a:solidFill>
                <a:srgbClr val="C00000"/>
              </a:solidFill>
            </a:endParaRPr>
          </a:p>
        </p:txBody>
      </p:sp>
      <p:sp>
        <p:nvSpPr>
          <p:cNvPr id="10" name="Rechteck 9"/>
          <p:cNvSpPr/>
          <p:nvPr/>
        </p:nvSpPr>
        <p:spPr>
          <a:xfrm>
            <a:off x="3279786" y="3789040"/>
            <a:ext cx="1220206" cy="584775"/>
          </a:xfrm>
          <a:prstGeom prst="rect">
            <a:avLst/>
          </a:prstGeom>
        </p:spPr>
        <p:txBody>
          <a:bodyPr wrap="none">
            <a:spAutoFit/>
          </a:bodyPr>
          <a:lstStyle/>
          <a:p>
            <a:pPr algn="ctr"/>
            <a:r>
              <a:rPr lang="en-US" sz="1600" dirty="0" err="1" smtClean="0">
                <a:solidFill>
                  <a:srgbClr val="C00000"/>
                </a:solidFill>
              </a:rPr>
              <a:t>Canereccia</a:t>
            </a:r>
            <a:endParaRPr lang="en-US" sz="1600" dirty="0" smtClean="0">
              <a:solidFill>
                <a:srgbClr val="C00000"/>
              </a:solidFill>
            </a:endParaRPr>
          </a:p>
          <a:p>
            <a:pPr algn="ctr"/>
            <a:r>
              <a:rPr lang="en-US" sz="1600" dirty="0" smtClean="0">
                <a:solidFill>
                  <a:srgbClr val="C00000"/>
                </a:solidFill>
              </a:rPr>
              <a:t>1600m</a:t>
            </a:r>
            <a:endParaRPr lang="de-DE" sz="1600" dirty="0">
              <a:solidFill>
                <a:srgbClr val="C00000"/>
              </a:solidFill>
            </a:endParaRPr>
          </a:p>
        </p:txBody>
      </p:sp>
      <p:sp>
        <p:nvSpPr>
          <p:cNvPr id="11" name="Rechteck 10"/>
          <p:cNvSpPr/>
          <p:nvPr/>
        </p:nvSpPr>
        <p:spPr>
          <a:xfrm>
            <a:off x="3565056" y="3204265"/>
            <a:ext cx="934936" cy="584775"/>
          </a:xfrm>
          <a:prstGeom prst="rect">
            <a:avLst/>
          </a:prstGeom>
        </p:spPr>
        <p:txBody>
          <a:bodyPr wrap="none">
            <a:spAutoFit/>
          </a:bodyPr>
          <a:lstStyle/>
          <a:p>
            <a:pPr algn="r"/>
            <a:r>
              <a:rPr lang="en-US" sz="1600" dirty="0" err="1" smtClean="0">
                <a:solidFill>
                  <a:srgbClr val="C00000"/>
                </a:solidFill>
              </a:rPr>
              <a:t>Pinerole</a:t>
            </a:r>
            <a:endParaRPr lang="en-US" sz="1600" dirty="0" smtClean="0">
              <a:solidFill>
                <a:srgbClr val="C00000"/>
              </a:solidFill>
            </a:endParaRPr>
          </a:p>
          <a:p>
            <a:pPr algn="r"/>
            <a:r>
              <a:rPr lang="en-US" sz="1600" dirty="0" smtClean="0">
                <a:solidFill>
                  <a:srgbClr val="C00000"/>
                </a:solidFill>
              </a:rPr>
              <a:t>1650m</a:t>
            </a:r>
            <a:endParaRPr lang="de-DE" sz="1600" dirty="0">
              <a:solidFill>
                <a:srgbClr val="C00000"/>
              </a:solidFill>
            </a:endParaRPr>
          </a:p>
        </p:txBody>
      </p:sp>
      <p:sp>
        <p:nvSpPr>
          <p:cNvPr id="12" name="Rechteck 11"/>
          <p:cNvSpPr/>
          <p:nvPr/>
        </p:nvSpPr>
        <p:spPr>
          <a:xfrm>
            <a:off x="3688551" y="2700209"/>
            <a:ext cx="811441" cy="584775"/>
          </a:xfrm>
          <a:prstGeom prst="rect">
            <a:avLst/>
          </a:prstGeom>
        </p:spPr>
        <p:txBody>
          <a:bodyPr wrap="none">
            <a:spAutoFit/>
          </a:bodyPr>
          <a:lstStyle/>
          <a:p>
            <a:pPr algn="r"/>
            <a:r>
              <a:rPr lang="en-US" sz="1600" dirty="0" err="1" smtClean="0">
                <a:solidFill>
                  <a:srgbClr val="C00000"/>
                </a:solidFill>
              </a:rPr>
              <a:t>Asco</a:t>
            </a:r>
            <a:endParaRPr lang="en-US" sz="1600" dirty="0" smtClean="0">
              <a:solidFill>
                <a:srgbClr val="C00000"/>
              </a:solidFill>
            </a:endParaRPr>
          </a:p>
          <a:p>
            <a:pPr algn="r"/>
            <a:r>
              <a:rPr lang="en-US" sz="1600" dirty="0" smtClean="0">
                <a:solidFill>
                  <a:srgbClr val="C00000"/>
                </a:solidFill>
              </a:rPr>
              <a:t>1600m</a:t>
            </a:r>
            <a:endParaRPr lang="de-DE" sz="1600" dirty="0">
              <a:solidFill>
                <a:srgbClr val="C00000"/>
              </a:solidFill>
            </a:endParaRPr>
          </a:p>
        </p:txBody>
      </p:sp>
      <p:sp>
        <p:nvSpPr>
          <p:cNvPr id="17" name="Rechteck 16"/>
          <p:cNvSpPr/>
          <p:nvPr/>
        </p:nvSpPr>
        <p:spPr>
          <a:xfrm>
            <a:off x="323528" y="6228601"/>
            <a:ext cx="2592056" cy="584775"/>
          </a:xfrm>
          <a:prstGeom prst="rect">
            <a:avLst/>
          </a:prstGeom>
        </p:spPr>
        <p:txBody>
          <a:bodyPr wrap="none">
            <a:spAutoFit/>
          </a:bodyPr>
          <a:lstStyle/>
          <a:p>
            <a:r>
              <a:rPr lang="en-US" sz="1600" dirty="0" smtClean="0">
                <a:solidFill>
                  <a:srgbClr val="002060"/>
                </a:solidFill>
              </a:rPr>
              <a:t>Temperate Mediterranean </a:t>
            </a:r>
          </a:p>
          <a:p>
            <a:r>
              <a:rPr lang="en-US" sz="1600" dirty="0" smtClean="0">
                <a:solidFill>
                  <a:srgbClr val="002060"/>
                </a:solidFill>
              </a:rPr>
              <a:t>climate regime</a:t>
            </a:r>
            <a:endParaRPr lang="de-DE" sz="1600" dirty="0">
              <a:solidFill>
                <a:srgbClr val="002060"/>
              </a:solidFill>
            </a:endParaRPr>
          </a:p>
        </p:txBody>
      </p:sp>
      <p:sp>
        <p:nvSpPr>
          <p:cNvPr id="14"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17364221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2310143" y="2113111"/>
            <a:ext cx="1643399" cy="307777"/>
          </a:xfrm>
          <a:prstGeom prst="rect">
            <a:avLst/>
          </a:prstGeom>
          <a:noFill/>
        </p:spPr>
        <p:txBody>
          <a:bodyPr wrap="none" rtlCol="0">
            <a:spAutoFit/>
          </a:bodyPr>
          <a:lstStyle/>
          <a:p>
            <a:r>
              <a:rPr lang="de-DE" sz="1400" b="1" dirty="0" smtClean="0"/>
              <a:t>1. Light </a:t>
            </a:r>
            <a:r>
              <a:rPr lang="de-DE" sz="1400" b="1" dirty="0" err="1" smtClean="0"/>
              <a:t>latewood</a:t>
            </a:r>
            <a:endParaRPr lang="de-DE" sz="1400" b="1" dirty="0"/>
          </a:p>
        </p:txBody>
      </p:sp>
      <p:pic>
        <p:nvPicPr>
          <p:cNvPr id="9" name="Bild 89" descr="26-28a"/>
          <p:cNvPicPr/>
          <p:nvPr/>
        </p:nvPicPr>
        <p:blipFill>
          <a:blip r:embed="rId2" cstate="print">
            <a:grayscl/>
          </a:blip>
          <a:srcRect/>
          <a:stretch>
            <a:fillRect/>
          </a:stretch>
        </p:blipFill>
        <p:spPr bwMode="auto">
          <a:xfrm>
            <a:off x="2267744" y="1052736"/>
            <a:ext cx="1728192" cy="1080120"/>
          </a:xfrm>
          <a:prstGeom prst="rect">
            <a:avLst/>
          </a:prstGeom>
          <a:noFill/>
          <a:ln w="9525">
            <a:noFill/>
            <a:miter lim="800000"/>
            <a:headEnd/>
            <a:tailEnd/>
          </a:ln>
        </p:spPr>
      </p:pic>
      <p:pic>
        <p:nvPicPr>
          <p:cNvPr id="10" name="Bild 91" descr="15b"/>
          <p:cNvPicPr/>
          <p:nvPr/>
        </p:nvPicPr>
        <p:blipFill>
          <a:blip r:embed="rId3" cstate="print">
            <a:grayscl/>
          </a:blip>
          <a:srcRect/>
          <a:stretch>
            <a:fillRect/>
          </a:stretch>
        </p:blipFill>
        <p:spPr bwMode="auto">
          <a:xfrm>
            <a:off x="5508104" y="980728"/>
            <a:ext cx="1674108" cy="1093936"/>
          </a:xfrm>
          <a:prstGeom prst="rect">
            <a:avLst/>
          </a:prstGeom>
          <a:noFill/>
          <a:ln w="9525">
            <a:noFill/>
            <a:miter lim="800000"/>
            <a:headEnd/>
            <a:tailEnd/>
          </a:ln>
        </p:spPr>
      </p:pic>
      <p:sp>
        <p:nvSpPr>
          <p:cNvPr id="5" name="Textfeld 4"/>
          <p:cNvSpPr txBox="1"/>
          <p:nvPr/>
        </p:nvSpPr>
        <p:spPr>
          <a:xfrm>
            <a:off x="288000" y="364594"/>
            <a:ext cx="5823005" cy="400110"/>
          </a:xfrm>
          <a:prstGeom prst="rect">
            <a:avLst/>
          </a:prstGeom>
          <a:noFill/>
        </p:spPr>
        <p:txBody>
          <a:bodyPr wrap="none" rtlCol="0">
            <a:spAutoFit/>
          </a:bodyPr>
          <a:lstStyle/>
          <a:p>
            <a:pPr algn="l"/>
            <a:r>
              <a:rPr lang="de-DE" sz="2000" dirty="0" err="1" smtClean="0">
                <a:solidFill>
                  <a:srgbClr val="C00000"/>
                </a:solidFill>
              </a:rPr>
              <a:t>Classification</a:t>
            </a:r>
            <a:r>
              <a:rPr lang="de-DE" sz="2000" dirty="0" smtClean="0">
                <a:solidFill>
                  <a:srgbClr val="C00000"/>
                </a:solidFill>
              </a:rPr>
              <a:t> </a:t>
            </a:r>
            <a:r>
              <a:rPr lang="de-DE" sz="2000" dirty="0" err="1" smtClean="0">
                <a:solidFill>
                  <a:srgbClr val="C00000"/>
                </a:solidFill>
              </a:rPr>
              <a:t>of</a:t>
            </a:r>
            <a:r>
              <a:rPr lang="de-DE" sz="2000" dirty="0" smtClean="0">
                <a:solidFill>
                  <a:srgbClr val="C00000"/>
                </a:solidFill>
              </a:rPr>
              <a:t> </a:t>
            </a:r>
            <a:r>
              <a:rPr lang="de-DE" sz="2000" i="1" dirty="0" smtClean="0">
                <a:solidFill>
                  <a:srgbClr val="C00000"/>
                </a:solidFill>
              </a:rPr>
              <a:t>P. </a:t>
            </a:r>
            <a:r>
              <a:rPr lang="de-DE" sz="2000" i="1" dirty="0" err="1" smtClean="0">
                <a:solidFill>
                  <a:srgbClr val="C00000"/>
                </a:solidFill>
              </a:rPr>
              <a:t>nigra</a:t>
            </a:r>
            <a:r>
              <a:rPr lang="de-DE" sz="2000" i="1" dirty="0" smtClean="0">
                <a:solidFill>
                  <a:srgbClr val="C00000"/>
                </a:solidFill>
              </a:rPr>
              <a:t> </a:t>
            </a:r>
            <a:r>
              <a:rPr lang="de-DE" sz="2000" i="1" dirty="0" err="1" smtClean="0">
                <a:solidFill>
                  <a:srgbClr val="C00000"/>
                </a:solidFill>
              </a:rPr>
              <a:t>latwood</a:t>
            </a:r>
            <a:r>
              <a:rPr lang="de-DE" sz="2000" i="1" dirty="0" smtClean="0">
                <a:solidFill>
                  <a:srgbClr val="C00000"/>
                </a:solidFill>
              </a:rPr>
              <a:t> </a:t>
            </a:r>
            <a:r>
              <a:rPr lang="de-DE" sz="2000" i="1" dirty="0" err="1" smtClean="0">
                <a:solidFill>
                  <a:srgbClr val="C00000"/>
                </a:solidFill>
              </a:rPr>
              <a:t>types</a:t>
            </a:r>
            <a:r>
              <a:rPr lang="de-DE" sz="2000" i="1" dirty="0" smtClean="0">
                <a:solidFill>
                  <a:srgbClr val="C00000"/>
                </a:solidFill>
              </a:rPr>
              <a:t> </a:t>
            </a:r>
            <a:r>
              <a:rPr lang="de-DE" sz="2000" dirty="0" err="1" smtClean="0">
                <a:solidFill>
                  <a:srgbClr val="C00000"/>
                </a:solidFill>
              </a:rPr>
              <a:t>and</a:t>
            </a:r>
            <a:r>
              <a:rPr lang="de-DE" sz="2000" i="1" dirty="0" smtClean="0">
                <a:solidFill>
                  <a:srgbClr val="C00000"/>
                </a:solidFill>
              </a:rPr>
              <a:t> </a:t>
            </a:r>
            <a:r>
              <a:rPr lang="de-DE" sz="2000" dirty="0" smtClean="0">
                <a:solidFill>
                  <a:srgbClr val="C00000"/>
                </a:solidFill>
              </a:rPr>
              <a:t>IADFs</a:t>
            </a:r>
            <a:endParaRPr lang="de-DE" sz="2000" dirty="0">
              <a:solidFill>
                <a:srgbClr val="C00000"/>
              </a:solidFill>
            </a:endParaRPr>
          </a:p>
        </p:txBody>
      </p:sp>
      <p:sp>
        <p:nvSpPr>
          <p:cNvPr id="12" name="Textfeld 11"/>
          <p:cNvSpPr txBox="1"/>
          <p:nvPr/>
        </p:nvSpPr>
        <p:spPr>
          <a:xfrm>
            <a:off x="5539326" y="2060848"/>
            <a:ext cx="1606530" cy="307777"/>
          </a:xfrm>
          <a:prstGeom prst="rect">
            <a:avLst/>
          </a:prstGeom>
          <a:noFill/>
        </p:spPr>
        <p:txBody>
          <a:bodyPr wrap="none" rtlCol="0">
            <a:spAutoFit/>
          </a:bodyPr>
          <a:lstStyle/>
          <a:p>
            <a:r>
              <a:rPr lang="de-DE" sz="1400" b="1" dirty="0" smtClean="0"/>
              <a:t>2. Dark </a:t>
            </a:r>
            <a:r>
              <a:rPr lang="de-DE" sz="1400" b="1" dirty="0" err="1" smtClean="0"/>
              <a:t>latewood</a:t>
            </a:r>
            <a:endParaRPr lang="de-DE" sz="1400" b="1" dirty="0"/>
          </a:p>
        </p:txBody>
      </p:sp>
      <p:grpSp>
        <p:nvGrpSpPr>
          <p:cNvPr id="11" name="Gruppieren 10"/>
          <p:cNvGrpSpPr/>
          <p:nvPr/>
        </p:nvGrpSpPr>
        <p:grpSpPr>
          <a:xfrm>
            <a:off x="179512" y="5411340"/>
            <a:ext cx="8989962" cy="1349773"/>
            <a:chOff x="179512" y="5411340"/>
            <a:chExt cx="8989962" cy="1349773"/>
          </a:xfrm>
        </p:grpSpPr>
        <p:pic>
          <p:nvPicPr>
            <p:cNvPr id="21" name="Picture 4" descr="08b"/>
            <p:cNvPicPr/>
            <p:nvPr/>
          </p:nvPicPr>
          <p:blipFill>
            <a:blip r:embed="rId4" cstate="print">
              <a:grayscl/>
            </a:blip>
            <a:srcRect/>
            <a:stretch>
              <a:fillRect/>
            </a:stretch>
          </p:blipFill>
          <p:spPr bwMode="auto">
            <a:xfrm>
              <a:off x="5235501" y="5411340"/>
              <a:ext cx="1496739" cy="1008112"/>
            </a:xfrm>
            <a:prstGeom prst="rect">
              <a:avLst/>
            </a:prstGeom>
            <a:noFill/>
            <a:ln w="9525">
              <a:noFill/>
              <a:miter lim="800000"/>
              <a:headEnd/>
              <a:tailEnd/>
            </a:ln>
          </p:spPr>
        </p:pic>
        <p:sp>
          <p:nvSpPr>
            <p:cNvPr id="22" name="Textfeld 21"/>
            <p:cNvSpPr txBox="1"/>
            <p:nvPr/>
          </p:nvSpPr>
          <p:spPr>
            <a:xfrm>
              <a:off x="179512" y="6453336"/>
              <a:ext cx="8989962" cy="307777"/>
            </a:xfrm>
            <a:prstGeom prst="rect">
              <a:avLst/>
            </a:prstGeom>
            <a:noFill/>
          </p:spPr>
          <p:txBody>
            <a:bodyPr wrap="none" rtlCol="0">
              <a:spAutoFit/>
            </a:bodyPr>
            <a:lstStyle/>
            <a:p>
              <a:pPr algn="l"/>
              <a:r>
                <a:rPr lang="de-DE" sz="1400" b="1" dirty="0" smtClean="0"/>
                <a:t>Special </a:t>
              </a:r>
              <a:r>
                <a:rPr lang="de-DE" sz="1400" b="1" dirty="0" err="1" smtClean="0"/>
                <a:t>features</a:t>
              </a:r>
              <a:r>
                <a:rPr lang="de-DE" sz="1400" b="1" dirty="0" smtClean="0"/>
                <a:t>:   1xxx (E+, </a:t>
              </a:r>
              <a:r>
                <a:rPr lang="de-DE" sz="1400" b="1" dirty="0" err="1" smtClean="0"/>
                <a:t>latewood</a:t>
              </a:r>
              <a:r>
                <a:rPr lang="de-DE" sz="1400" b="1" dirty="0" smtClean="0"/>
                <a:t> </a:t>
              </a:r>
              <a:r>
                <a:rPr lang="de-DE" sz="1400" b="1" dirty="0" err="1" smtClean="0"/>
                <a:t>cells</a:t>
              </a:r>
              <a:r>
                <a:rPr lang="de-DE" sz="1400" b="1" dirty="0" smtClean="0"/>
                <a:t> in </a:t>
              </a:r>
              <a:r>
                <a:rPr lang="de-DE" sz="1400" b="1" dirty="0" err="1" smtClean="0"/>
                <a:t>earlywood</a:t>
              </a:r>
              <a:r>
                <a:rPr lang="de-DE" sz="1400" b="1" dirty="0" smtClean="0"/>
                <a:t>)                 22.1 (L+, after </a:t>
              </a:r>
              <a:r>
                <a:rPr lang="de-DE" sz="1400" b="1" dirty="0" err="1" smtClean="0"/>
                <a:t>Campelo</a:t>
              </a:r>
              <a:r>
                <a:rPr lang="de-DE" sz="1400" b="1" dirty="0" smtClean="0"/>
                <a:t> et al. 2007)</a:t>
              </a:r>
              <a:endParaRPr lang="de-DE" sz="1400" b="1" dirty="0"/>
            </a:p>
          </p:txBody>
        </p:sp>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87623" y="5454971"/>
              <a:ext cx="1539816" cy="998365"/>
            </a:xfrm>
            <a:prstGeom prst="rect">
              <a:avLst/>
            </a:prstGeom>
          </p:spPr>
        </p:pic>
      </p:grpSp>
      <p:grpSp>
        <p:nvGrpSpPr>
          <p:cNvPr id="24" name="Gruppieren 23"/>
          <p:cNvGrpSpPr/>
          <p:nvPr/>
        </p:nvGrpSpPr>
        <p:grpSpPr>
          <a:xfrm>
            <a:off x="105330" y="2492896"/>
            <a:ext cx="8402103" cy="1387897"/>
            <a:chOff x="105330" y="2492896"/>
            <a:chExt cx="8402103" cy="1387897"/>
          </a:xfrm>
        </p:grpSpPr>
        <p:grpSp>
          <p:nvGrpSpPr>
            <p:cNvPr id="7" name="Gruppieren 6"/>
            <p:cNvGrpSpPr/>
            <p:nvPr/>
          </p:nvGrpSpPr>
          <p:grpSpPr>
            <a:xfrm>
              <a:off x="105330" y="2492896"/>
              <a:ext cx="8037521" cy="1387897"/>
              <a:chOff x="105330" y="2492896"/>
              <a:chExt cx="8037521" cy="1387897"/>
            </a:xfrm>
          </p:grpSpPr>
          <p:pic>
            <p:nvPicPr>
              <p:cNvPr id="13" name="Picture 7" descr="04b"/>
              <p:cNvPicPr/>
              <p:nvPr/>
            </p:nvPicPr>
            <p:blipFill>
              <a:blip r:embed="rId6" cstate="print">
                <a:grayscl/>
              </a:blip>
              <a:srcRect/>
              <a:stretch>
                <a:fillRect/>
              </a:stretch>
            </p:blipFill>
            <p:spPr bwMode="auto">
              <a:xfrm>
                <a:off x="1187624" y="2492896"/>
                <a:ext cx="1584176" cy="1093936"/>
              </a:xfrm>
              <a:prstGeom prst="rect">
                <a:avLst/>
              </a:prstGeom>
              <a:noFill/>
              <a:ln w="9525">
                <a:noFill/>
                <a:miter lim="800000"/>
                <a:headEnd/>
                <a:tailEnd/>
              </a:ln>
            </p:spPr>
          </p:pic>
          <p:pic>
            <p:nvPicPr>
              <p:cNvPr id="14" name="Picture 2" descr="15a"/>
              <p:cNvPicPr/>
              <p:nvPr/>
            </p:nvPicPr>
            <p:blipFill>
              <a:blip r:embed="rId7" cstate="print">
                <a:grayscl/>
              </a:blip>
              <a:srcRect/>
              <a:stretch>
                <a:fillRect/>
              </a:stretch>
            </p:blipFill>
            <p:spPr bwMode="auto">
              <a:xfrm>
                <a:off x="3131840" y="2492896"/>
                <a:ext cx="1514348" cy="1106572"/>
              </a:xfrm>
              <a:prstGeom prst="rect">
                <a:avLst/>
              </a:prstGeom>
              <a:noFill/>
              <a:ln w="9525">
                <a:noFill/>
                <a:miter lim="800000"/>
                <a:headEnd/>
                <a:tailEnd/>
              </a:ln>
            </p:spPr>
          </p:pic>
          <p:pic>
            <p:nvPicPr>
              <p:cNvPr id="15" name="Bild 90" descr="17b"/>
              <p:cNvPicPr/>
              <p:nvPr/>
            </p:nvPicPr>
            <p:blipFill>
              <a:blip r:embed="rId8" cstate="print">
                <a:grayscl/>
              </a:blip>
              <a:srcRect/>
              <a:stretch>
                <a:fillRect/>
              </a:stretch>
            </p:blipFill>
            <p:spPr bwMode="auto">
              <a:xfrm>
                <a:off x="5220072" y="2492896"/>
                <a:ext cx="1507130" cy="1082098"/>
              </a:xfrm>
              <a:prstGeom prst="rect">
                <a:avLst/>
              </a:prstGeom>
              <a:noFill/>
              <a:ln w="9525">
                <a:noFill/>
                <a:miter lim="800000"/>
                <a:headEnd/>
                <a:tailEnd/>
              </a:ln>
            </p:spPr>
          </p:pic>
          <p:sp>
            <p:nvSpPr>
              <p:cNvPr id="16" name="Textfeld 15"/>
              <p:cNvSpPr txBox="1"/>
              <p:nvPr/>
            </p:nvSpPr>
            <p:spPr>
              <a:xfrm>
                <a:off x="105330" y="3573016"/>
                <a:ext cx="8037521" cy="307777"/>
              </a:xfrm>
              <a:prstGeom prst="rect">
                <a:avLst/>
              </a:prstGeom>
              <a:noFill/>
            </p:spPr>
            <p:txBody>
              <a:bodyPr wrap="none" rtlCol="0">
                <a:spAutoFit/>
              </a:bodyPr>
              <a:lstStyle/>
              <a:p>
                <a:pPr algn="l"/>
                <a:r>
                  <a:rPr lang="de-DE" sz="1400" b="1" dirty="0" smtClean="0"/>
                  <a:t>Normal </a:t>
                </a:r>
                <a:r>
                  <a:rPr lang="de-DE" sz="1400" b="1" dirty="0" err="1" smtClean="0"/>
                  <a:t>latewood</a:t>
                </a:r>
                <a:r>
                  <a:rPr lang="de-DE" sz="1400" b="1" dirty="0" smtClean="0"/>
                  <a:t>:    11                                    12                                       21                                 22</a:t>
                </a:r>
                <a:endParaRPr lang="de-DE" sz="1400" b="1" dirty="0"/>
              </a:p>
            </p:txBody>
          </p:sp>
        </p:grpSp>
        <p:sp>
          <p:nvSpPr>
            <p:cNvPr id="23" name="Rechteck 22"/>
            <p:cNvSpPr/>
            <p:nvPr/>
          </p:nvSpPr>
          <p:spPr bwMode="auto">
            <a:xfrm>
              <a:off x="7092280" y="2492896"/>
              <a:ext cx="1415153" cy="108012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nvGrpSpPr>
          <p:cNvPr id="25" name="Gruppieren 24"/>
          <p:cNvGrpSpPr/>
          <p:nvPr/>
        </p:nvGrpSpPr>
        <p:grpSpPr>
          <a:xfrm>
            <a:off x="107504" y="3924697"/>
            <a:ext cx="8424936" cy="1468264"/>
            <a:chOff x="107504" y="3924697"/>
            <a:chExt cx="8424936" cy="1468264"/>
          </a:xfrm>
        </p:grpSpPr>
        <p:grpSp>
          <p:nvGrpSpPr>
            <p:cNvPr id="8" name="Gruppieren 7"/>
            <p:cNvGrpSpPr/>
            <p:nvPr/>
          </p:nvGrpSpPr>
          <p:grpSpPr>
            <a:xfrm>
              <a:off x="107504" y="3924697"/>
              <a:ext cx="8424936" cy="1468264"/>
              <a:chOff x="107504" y="3924697"/>
              <a:chExt cx="8424936" cy="1468264"/>
            </a:xfrm>
          </p:grpSpPr>
          <p:pic>
            <p:nvPicPr>
              <p:cNvPr id="17" name="Bild 92" descr="14b"/>
              <p:cNvPicPr/>
              <p:nvPr/>
            </p:nvPicPr>
            <p:blipFill>
              <a:blip r:embed="rId9" cstate="print">
                <a:grayscl/>
              </a:blip>
              <a:srcRect/>
              <a:stretch>
                <a:fillRect/>
              </a:stretch>
            </p:blipFill>
            <p:spPr bwMode="auto">
              <a:xfrm>
                <a:off x="5192548" y="3955008"/>
                <a:ext cx="1539692" cy="1080120"/>
              </a:xfrm>
              <a:prstGeom prst="rect">
                <a:avLst/>
              </a:prstGeom>
              <a:noFill/>
              <a:ln w="9525">
                <a:noFill/>
                <a:miter lim="800000"/>
                <a:headEnd/>
                <a:tailEnd/>
              </a:ln>
            </p:spPr>
          </p:pic>
          <p:sp>
            <p:nvSpPr>
              <p:cNvPr id="18" name="Textfeld 17"/>
              <p:cNvSpPr txBox="1"/>
              <p:nvPr/>
            </p:nvSpPr>
            <p:spPr>
              <a:xfrm>
                <a:off x="107504" y="5085184"/>
                <a:ext cx="7986225" cy="307777"/>
              </a:xfrm>
              <a:prstGeom prst="rect">
                <a:avLst/>
              </a:prstGeom>
              <a:noFill/>
            </p:spPr>
            <p:txBody>
              <a:bodyPr wrap="none" rtlCol="0">
                <a:spAutoFit/>
              </a:bodyPr>
              <a:lstStyle/>
              <a:p>
                <a:pPr algn="l"/>
                <a:r>
                  <a:rPr lang="de-DE" sz="1400" b="1" dirty="0" err="1" smtClean="0"/>
                  <a:t>Broad</a:t>
                </a:r>
                <a:r>
                  <a:rPr lang="de-DE" sz="1400" b="1" dirty="0" smtClean="0"/>
                  <a:t> </a:t>
                </a:r>
                <a:r>
                  <a:rPr lang="de-DE" sz="1400" b="1" dirty="0" err="1" smtClean="0"/>
                  <a:t>latewood</a:t>
                </a:r>
                <a:r>
                  <a:rPr lang="de-DE" sz="1400" b="1" dirty="0" smtClean="0"/>
                  <a:t>:    121                                  112                                     211                              212</a:t>
                </a:r>
                <a:endParaRPr lang="de-DE" sz="1400" b="1" dirty="0"/>
              </a:p>
            </p:txBody>
          </p:sp>
          <p:pic>
            <p:nvPicPr>
              <p:cNvPr id="19" name="Bild 93" descr="04b"/>
              <p:cNvPicPr/>
              <p:nvPr/>
            </p:nvPicPr>
            <p:blipFill>
              <a:blip r:embed="rId10" cstate="print">
                <a:grayscl/>
              </a:blip>
              <a:srcRect/>
              <a:stretch>
                <a:fillRect/>
              </a:stretch>
            </p:blipFill>
            <p:spPr bwMode="auto">
              <a:xfrm>
                <a:off x="1187623" y="3924697"/>
                <a:ext cx="1584177" cy="1088479"/>
              </a:xfrm>
              <a:prstGeom prst="rect">
                <a:avLst/>
              </a:prstGeom>
              <a:noFill/>
              <a:ln w="9525">
                <a:noFill/>
                <a:miter lim="800000"/>
                <a:headEnd/>
                <a:tailEnd/>
              </a:ln>
            </p:spPr>
          </p:pic>
          <p:pic>
            <p:nvPicPr>
              <p:cNvPr id="20" name="Bild 95" descr="11a"/>
              <p:cNvPicPr/>
              <p:nvPr/>
            </p:nvPicPr>
            <p:blipFill>
              <a:blip r:embed="rId11" cstate="print">
                <a:grayscl/>
              </a:blip>
              <a:srcRect/>
              <a:stretch>
                <a:fillRect/>
              </a:stretch>
            </p:blipFill>
            <p:spPr bwMode="auto">
              <a:xfrm>
                <a:off x="7020780" y="3924697"/>
                <a:ext cx="1511660" cy="1088479"/>
              </a:xfrm>
              <a:prstGeom prst="rect">
                <a:avLst/>
              </a:prstGeom>
              <a:noFill/>
              <a:ln w="9525">
                <a:noFill/>
                <a:miter lim="800000"/>
                <a:headEnd/>
                <a:tailEnd/>
              </a:ln>
            </p:spPr>
          </p:pic>
        </p:grpSp>
        <p:sp>
          <p:nvSpPr>
            <p:cNvPr id="28" name="Rechteck 27"/>
            <p:cNvSpPr/>
            <p:nvPr/>
          </p:nvSpPr>
          <p:spPr bwMode="auto">
            <a:xfrm>
              <a:off x="3131840" y="3924697"/>
              <a:ext cx="1415153" cy="108012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sp>
        <p:nvSpPr>
          <p:cNvPr id="26"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207148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IADF.CLIM.RESP.2.jpg"/>
          <p:cNvPicPr/>
          <p:nvPr/>
        </p:nvPicPr>
        <p:blipFill>
          <a:blip r:embed="rId2" cstate="print"/>
          <a:srcRect/>
          <a:stretch>
            <a:fillRect/>
          </a:stretch>
        </p:blipFill>
        <p:spPr bwMode="auto">
          <a:xfrm>
            <a:off x="2987824" y="404664"/>
            <a:ext cx="4562607" cy="6532553"/>
          </a:xfrm>
          <a:prstGeom prst="rect">
            <a:avLst/>
          </a:prstGeom>
          <a:noFill/>
          <a:ln w="9525">
            <a:noFill/>
            <a:miter lim="800000"/>
            <a:headEnd/>
            <a:tailEnd/>
          </a:ln>
        </p:spPr>
      </p:pic>
      <p:pic>
        <p:nvPicPr>
          <p:cNvPr id="6" name="Bild 89" descr="26-28a"/>
          <p:cNvPicPr/>
          <p:nvPr/>
        </p:nvPicPr>
        <p:blipFill>
          <a:blip r:embed="rId3" cstate="print">
            <a:grayscl/>
          </a:blip>
          <a:srcRect/>
          <a:stretch>
            <a:fillRect/>
          </a:stretch>
        </p:blipFill>
        <p:spPr bwMode="auto">
          <a:xfrm>
            <a:off x="2076493" y="922966"/>
            <a:ext cx="819867" cy="576064"/>
          </a:xfrm>
          <a:prstGeom prst="rect">
            <a:avLst/>
          </a:prstGeom>
          <a:noFill/>
          <a:ln w="9525">
            <a:noFill/>
            <a:miter lim="800000"/>
            <a:headEnd/>
            <a:tailEnd/>
          </a:ln>
        </p:spPr>
      </p:pic>
      <p:pic>
        <p:nvPicPr>
          <p:cNvPr id="7" name="Bild 91" descr="15b"/>
          <p:cNvPicPr/>
          <p:nvPr/>
        </p:nvPicPr>
        <p:blipFill>
          <a:blip r:embed="rId4" cstate="print">
            <a:grayscl/>
          </a:blip>
          <a:srcRect/>
          <a:stretch>
            <a:fillRect/>
          </a:stretch>
        </p:blipFill>
        <p:spPr bwMode="auto">
          <a:xfrm>
            <a:off x="7506033" y="916662"/>
            <a:ext cx="837054" cy="546968"/>
          </a:xfrm>
          <a:prstGeom prst="rect">
            <a:avLst/>
          </a:prstGeom>
          <a:noFill/>
          <a:ln w="9525">
            <a:noFill/>
            <a:miter lim="800000"/>
            <a:headEnd/>
            <a:tailEnd/>
          </a:ln>
        </p:spPr>
      </p:pic>
      <p:sp>
        <p:nvSpPr>
          <p:cNvPr id="2" name="Rechteck 1"/>
          <p:cNvSpPr/>
          <p:nvPr/>
        </p:nvSpPr>
        <p:spPr>
          <a:xfrm>
            <a:off x="1763587" y="1005480"/>
            <a:ext cx="312906" cy="369332"/>
          </a:xfrm>
          <a:prstGeom prst="rect">
            <a:avLst/>
          </a:prstGeom>
        </p:spPr>
        <p:txBody>
          <a:bodyPr wrap="none">
            <a:spAutoFit/>
          </a:bodyPr>
          <a:lstStyle/>
          <a:p>
            <a:r>
              <a:rPr lang="de-DE" b="1" dirty="0"/>
              <a:t>1</a:t>
            </a:r>
            <a:endParaRPr lang="de-DE" dirty="0"/>
          </a:p>
        </p:txBody>
      </p:sp>
      <p:sp>
        <p:nvSpPr>
          <p:cNvPr id="8" name="Rechteck 7"/>
          <p:cNvSpPr/>
          <p:nvPr/>
        </p:nvSpPr>
        <p:spPr>
          <a:xfrm>
            <a:off x="8343087" y="971436"/>
            <a:ext cx="312906" cy="369332"/>
          </a:xfrm>
          <a:prstGeom prst="rect">
            <a:avLst/>
          </a:prstGeom>
        </p:spPr>
        <p:txBody>
          <a:bodyPr wrap="none">
            <a:spAutoFit/>
          </a:bodyPr>
          <a:lstStyle/>
          <a:p>
            <a:pPr algn="l"/>
            <a:r>
              <a:rPr lang="de-DE" b="1" dirty="0" smtClean="0"/>
              <a:t>2</a:t>
            </a:r>
            <a:endParaRPr lang="de-DE" dirty="0">
              <a:solidFill>
                <a:srgbClr val="002060"/>
              </a:solidFill>
            </a:endParaRPr>
          </a:p>
        </p:txBody>
      </p:sp>
      <p:sp>
        <p:nvSpPr>
          <p:cNvPr id="9" name="Textfeld 8"/>
          <p:cNvSpPr txBox="1"/>
          <p:nvPr/>
        </p:nvSpPr>
        <p:spPr>
          <a:xfrm>
            <a:off x="179512" y="220578"/>
            <a:ext cx="9108536" cy="400110"/>
          </a:xfrm>
          <a:prstGeom prst="rect">
            <a:avLst/>
          </a:prstGeom>
          <a:noFill/>
        </p:spPr>
        <p:txBody>
          <a:bodyPr wrap="square" rtlCol="0">
            <a:spAutoFit/>
          </a:bodyPr>
          <a:lstStyle/>
          <a:p>
            <a:pPr algn="l"/>
            <a:r>
              <a:rPr lang="de-DE" sz="2000" dirty="0" err="1" smtClean="0">
                <a:solidFill>
                  <a:srgbClr val="C00000"/>
                </a:solidFill>
              </a:rPr>
              <a:t>Correlation</a:t>
            </a:r>
            <a:r>
              <a:rPr lang="de-DE" sz="2000" dirty="0" smtClean="0">
                <a:solidFill>
                  <a:srgbClr val="C00000"/>
                </a:solidFill>
              </a:rPr>
              <a:t> </a:t>
            </a:r>
            <a:r>
              <a:rPr lang="de-DE" sz="2000" dirty="0" err="1" smtClean="0">
                <a:solidFill>
                  <a:srgbClr val="C00000"/>
                </a:solidFill>
              </a:rPr>
              <a:t>between</a:t>
            </a:r>
            <a:r>
              <a:rPr lang="de-DE" sz="2000" dirty="0" smtClean="0">
                <a:solidFill>
                  <a:srgbClr val="C00000"/>
                </a:solidFill>
              </a:rPr>
              <a:t> </a:t>
            </a:r>
            <a:r>
              <a:rPr lang="de-DE" sz="2000" dirty="0" err="1" smtClean="0">
                <a:solidFill>
                  <a:srgbClr val="C00000"/>
                </a:solidFill>
              </a:rPr>
              <a:t>frequency</a:t>
            </a:r>
            <a:r>
              <a:rPr lang="de-DE" sz="2000" dirty="0" smtClean="0">
                <a:solidFill>
                  <a:srgbClr val="C00000"/>
                </a:solidFill>
              </a:rPr>
              <a:t> </a:t>
            </a:r>
            <a:r>
              <a:rPr lang="de-DE" sz="2000" dirty="0" err="1" smtClean="0">
                <a:solidFill>
                  <a:srgbClr val="C00000"/>
                </a:solidFill>
              </a:rPr>
              <a:t>chronologies</a:t>
            </a:r>
            <a:r>
              <a:rPr lang="de-DE" sz="2000" dirty="0" smtClean="0">
                <a:solidFill>
                  <a:srgbClr val="C00000"/>
                </a:solidFill>
              </a:rPr>
              <a:t> </a:t>
            </a:r>
            <a:r>
              <a:rPr lang="de-DE" sz="2000" dirty="0" err="1" smtClean="0">
                <a:solidFill>
                  <a:srgbClr val="C00000"/>
                </a:solidFill>
              </a:rPr>
              <a:t>of</a:t>
            </a:r>
            <a:r>
              <a:rPr lang="de-DE" sz="2000" dirty="0" smtClean="0">
                <a:solidFill>
                  <a:srgbClr val="C00000"/>
                </a:solidFill>
              </a:rPr>
              <a:t> </a:t>
            </a:r>
            <a:r>
              <a:rPr lang="de-DE" sz="2000" dirty="0" err="1" smtClean="0">
                <a:solidFill>
                  <a:srgbClr val="C00000"/>
                </a:solidFill>
              </a:rPr>
              <a:t>latewood</a:t>
            </a:r>
            <a:r>
              <a:rPr lang="de-DE" sz="2000" dirty="0" smtClean="0">
                <a:solidFill>
                  <a:srgbClr val="C00000"/>
                </a:solidFill>
              </a:rPr>
              <a:t> </a:t>
            </a:r>
            <a:r>
              <a:rPr lang="de-DE" sz="2000" dirty="0" err="1" smtClean="0">
                <a:solidFill>
                  <a:srgbClr val="C00000"/>
                </a:solidFill>
              </a:rPr>
              <a:t>features</a:t>
            </a:r>
            <a:r>
              <a:rPr lang="de-DE" sz="2000" dirty="0" smtClean="0">
                <a:solidFill>
                  <a:srgbClr val="C00000"/>
                </a:solidFill>
              </a:rPr>
              <a:t> </a:t>
            </a:r>
            <a:r>
              <a:rPr lang="de-DE" sz="2000" dirty="0" err="1" smtClean="0">
                <a:solidFill>
                  <a:srgbClr val="C00000"/>
                </a:solidFill>
              </a:rPr>
              <a:t>with</a:t>
            </a:r>
            <a:r>
              <a:rPr lang="de-DE" sz="2000" dirty="0">
                <a:solidFill>
                  <a:srgbClr val="C00000"/>
                </a:solidFill>
              </a:rPr>
              <a:t> </a:t>
            </a:r>
            <a:r>
              <a:rPr lang="de-DE" sz="2000" dirty="0" err="1" smtClean="0">
                <a:solidFill>
                  <a:srgbClr val="C00000"/>
                </a:solidFill>
              </a:rPr>
              <a:t>climate</a:t>
            </a:r>
            <a:endParaRPr lang="de-DE" sz="2000" dirty="0">
              <a:solidFill>
                <a:srgbClr val="C00000"/>
              </a:solidFill>
            </a:endParaRPr>
          </a:p>
        </p:txBody>
      </p:sp>
      <p:pic>
        <p:nvPicPr>
          <p:cNvPr id="10" name="Picture 7" descr="04b"/>
          <p:cNvPicPr/>
          <p:nvPr/>
        </p:nvPicPr>
        <p:blipFill>
          <a:blip r:embed="rId5" cstate="print">
            <a:grayscl/>
          </a:blip>
          <a:srcRect/>
          <a:stretch>
            <a:fillRect/>
          </a:stretch>
        </p:blipFill>
        <p:spPr bwMode="auto">
          <a:xfrm>
            <a:off x="2123728" y="2536418"/>
            <a:ext cx="772632" cy="546968"/>
          </a:xfrm>
          <a:prstGeom prst="rect">
            <a:avLst/>
          </a:prstGeom>
          <a:noFill/>
          <a:ln w="9525">
            <a:noFill/>
            <a:miter lim="800000"/>
            <a:headEnd/>
            <a:tailEnd/>
          </a:ln>
        </p:spPr>
      </p:pic>
      <p:pic>
        <p:nvPicPr>
          <p:cNvPr id="11" name="Picture 2" descr="15a"/>
          <p:cNvPicPr/>
          <p:nvPr/>
        </p:nvPicPr>
        <p:blipFill>
          <a:blip r:embed="rId6" cstate="print">
            <a:grayscl/>
          </a:blip>
          <a:srcRect/>
          <a:stretch>
            <a:fillRect/>
          </a:stretch>
        </p:blipFill>
        <p:spPr bwMode="auto">
          <a:xfrm>
            <a:off x="7506033" y="2443667"/>
            <a:ext cx="837054" cy="553286"/>
          </a:xfrm>
          <a:prstGeom prst="rect">
            <a:avLst/>
          </a:prstGeom>
          <a:noFill/>
          <a:ln w="9525">
            <a:noFill/>
            <a:miter lim="800000"/>
            <a:headEnd/>
            <a:tailEnd/>
          </a:ln>
        </p:spPr>
      </p:pic>
      <p:sp>
        <p:nvSpPr>
          <p:cNvPr id="12" name="Rechteck 11"/>
          <p:cNvSpPr/>
          <p:nvPr/>
        </p:nvSpPr>
        <p:spPr>
          <a:xfrm>
            <a:off x="1705847" y="2627620"/>
            <a:ext cx="428386" cy="369332"/>
          </a:xfrm>
          <a:prstGeom prst="rect">
            <a:avLst/>
          </a:prstGeom>
        </p:spPr>
        <p:txBody>
          <a:bodyPr wrap="none">
            <a:spAutoFit/>
          </a:bodyPr>
          <a:lstStyle/>
          <a:p>
            <a:pPr algn="r"/>
            <a:r>
              <a:rPr lang="de-DE" b="1" dirty="0" smtClean="0"/>
              <a:t>11</a:t>
            </a:r>
            <a:endParaRPr lang="de-DE" dirty="0">
              <a:solidFill>
                <a:srgbClr val="002060"/>
              </a:solidFill>
            </a:endParaRPr>
          </a:p>
        </p:txBody>
      </p:sp>
      <p:sp>
        <p:nvSpPr>
          <p:cNvPr id="13" name="Rechteck 12"/>
          <p:cNvSpPr/>
          <p:nvPr/>
        </p:nvSpPr>
        <p:spPr>
          <a:xfrm>
            <a:off x="8278967" y="2555612"/>
            <a:ext cx="441146" cy="369332"/>
          </a:xfrm>
          <a:prstGeom prst="rect">
            <a:avLst/>
          </a:prstGeom>
        </p:spPr>
        <p:txBody>
          <a:bodyPr wrap="none">
            <a:spAutoFit/>
          </a:bodyPr>
          <a:lstStyle/>
          <a:p>
            <a:pPr algn="l"/>
            <a:r>
              <a:rPr lang="de-DE" b="1" dirty="0" smtClean="0"/>
              <a:t>12</a:t>
            </a:r>
            <a:endParaRPr lang="de-DE" dirty="0">
              <a:solidFill>
                <a:srgbClr val="002060"/>
              </a:solidFill>
            </a:endParaRPr>
          </a:p>
        </p:txBody>
      </p:sp>
      <p:sp>
        <p:nvSpPr>
          <p:cNvPr id="14" name="Rechteck 13"/>
          <p:cNvSpPr/>
          <p:nvPr/>
        </p:nvSpPr>
        <p:spPr>
          <a:xfrm>
            <a:off x="1763688" y="4149081"/>
            <a:ext cx="441147" cy="369332"/>
          </a:xfrm>
          <a:prstGeom prst="rect">
            <a:avLst/>
          </a:prstGeom>
        </p:spPr>
        <p:txBody>
          <a:bodyPr wrap="none">
            <a:spAutoFit/>
          </a:bodyPr>
          <a:lstStyle/>
          <a:p>
            <a:r>
              <a:rPr lang="de-DE" b="1" dirty="0" smtClean="0"/>
              <a:t>21</a:t>
            </a:r>
            <a:endParaRPr lang="de-DE" dirty="0"/>
          </a:p>
        </p:txBody>
      </p:sp>
      <p:pic>
        <p:nvPicPr>
          <p:cNvPr id="15" name="Bild 90" descr="17b"/>
          <p:cNvPicPr/>
          <p:nvPr/>
        </p:nvPicPr>
        <p:blipFill>
          <a:blip r:embed="rId7" cstate="print">
            <a:grayscl/>
          </a:blip>
          <a:srcRect/>
          <a:stretch>
            <a:fillRect/>
          </a:stretch>
        </p:blipFill>
        <p:spPr bwMode="auto">
          <a:xfrm>
            <a:off x="2164270" y="4112088"/>
            <a:ext cx="732090" cy="541049"/>
          </a:xfrm>
          <a:prstGeom prst="rect">
            <a:avLst/>
          </a:prstGeom>
          <a:noFill/>
          <a:ln w="9525">
            <a:noFill/>
            <a:miter lim="800000"/>
            <a:headEnd/>
            <a:tailEnd/>
          </a:ln>
        </p:spPr>
      </p:pic>
      <p:pic>
        <p:nvPicPr>
          <p:cNvPr id="16" name="Bild 92" descr="14b"/>
          <p:cNvPicPr/>
          <p:nvPr/>
        </p:nvPicPr>
        <p:blipFill>
          <a:blip r:embed="rId8" cstate="print">
            <a:grayscl/>
          </a:blip>
          <a:srcRect/>
          <a:stretch>
            <a:fillRect/>
          </a:stretch>
        </p:blipFill>
        <p:spPr bwMode="auto">
          <a:xfrm>
            <a:off x="2164270" y="5697253"/>
            <a:ext cx="732090" cy="540060"/>
          </a:xfrm>
          <a:prstGeom prst="rect">
            <a:avLst/>
          </a:prstGeom>
          <a:noFill/>
          <a:ln w="9525">
            <a:noFill/>
            <a:miter lim="800000"/>
            <a:headEnd/>
            <a:tailEnd/>
          </a:ln>
        </p:spPr>
      </p:pic>
      <p:sp>
        <p:nvSpPr>
          <p:cNvPr id="17" name="Rechteck 16"/>
          <p:cNvSpPr/>
          <p:nvPr/>
        </p:nvSpPr>
        <p:spPr>
          <a:xfrm>
            <a:off x="1616657" y="5795972"/>
            <a:ext cx="556626" cy="369332"/>
          </a:xfrm>
          <a:prstGeom prst="rect">
            <a:avLst/>
          </a:prstGeom>
        </p:spPr>
        <p:txBody>
          <a:bodyPr wrap="none">
            <a:spAutoFit/>
          </a:bodyPr>
          <a:lstStyle/>
          <a:p>
            <a:pPr algn="r"/>
            <a:r>
              <a:rPr lang="de-DE" b="1" dirty="0" smtClean="0"/>
              <a:t>211</a:t>
            </a:r>
            <a:endParaRPr lang="de-DE" dirty="0">
              <a:solidFill>
                <a:srgbClr val="002060"/>
              </a:solidFill>
            </a:endParaRPr>
          </a:p>
        </p:txBody>
      </p:sp>
      <p:pic>
        <p:nvPicPr>
          <p:cNvPr id="18" name="Picture 4" descr="08b"/>
          <p:cNvPicPr/>
          <p:nvPr/>
        </p:nvPicPr>
        <p:blipFill>
          <a:blip r:embed="rId9" cstate="print">
            <a:grayscl/>
          </a:blip>
          <a:srcRect/>
          <a:stretch>
            <a:fillRect/>
          </a:stretch>
        </p:blipFill>
        <p:spPr bwMode="auto">
          <a:xfrm>
            <a:off x="7506033" y="5719901"/>
            <a:ext cx="837054" cy="517412"/>
          </a:xfrm>
          <a:prstGeom prst="rect">
            <a:avLst/>
          </a:prstGeom>
          <a:noFill/>
          <a:ln w="9525">
            <a:noFill/>
            <a:miter lim="800000"/>
            <a:headEnd/>
            <a:tailEnd/>
          </a:ln>
        </p:spPr>
      </p:pic>
      <p:sp>
        <p:nvSpPr>
          <p:cNvPr id="19" name="Rechteck 18"/>
          <p:cNvSpPr/>
          <p:nvPr/>
        </p:nvSpPr>
        <p:spPr>
          <a:xfrm>
            <a:off x="8316416" y="5795972"/>
            <a:ext cx="524503" cy="369332"/>
          </a:xfrm>
          <a:prstGeom prst="rect">
            <a:avLst/>
          </a:prstGeom>
        </p:spPr>
        <p:txBody>
          <a:bodyPr wrap="none">
            <a:spAutoFit/>
          </a:bodyPr>
          <a:lstStyle/>
          <a:p>
            <a:pPr algn="l"/>
            <a:r>
              <a:rPr lang="de-DE" b="1" dirty="0" smtClean="0"/>
              <a:t>L+ </a:t>
            </a:r>
            <a:endParaRPr lang="de-DE" dirty="0">
              <a:solidFill>
                <a:srgbClr val="002060"/>
              </a:solidFill>
            </a:endParaRPr>
          </a:p>
        </p:txBody>
      </p:sp>
      <p:sp>
        <p:nvSpPr>
          <p:cNvPr id="20" name="Rechteck 19"/>
          <p:cNvSpPr/>
          <p:nvPr/>
        </p:nvSpPr>
        <p:spPr>
          <a:xfrm>
            <a:off x="151128" y="764704"/>
            <a:ext cx="1336904" cy="584775"/>
          </a:xfrm>
          <a:prstGeom prst="rect">
            <a:avLst/>
          </a:prstGeom>
        </p:spPr>
        <p:txBody>
          <a:bodyPr wrap="none">
            <a:spAutoFit/>
          </a:bodyPr>
          <a:lstStyle/>
          <a:p>
            <a:r>
              <a:rPr lang="de-DE" sz="1600" dirty="0" err="1" smtClean="0"/>
              <a:t>Temperature</a:t>
            </a:r>
            <a:endParaRPr lang="de-DE" sz="1600" dirty="0" smtClean="0"/>
          </a:p>
          <a:p>
            <a:r>
              <a:rPr lang="de-DE" sz="1600" dirty="0" err="1" smtClean="0">
                <a:solidFill>
                  <a:schemeClr val="bg2">
                    <a:lumMod val="60000"/>
                    <a:lumOff val="40000"/>
                  </a:schemeClr>
                </a:solidFill>
              </a:rPr>
              <a:t>Precipitation</a:t>
            </a:r>
            <a:endParaRPr lang="de-DE" sz="1600" dirty="0">
              <a:solidFill>
                <a:schemeClr val="bg2">
                  <a:lumMod val="60000"/>
                  <a:lumOff val="40000"/>
                </a:schemeClr>
              </a:solidFill>
            </a:endParaRPr>
          </a:p>
        </p:txBody>
      </p:sp>
      <p:sp>
        <p:nvSpPr>
          <p:cNvPr id="23" name="Textfeld 22"/>
          <p:cNvSpPr txBox="1"/>
          <p:nvPr/>
        </p:nvSpPr>
        <p:spPr>
          <a:xfrm>
            <a:off x="179512" y="6402814"/>
            <a:ext cx="2599824" cy="338554"/>
          </a:xfrm>
          <a:prstGeom prst="rect">
            <a:avLst/>
          </a:prstGeom>
          <a:noFill/>
        </p:spPr>
        <p:txBody>
          <a:bodyPr wrap="square" rtlCol="0">
            <a:spAutoFit/>
          </a:bodyPr>
          <a:lstStyle/>
          <a:p>
            <a:pPr algn="l"/>
            <a:r>
              <a:rPr lang="de-DE" sz="1600" b="1" dirty="0" err="1" smtClean="0">
                <a:solidFill>
                  <a:srgbClr val="C00000"/>
                </a:solidFill>
              </a:rPr>
              <a:t>Is</a:t>
            </a:r>
            <a:r>
              <a:rPr lang="de-DE" sz="1600" b="1" dirty="0" smtClean="0">
                <a:solidFill>
                  <a:srgbClr val="C00000"/>
                </a:solidFill>
              </a:rPr>
              <a:t> </a:t>
            </a:r>
            <a:r>
              <a:rPr lang="de-DE" sz="1600" b="1" dirty="0" err="1" smtClean="0">
                <a:solidFill>
                  <a:srgbClr val="C00000"/>
                </a:solidFill>
              </a:rPr>
              <a:t>that</a:t>
            </a:r>
            <a:r>
              <a:rPr lang="de-DE" sz="1600" b="1" dirty="0" smtClean="0">
                <a:solidFill>
                  <a:srgbClr val="C00000"/>
                </a:solidFill>
              </a:rPr>
              <a:t> all </a:t>
            </a:r>
            <a:r>
              <a:rPr lang="de-DE" sz="1600" b="1" dirty="0" err="1" smtClean="0">
                <a:solidFill>
                  <a:srgbClr val="C00000"/>
                </a:solidFill>
              </a:rPr>
              <a:t>we</a:t>
            </a:r>
            <a:r>
              <a:rPr lang="de-DE" sz="1600" b="1" dirty="0" smtClean="0">
                <a:solidFill>
                  <a:srgbClr val="C00000"/>
                </a:solidFill>
              </a:rPr>
              <a:t> </a:t>
            </a:r>
            <a:r>
              <a:rPr lang="de-DE" sz="1600" b="1" dirty="0" err="1" smtClean="0">
                <a:solidFill>
                  <a:srgbClr val="C00000"/>
                </a:solidFill>
              </a:rPr>
              <a:t>can</a:t>
            </a:r>
            <a:r>
              <a:rPr lang="de-DE" sz="1600" b="1" dirty="0" smtClean="0">
                <a:solidFill>
                  <a:srgbClr val="C00000"/>
                </a:solidFill>
              </a:rPr>
              <a:t> do?</a:t>
            </a:r>
            <a:endParaRPr lang="de-DE" sz="1600" b="1" dirty="0">
              <a:solidFill>
                <a:srgbClr val="C00000"/>
              </a:solidFill>
            </a:endParaRPr>
          </a:p>
        </p:txBody>
      </p:sp>
      <p:sp>
        <p:nvSpPr>
          <p:cNvPr id="21" name="Rechteck 20"/>
          <p:cNvSpPr/>
          <p:nvPr/>
        </p:nvSpPr>
        <p:spPr bwMode="auto">
          <a:xfrm>
            <a:off x="7571390" y="4221087"/>
            <a:ext cx="771697" cy="57606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2" name="Rechteck 21"/>
          <p:cNvSpPr/>
          <p:nvPr/>
        </p:nvSpPr>
        <p:spPr>
          <a:xfrm>
            <a:off x="8316416" y="4355812"/>
            <a:ext cx="441146" cy="369332"/>
          </a:xfrm>
          <a:prstGeom prst="rect">
            <a:avLst/>
          </a:prstGeom>
        </p:spPr>
        <p:txBody>
          <a:bodyPr wrap="none">
            <a:spAutoFit/>
          </a:bodyPr>
          <a:lstStyle/>
          <a:p>
            <a:pPr algn="l"/>
            <a:r>
              <a:rPr lang="de-DE" b="1" dirty="0" smtClean="0"/>
              <a:t>22</a:t>
            </a:r>
            <a:endParaRPr lang="de-DE" dirty="0">
              <a:solidFill>
                <a:srgbClr val="002060"/>
              </a:solidFill>
            </a:endParaRPr>
          </a:p>
        </p:txBody>
      </p:sp>
      <p:sp>
        <p:nvSpPr>
          <p:cNvPr id="24"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176490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1" descr="Cell"/>
          <p:cNvPicPr/>
          <p:nvPr/>
        </p:nvPicPr>
        <p:blipFill>
          <a:blip r:embed="rId3" cstate="print"/>
          <a:srcRect l="222" t="286" r="222" b="286"/>
          <a:stretch>
            <a:fillRect/>
          </a:stretch>
        </p:blipFill>
        <p:spPr bwMode="auto">
          <a:xfrm>
            <a:off x="1331640" y="836712"/>
            <a:ext cx="6687785" cy="5557504"/>
          </a:xfrm>
          <a:prstGeom prst="rect">
            <a:avLst/>
          </a:prstGeom>
          <a:noFill/>
          <a:ln w="9525">
            <a:noFill/>
            <a:miter lim="800000"/>
            <a:headEnd/>
            <a:tailEnd/>
          </a:ln>
        </p:spPr>
      </p:pic>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graphicFrame>
        <p:nvGraphicFramePr>
          <p:cNvPr id="3" name="Objekt 2"/>
          <p:cNvGraphicFramePr>
            <a:graphicFrameLocks noChangeAspect="1"/>
          </p:cNvGraphicFramePr>
          <p:nvPr>
            <p:extLst>
              <p:ext uri="{D42A27DB-BD31-4B8C-83A1-F6EECF244321}">
                <p14:modId xmlns:p14="http://schemas.microsoft.com/office/powerpoint/2010/main" val="1596265220"/>
              </p:ext>
            </p:extLst>
          </p:nvPr>
        </p:nvGraphicFramePr>
        <p:xfrm>
          <a:off x="6956992" y="6150061"/>
          <a:ext cx="2071143" cy="606549"/>
        </p:xfrm>
        <a:graphic>
          <a:graphicData uri="http://schemas.openxmlformats.org/presentationml/2006/ole">
            <mc:AlternateContent xmlns:mc="http://schemas.openxmlformats.org/markup-compatibility/2006">
              <mc:Choice xmlns:v="urn:schemas-microsoft-com:vml" Requires="v">
                <p:oleObj spid="_x0000_s1176" name="Formel" r:id="rId4" imgW="1346200" imgH="393700" progId="Equation.3">
                  <p:embed/>
                </p:oleObj>
              </mc:Choice>
              <mc:Fallback>
                <p:oleObj name="Formel" r:id="rId4" imgW="13462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6992" y="6150061"/>
                        <a:ext cx="2071143" cy="6065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152400" y="334397"/>
            <a:ext cx="6130781" cy="646331"/>
          </a:xfrm>
          <a:prstGeom prst="rect">
            <a:avLst/>
          </a:prstGeom>
          <a:noFill/>
        </p:spPr>
        <p:txBody>
          <a:bodyPr wrap="non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analysis</a:t>
            </a:r>
            <a:r>
              <a:rPr lang="de-DE" b="1" dirty="0" smtClean="0">
                <a:solidFill>
                  <a:schemeClr val="accent6">
                    <a:lumMod val="75000"/>
                  </a:schemeClr>
                </a:solidFill>
              </a:rPr>
              <a:t>: </a:t>
            </a:r>
            <a:br>
              <a:rPr lang="de-DE" b="1" dirty="0" smtClean="0">
                <a:solidFill>
                  <a:schemeClr val="accent6">
                    <a:lumMod val="75000"/>
                  </a:schemeClr>
                </a:solidFill>
              </a:rPr>
            </a:br>
            <a:r>
              <a:rPr lang="de-DE" dirty="0" err="1" smtClean="0">
                <a:solidFill>
                  <a:schemeClr val="accent6">
                    <a:lumMod val="75000"/>
                  </a:schemeClr>
                </a:solidFill>
              </a:rPr>
              <a:t>modified</a:t>
            </a:r>
            <a:r>
              <a:rPr lang="de-DE" dirty="0" smtClean="0">
                <a:solidFill>
                  <a:schemeClr val="accent6">
                    <a:lumMod val="75000"/>
                  </a:schemeClr>
                </a:solidFill>
              </a:rPr>
              <a:t> </a:t>
            </a:r>
            <a:r>
              <a:rPr lang="de-DE" dirty="0" err="1" smtClean="0">
                <a:solidFill>
                  <a:schemeClr val="accent6">
                    <a:lumMod val="75000"/>
                  </a:schemeClr>
                </a:solidFill>
              </a:rPr>
              <a:t>Tracheidogramm</a:t>
            </a:r>
            <a:r>
              <a:rPr lang="de-DE" dirty="0" smtClean="0">
                <a:solidFill>
                  <a:schemeClr val="accent6">
                    <a:lumMod val="75000"/>
                  </a:schemeClr>
                </a:solidFill>
              </a:rPr>
              <a:t> (</a:t>
            </a:r>
            <a:r>
              <a:rPr lang="de-DE" dirty="0" err="1" smtClean="0">
                <a:solidFill>
                  <a:schemeClr val="accent6">
                    <a:lumMod val="75000"/>
                  </a:schemeClr>
                </a:solidFill>
              </a:rPr>
              <a:t>Vaganov</a:t>
            </a:r>
            <a:r>
              <a:rPr lang="de-DE" dirty="0" smtClean="0">
                <a:solidFill>
                  <a:schemeClr val="accent6">
                    <a:lumMod val="75000"/>
                  </a:schemeClr>
                </a:solidFill>
              </a:rPr>
              <a:t> et al. 1990) </a:t>
            </a:r>
            <a:r>
              <a:rPr lang="de-DE" dirty="0" err="1" smtClean="0">
                <a:solidFill>
                  <a:schemeClr val="accent6">
                    <a:lumMod val="75000"/>
                  </a:schemeClr>
                </a:solidFill>
              </a:rPr>
              <a:t>approach</a:t>
            </a:r>
            <a:endParaRPr lang="de-DE" dirty="0">
              <a:solidFill>
                <a:schemeClr val="accent6">
                  <a:lumMod val="75000"/>
                </a:schemeClr>
              </a:solidFill>
            </a:endParaRPr>
          </a:p>
        </p:txBody>
      </p:sp>
      <p:sp>
        <p:nvSpPr>
          <p:cNvPr id="26" name="Textfeld 25"/>
          <p:cNvSpPr txBox="1"/>
          <p:nvPr/>
        </p:nvSpPr>
        <p:spPr>
          <a:xfrm>
            <a:off x="235600" y="6156593"/>
            <a:ext cx="5511032" cy="584775"/>
          </a:xfrm>
          <a:prstGeom prst="rect">
            <a:avLst/>
          </a:prstGeom>
          <a:noFill/>
        </p:spPr>
        <p:txBody>
          <a:bodyPr wrap="square" rtlCol="0">
            <a:spAutoFit/>
          </a:bodyPr>
          <a:lstStyle/>
          <a:p>
            <a:pPr algn="l"/>
            <a:r>
              <a:rPr lang="de-DE" sz="1600" b="1" dirty="0" err="1" smtClean="0">
                <a:solidFill>
                  <a:srgbClr val="C00000"/>
                </a:solidFill>
              </a:rPr>
              <a:t>Construction</a:t>
            </a:r>
            <a:r>
              <a:rPr lang="de-DE" sz="1600" b="1" dirty="0" smtClean="0">
                <a:solidFill>
                  <a:srgbClr val="C00000"/>
                </a:solidFill>
              </a:rPr>
              <a:t> </a:t>
            </a:r>
            <a:r>
              <a:rPr lang="de-DE" sz="1600" b="1" dirty="0" err="1" smtClean="0">
                <a:solidFill>
                  <a:srgbClr val="C00000"/>
                </a:solidFill>
              </a:rPr>
              <a:t>of</a:t>
            </a:r>
            <a:r>
              <a:rPr lang="de-DE" sz="1600" b="1" dirty="0" smtClean="0">
                <a:solidFill>
                  <a:srgbClr val="C00000"/>
                </a:solidFill>
              </a:rPr>
              <a:t> </a:t>
            </a:r>
            <a:r>
              <a:rPr lang="de-DE" sz="1600" b="1" dirty="0" err="1" smtClean="0">
                <a:solidFill>
                  <a:srgbClr val="C00000"/>
                </a:solidFill>
              </a:rPr>
              <a:t>chronologies</a:t>
            </a:r>
            <a:r>
              <a:rPr lang="de-DE" sz="1600" b="1" dirty="0">
                <a:solidFill>
                  <a:srgbClr val="C00000"/>
                </a:solidFill>
              </a:rPr>
              <a:t> </a:t>
            </a:r>
            <a:r>
              <a:rPr lang="de-DE" sz="1600" b="1" dirty="0" err="1" smtClean="0">
                <a:solidFill>
                  <a:srgbClr val="C00000"/>
                </a:solidFill>
              </a:rPr>
              <a:t>for</a:t>
            </a:r>
            <a:r>
              <a:rPr lang="de-DE" sz="1600" b="1" dirty="0" smtClean="0">
                <a:solidFill>
                  <a:srgbClr val="C00000"/>
                </a:solidFill>
              </a:rPr>
              <a:t> </a:t>
            </a:r>
            <a:r>
              <a:rPr lang="de-DE" sz="1600" b="1" dirty="0" err="1" smtClean="0">
                <a:solidFill>
                  <a:srgbClr val="C00000"/>
                </a:solidFill>
              </a:rPr>
              <a:t>each</a:t>
            </a:r>
            <a:r>
              <a:rPr lang="de-DE" sz="1600" b="1" dirty="0" smtClean="0">
                <a:solidFill>
                  <a:srgbClr val="C00000"/>
                </a:solidFill>
              </a:rPr>
              <a:t> </a:t>
            </a:r>
            <a:r>
              <a:rPr lang="de-DE" sz="1600" b="1" dirty="0" err="1" smtClean="0">
                <a:solidFill>
                  <a:srgbClr val="C00000"/>
                </a:solidFill>
              </a:rPr>
              <a:t>parameter</a:t>
            </a:r>
            <a:r>
              <a:rPr lang="de-DE" sz="1600" b="1" dirty="0" smtClean="0">
                <a:solidFill>
                  <a:srgbClr val="C00000"/>
                </a:solidFill>
              </a:rPr>
              <a:t> </a:t>
            </a:r>
            <a:r>
              <a:rPr lang="de-DE" sz="1600" b="1" dirty="0" err="1" smtClean="0">
                <a:solidFill>
                  <a:srgbClr val="C00000"/>
                </a:solidFill>
              </a:rPr>
              <a:t>at</a:t>
            </a:r>
            <a:r>
              <a:rPr lang="de-DE" sz="1600" b="1" dirty="0" smtClean="0">
                <a:solidFill>
                  <a:srgbClr val="C00000"/>
                </a:solidFill>
              </a:rPr>
              <a:t> relative </a:t>
            </a:r>
            <a:r>
              <a:rPr lang="de-DE" sz="1600" b="1" dirty="0" err="1" smtClean="0">
                <a:solidFill>
                  <a:srgbClr val="C00000"/>
                </a:solidFill>
              </a:rPr>
              <a:t>latewood</a:t>
            </a:r>
            <a:r>
              <a:rPr lang="de-DE" sz="1600" b="1" dirty="0" smtClean="0">
                <a:solidFill>
                  <a:srgbClr val="C00000"/>
                </a:solidFill>
              </a:rPr>
              <a:t> </a:t>
            </a:r>
            <a:r>
              <a:rPr lang="de-DE" sz="1600" b="1" dirty="0" err="1" smtClean="0">
                <a:solidFill>
                  <a:srgbClr val="C00000"/>
                </a:solidFill>
              </a:rPr>
              <a:t>position</a:t>
            </a:r>
            <a:r>
              <a:rPr lang="de-DE" sz="1600" b="1" dirty="0" smtClean="0">
                <a:solidFill>
                  <a:srgbClr val="C00000"/>
                </a:solidFill>
              </a:rPr>
              <a:t> 1-10</a:t>
            </a:r>
            <a:endParaRPr lang="de-DE" sz="1600" b="1" dirty="0">
              <a:solidFill>
                <a:srgbClr val="C00000"/>
              </a:solidFill>
            </a:endParaRPr>
          </a:p>
        </p:txBody>
      </p:sp>
      <p:sp>
        <p:nvSpPr>
          <p:cNvPr id="27" name="Textfeld 26"/>
          <p:cNvSpPr txBox="1"/>
          <p:nvPr/>
        </p:nvSpPr>
        <p:spPr>
          <a:xfrm>
            <a:off x="7794329" y="1340768"/>
            <a:ext cx="1224136" cy="646331"/>
          </a:xfrm>
          <a:prstGeom prst="rect">
            <a:avLst/>
          </a:prstGeom>
          <a:noFill/>
        </p:spPr>
        <p:txBody>
          <a:bodyPr wrap="square" rtlCol="0">
            <a:spAutoFit/>
          </a:bodyPr>
          <a:lstStyle/>
          <a:p>
            <a:pPr algn="l"/>
            <a:r>
              <a:rPr lang="de-DE" b="1" dirty="0" err="1" smtClean="0"/>
              <a:t>Cell</a:t>
            </a:r>
            <a:r>
              <a:rPr lang="de-DE" b="1" dirty="0" smtClean="0"/>
              <a:t> wall </a:t>
            </a:r>
            <a:r>
              <a:rPr lang="de-DE" b="1" dirty="0" err="1" smtClean="0"/>
              <a:t>width</a:t>
            </a:r>
            <a:endParaRPr lang="de-DE" b="1" dirty="0"/>
          </a:p>
        </p:txBody>
      </p:sp>
      <p:sp>
        <p:nvSpPr>
          <p:cNvPr id="28" name="Textfeld 27"/>
          <p:cNvSpPr txBox="1"/>
          <p:nvPr/>
        </p:nvSpPr>
        <p:spPr>
          <a:xfrm>
            <a:off x="7759344" y="5156031"/>
            <a:ext cx="1224136" cy="923330"/>
          </a:xfrm>
          <a:prstGeom prst="rect">
            <a:avLst/>
          </a:prstGeom>
          <a:noFill/>
        </p:spPr>
        <p:txBody>
          <a:bodyPr wrap="square" rtlCol="0">
            <a:spAutoFit/>
          </a:bodyPr>
          <a:lstStyle/>
          <a:p>
            <a:pPr algn="l"/>
            <a:r>
              <a:rPr lang="de-DE" b="1" dirty="0" err="1" smtClean="0"/>
              <a:t>Modelled</a:t>
            </a:r>
            <a:r>
              <a:rPr lang="de-DE" b="1" dirty="0" smtClean="0"/>
              <a:t> </a:t>
            </a:r>
            <a:r>
              <a:rPr lang="de-DE" b="1" dirty="0" err="1" smtClean="0"/>
              <a:t>latewood</a:t>
            </a:r>
            <a:r>
              <a:rPr lang="de-DE" b="1" dirty="0" smtClean="0"/>
              <a:t> </a:t>
            </a:r>
            <a:r>
              <a:rPr lang="de-DE" b="1" dirty="0" err="1" smtClean="0"/>
              <a:t>density</a:t>
            </a:r>
            <a:endParaRPr lang="de-DE" b="1" dirty="0"/>
          </a:p>
        </p:txBody>
      </p:sp>
      <p:sp>
        <p:nvSpPr>
          <p:cNvPr id="29" name="Textfeld 28"/>
          <p:cNvSpPr txBox="1"/>
          <p:nvPr/>
        </p:nvSpPr>
        <p:spPr>
          <a:xfrm>
            <a:off x="152400" y="1268760"/>
            <a:ext cx="1656184" cy="369332"/>
          </a:xfrm>
          <a:prstGeom prst="rect">
            <a:avLst/>
          </a:prstGeom>
          <a:noFill/>
        </p:spPr>
        <p:txBody>
          <a:bodyPr wrap="square" rtlCol="0">
            <a:spAutoFit/>
          </a:bodyPr>
          <a:lstStyle/>
          <a:p>
            <a:pPr algn="l"/>
            <a:r>
              <a:rPr lang="de-DE" b="1" dirty="0" err="1" smtClean="0"/>
              <a:t>Lumen</a:t>
            </a:r>
            <a:r>
              <a:rPr lang="de-DE" b="1" dirty="0" smtClean="0"/>
              <a:t> </a:t>
            </a:r>
            <a:r>
              <a:rPr lang="de-DE" b="1" dirty="0" err="1" smtClean="0"/>
              <a:t>area</a:t>
            </a:r>
            <a:endParaRPr lang="de-DE" b="1" dirty="0"/>
          </a:p>
        </p:txBody>
      </p:sp>
      <p:sp>
        <p:nvSpPr>
          <p:cNvPr id="30" name="Textfeld 29"/>
          <p:cNvSpPr txBox="1"/>
          <p:nvPr/>
        </p:nvSpPr>
        <p:spPr>
          <a:xfrm>
            <a:off x="204712" y="5398686"/>
            <a:ext cx="1486968" cy="646331"/>
          </a:xfrm>
          <a:prstGeom prst="rect">
            <a:avLst/>
          </a:prstGeom>
          <a:noFill/>
        </p:spPr>
        <p:txBody>
          <a:bodyPr wrap="square" rtlCol="0">
            <a:spAutoFit/>
          </a:bodyPr>
          <a:lstStyle/>
          <a:p>
            <a:pPr algn="l"/>
            <a:r>
              <a:rPr lang="de-DE" b="1" dirty="0" smtClean="0"/>
              <a:t>Radial </a:t>
            </a:r>
            <a:r>
              <a:rPr lang="de-DE" b="1" dirty="0" err="1" smtClean="0"/>
              <a:t>Cell</a:t>
            </a:r>
            <a:r>
              <a:rPr lang="de-DE" b="1" dirty="0" smtClean="0"/>
              <a:t> </a:t>
            </a:r>
          </a:p>
          <a:p>
            <a:pPr algn="l"/>
            <a:r>
              <a:rPr lang="de-DE" b="1" dirty="0" err="1" smtClean="0"/>
              <a:t>size</a:t>
            </a:r>
            <a:endParaRPr lang="de-DE" b="1" dirty="0"/>
          </a:p>
        </p:txBody>
      </p:sp>
      <p:sp>
        <p:nvSpPr>
          <p:cNvPr id="13"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34102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0" y="6478920"/>
            <a:ext cx="1691680" cy="400110"/>
          </a:xfrm>
          <a:prstGeom prst="rect">
            <a:avLst/>
          </a:prstGeom>
          <a:noFill/>
          <a:ln w="9525">
            <a:noFill/>
            <a:miter lim="800000"/>
            <a:headEnd/>
            <a:tailEnd/>
          </a:ln>
        </p:spPr>
        <p:txBody>
          <a:bodyPr wrap="square">
            <a:spAutoFit/>
          </a:bodyPr>
          <a:lstStyle/>
          <a:p>
            <a:pPr fontAlgn="auto">
              <a:spcBef>
                <a:spcPts val="0"/>
              </a:spcBef>
              <a:spcAft>
                <a:spcPts val="0"/>
              </a:spcAft>
            </a:pPr>
            <a:r>
              <a:rPr lang="de-DE" sz="1000" dirty="0" err="1" smtClean="0">
                <a:solidFill>
                  <a:prstClr val="black"/>
                </a:solidFill>
                <a:latin typeface="Calibri"/>
              </a:rPr>
              <a:t>Lachenbruch</a:t>
            </a:r>
            <a:r>
              <a:rPr lang="de-DE" sz="1000" dirty="0" smtClean="0">
                <a:solidFill>
                  <a:prstClr val="black"/>
                </a:solidFill>
                <a:latin typeface="Calibri"/>
              </a:rPr>
              <a:t> &amp; </a:t>
            </a:r>
            <a:r>
              <a:rPr lang="de-DE" sz="1000" dirty="0" err="1" smtClean="0">
                <a:solidFill>
                  <a:prstClr val="black"/>
                </a:solidFill>
                <a:latin typeface="Calibri"/>
              </a:rPr>
              <a:t>McCulloh</a:t>
            </a:r>
            <a:r>
              <a:rPr lang="de-DE" sz="1000" dirty="0" smtClean="0">
                <a:solidFill>
                  <a:prstClr val="black"/>
                </a:solidFill>
                <a:latin typeface="Calibri"/>
              </a:rPr>
              <a:t>, New Phytologist, 2014</a:t>
            </a:r>
            <a:endParaRPr lang="de-DE" sz="1000" dirty="0">
              <a:solidFill>
                <a:prstClr val="black"/>
              </a:solidFill>
              <a:latin typeface="Calibri"/>
            </a:endParaRPr>
          </a:p>
        </p:txBody>
      </p:sp>
      <p:sp>
        <p:nvSpPr>
          <p:cNvPr id="11" name="Textfeld 10"/>
          <p:cNvSpPr txBox="1"/>
          <p:nvPr/>
        </p:nvSpPr>
        <p:spPr>
          <a:xfrm>
            <a:off x="179512" y="198438"/>
            <a:ext cx="8856984" cy="861774"/>
          </a:xfrm>
          <a:prstGeom prst="rect">
            <a:avLst/>
          </a:prstGeom>
          <a:noFill/>
        </p:spPr>
        <p:txBody>
          <a:bodyPr wrap="square">
            <a:spAutoFit/>
          </a:bodyPr>
          <a:lstStyle/>
          <a:p>
            <a:pPr>
              <a:defRPr/>
            </a:pPr>
            <a:r>
              <a:rPr lang="en-US" sz="1800" b="1" dirty="0" smtClean="0">
                <a:solidFill>
                  <a:srgbClr val="2D2D8A">
                    <a:lumMod val="75000"/>
                  </a:srgbClr>
                </a:solidFill>
                <a:latin typeface="Arial"/>
              </a:rPr>
              <a:t>Principal considerations concerning the wood anatomy of a plant</a:t>
            </a:r>
            <a:r>
              <a:rPr lang="en-US" dirty="0" smtClean="0">
                <a:solidFill>
                  <a:srgbClr val="2D2D8A">
                    <a:lumMod val="75000"/>
                  </a:srgbClr>
                </a:solidFill>
                <a:latin typeface="Arial"/>
              </a:rPr>
              <a:t/>
            </a:r>
            <a:br>
              <a:rPr lang="en-US" dirty="0" smtClean="0">
                <a:solidFill>
                  <a:srgbClr val="2D2D8A">
                    <a:lumMod val="75000"/>
                  </a:srgbClr>
                </a:solidFill>
                <a:latin typeface="Arial"/>
              </a:rPr>
            </a:br>
            <a:r>
              <a:rPr lang="en-US" sz="1600" dirty="0" smtClean="0">
                <a:solidFill>
                  <a:srgbClr val="2D2D8A">
                    <a:lumMod val="75000"/>
                  </a:srgbClr>
                </a:solidFill>
                <a:latin typeface="Arial"/>
              </a:rPr>
              <a:t>Traits, properties, and performance: how woody plants combine </a:t>
            </a:r>
            <a:r>
              <a:rPr lang="en-US" sz="1600" dirty="0" smtClean="0">
                <a:solidFill>
                  <a:schemeClr val="accent6">
                    <a:lumMod val="60000"/>
                    <a:lumOff val="40000"/>
                  </a:schemeClr>
                </a:solidFill>
                <a:latin typeface="Arial"/>
              </a:rPr>
              <a:t>hydraulic (blue bubbles) </a:t>
            </a:r>
            <a:r>
              <a:rPr lang="en-US" sz="1600" dirty="0" smtClean="0">
                <a:solidFill>
                  <a:srgbClr val="2D2D8A">
                    <a:lumMod val="75000"/>
                  </a:srgbClr>
                </a:solidFill>
                <a:latin typeface="Arial"/>
              </a:rPr>
              <a:t>and </a:t>
            </a:r>
            <a:r>
              <a:rPr lang="en-US" sz="1600" dirty="0" smtClean="0">
                <a:solidFill>
                  <a:srgbClr val="C00000"/>
                </a:solidFill>
                <a:latin typeface="Arial"/>
              </a:rPr>
              <a:t>mechanical</a:t>
            </a:r>
            <a:r>
              <a:rPr lang="en-US" sz="1600" dirty="0">
                <a:solidFill>
                  <a:srgbClr val="C00000"/>
                </a:solidFill>
                <a:latin typeface="Arial"/>
              </a:rPr>
              <a:t> </a:t>
            </a:r>
            <a:r>
              <a:rPr lang="en-US" sz="1600" dirty="0" smtClean="0">
                <a:solidFill>
                  <a:srgbClr val="C00000"/>
                </a:solidFill>
                <a:latin typeface="Arial"/>
              </a:rPr>
              <a:t>(red bubbles) </a:t>
            </a:r>
            <a:r>
              <a:rPr lang="en-US" sz="1600" dirty="0" smtClean="0">
                <a:solidFill>
                  <a:srgbClr val="002060"/>
                </a:solidFill>
                <a:latin typeface="Arial"/>
              </a:rPr>
              <a:t>functions </a:t>
            </a:r>
            <a:r>
              <a:rPr lang="en-US" sz="1600" dirty="0">
                <a:solidFill>
                  <a:srgbClr val="002060"/>
                </a:solidFill>
                <a:latin typeface="Arial"/>
              </a:rPr>
              <a:t>in a cell, tissue, or </a:t>
            </a:r>
            <a:r>
              <a:rPr lang="en-US" sz="1600" dirty="0" smtClean="0">
                <a:solidFill>
                  <a:srgbClr val="002060"/>
                </a:solidFill>
                <a:latin typeface="Arial"/>
              </a:rPr>
              <a:t>whole plant  </a:t>
            </a:r>
            <a:endParaRPr lang="en-US" sz="1600" dirty="0">
              <a:solidFill>
                <a:srgbClr val="002060"/>
              </a:solidFill>
              <a:latin typeface="Arial"/>
            </a:endParaRPr>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l="5353" t="48254" r="50000" b="18571"/>
          <a:stretch/>
        </p:blipFill>
        <p:spPr>
          <a:xfrm>
            <a:off x="3488155" y="1060212"/>
            <a:ext cx="5669605" cy="5537139"/>
          </a:xfrm>
          <a:prstGeom prst="rect">
            <a:avLst/>
          </a:prstGeom>
        </p:spPr>
      </p:pic>
      <p:sp>
        <p:nvSpPr>
          <p:cNvPr id="15" name="Textfeld 14"/>
          <p:cNvSpPr txBox="1"/>
          <p:nvPr/>
        </p:nvSpPr>
        <p:spPr>
          <a:xfrm>
            <a:off x="208179" y="1556792"/>
            <a:ext cx="3427717" cy="4770537"/>
          </a:xfrm>
          <a:prstGeom prst="rect">
            <a:avLst/>
          </a:prstGeom>
          <a:noFill/>
        </p:spPr>
        <p:txBody>
          <a:bodyPr wrap="square" rtlCol="0">
            <a:spAutoFit/>
          </a:bodyPr>
          <a:lstStyle/>
          <a:p>
            <a:r>
              <a:rPr lang="en-US" sz="1600" dirty="0" smtClean="0">
                <a:solidFill>
                  <a:srgbClr val="002060"/>
                </a:solidFill>
              </a:rPr>
              <a:t>In an evolutionary sense, the selection of a plant individual is based on its </a:t>
            </a:r>
            <a:r>
              <a:rPr lang="en-US" sz="1600" b="1" dirty="0" smtClean="0">
                <a:solidFill>
                  <a:srgbClr val="002060"/>
                </a:solidFill>
              </a:rPr>
              <a:t>performance</a:t>
            </a:r>
            <a:r>
              <a:rPr lang="en-US" sz="1600" dirty="0" smtClean="0">
                <a:solidFill>
                  <a:srgbClr val="002060"/>
                </a:solidFill>
              </a:rPr>
              <a:t>, not on certain structures or traits.</a:t>
            </a:r>
          </a:p>
          <a:p>
            <a:endParaRPr lang="en-US" sz="1600" dirty="0" smtClean="0">
              <a:solidFill>
                <a:srgbClr val="002060"/>
              </a:solidFill>
            </a:endParaRPr>
          </a:p>
          <a:p>
            <a:r>
              <a:rPr lang="en-US" sz="1600" dirty="0" smtClean="0">
                <a:solidFill>
                  <a:srgbClr val="002060"/>
                </a:solidFill>
              </a:rPr>
              <a:t>The anatomy of a plant is not independent from its </a:t>
            </a:r>
            <a:r>
              <a:rPr lang="en-US" sz="1600" b="1" dirty="0" smtClean="0">
                <a:solidFill>
                  <a:srgbClr val="002060"/>
                </a:solidFill>
              </a:rPr>
              <a:t>phylogenetic inheritance</a:t>
            </a:r>
            <a:r>
              <a:rPr lang="en-US" sz="1600" dirty="0" smtClean="0">
                <a:solidFill>
                  <a:srgbClr val="002060"/>
                </a:solidFill>
              </a:rPr>
              <a:t>, meaning the position within the plant kingdom (e.g., softwood or hardwood anatomy).</a:t>
            </a:r>
          </a:p>
          <a:p>
            <a:endParaRPr lang="en-US" sz="1600" dirty="0">
              <a:solidFill>
                <a:srgbClr val="002060"/>
              </a:solidFill>
            </a:endParaRPr>
          </a:p>
          <a:p>
            <a:r>
              <a:rPr lang="en-US" sz="1600" dirty="0" smtClean="0">
                <a:solidFill>
                  <a:srgbClr val="002060"/>
                </a:solidFill>
              </a:rPr>
              <a:t>Wood anatomical and plant morphological features can only vary within certain </a:t>
            </a:r>
            <a:r>
              <a:rPr lang="en-US" sz="1600" b="1" dirty="0" smtClean="0">
                <a:solidFill>
                  <a:srgbClr val="002060"/>
                </a:solidFill>
              </a:rPr>
              <a:t>response limits</a:t>
            </a:r>
            <a:r>
              <a:rPr lang="en-US" sz="1600" dirty="0" smtClean="0">
                <a:solidFill>
                  <a:srgbClr val="002060"/>
                </a:solidFill>
              </a:rPr>
              <a:t>. </a:t>
            </a:r>
          </a:p>
          <a:p>
            <a:endParaRPr lang="en-US" sz="1600" dirty="0">
              <a:solidFill>
                <a:srgbClr val="002060"/>
              </a:solidFill>
            </a:endParaRPr>
          </a:p>
          <a:p>
            <a:r>
              <a:rPr lang="en-US" sz="1600" dirty="0" smtClean="0">
                <a:solidFill>
                  <a:srgbClr val="002060"/>
                </a:solidFill>
              </a:rPr>
              <a:t>(Linear</a:t>
            </a:r>
            <a:r>
              <a:rPr lang="en-US" sz="1600" dirty="0" smtClean="0">
                <a:solidFill>
                  <a:srgbClr val="002060"/>
                </a:solidFill>
              </a:rPr>
              <a:t>) </a:t>
            </a:r>
            <a:r>
              <a:rPr lang="en-US" sz="1600" b="1" dirty="0" smtClean="0">
                <a:solidFill>
                  <a:srgbClr val="002060"/>
                </a:solidFill>
              </a:rPr>
              <a:t>Responses </a:t>
            </a:r>
            <a:r>
              <a:rPr lang="en-US" sz="1600" b="1" dirty="0" smtClean="0">
                <a:solidFill>
                  <a:srgbClr val="002060"/>
                </a:solidFill>
              </a:rPr>
              <a:t>to environmental factors</a:t>
            </a:r>
            <a:r>
              <a:rPr lang="en-US" sz="1600" dirty="0" smtClean="0">
                <a:solidFill>
                  <a:srgbClr val="002060"/>
                </a:solidFill>
              </a:rPr>
              <a:t> </a:t>
            </a:r>
            <a:r>
              <a:rPr lang="en-US" sz="1600" dirty="0">
                <a:solidFill>
                  <a:srgbClr val="002060"/>
                </a:solidFill>
              </a:rPr>
              <a:t>are possible </a:t>
            </a:r>
            <a:r>
              <a:rPr lang="en-US" sz="1600" dirty="0" smtClean="0">
                <a:solidFill>
                  <a:srgbClr val="002060"/>
                </a:solidFill>
              </a:rPr>
              <a:t>within </a:t>
            </a:r>
            <a:r>
              <a:rPr lang="en-US" sz="1600" dirty="0">
                <a:solidFill>
                  <a:srgbClr val="002060"/>
                </a:solidFill>
              </a:rPr>
              <a:t>the </a:t>
            </a:r>
            <a:r>
              <a:rPr lang="en-US" sz="1600" dirty="0" smtClean="0">
                <a:solidFill>
                  <a:srgbClr val="002060"/>
                </a:solidFill>
              </a:rPr>
              <a:t>given genetic </a:t>
            </a:r>
            <a:r>
              <a:rPr lang="en-US" sz="1600" dirty="0">
                <a:solidFill>
                  <a:srgbClr val="002060"/>
                </a:solidFill>
              </a:rPr>
              <a:t>plasticity</a:t>
            </a:r>
            <a:endParaRPr lang="en-US" sz="1600" dirty="0">
              <a:solidFill>
                <a:srgbClr val="002060"/>
              </a:solidFill>
            </a:endParaRPr>
          </a:p>
        </p:txBody>
      </p:sp>
    </p:spTree>
    <p:extLst>
      <p:ext uri="{BB962C8B-B14F-4D97-AF65-F5344CB8AC3E}">
        <p14:creationId xmlns:p14="http://schemas.microsoft.com/office/powerpoint/2010/main" val="30028360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152400" y="334397"/>
            <a:ext cx="3771528" cy="646331"/>
          </a:xfrm>
          <a:prstGeom prst="rect">
            <a:avLst/>
          </a:prstGeom>
          <a:noFill/>
        </p:spPr>
        <p:txBody>
          <a:bodyPr wrap="squar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analysis</a:t>
            </a:r>
            <a:r>
              <a:rPr lang="de-DE" b="1" dirty="0" smtClean="0">
                <a:solidFill>
                  <a:schemeClr val="accent6">
                    <a:lumMod val="75000"/>
                  </a:schemeClr>
                </a:solidFill>
              </a:rPr>
              <a:t>: </a:t>
            </a:r>
            <a:br>
              <a:rPr lang="de-DE" b="1" dirty="0" smtClean="0">
                <a:solidFill>
                  <a:schemeClr val="accent6">
                    <a:lumMod val="75000"/>
                  </a:schemeClr>
                </a:solidFill>
              </a:rPr>
            </a:br>
            <a:r>
              <a:rPr lang="en-US" dirty="0"/>
              <a:t>Mean intra-ring parameters </a:t>
            </a:r>
            <a:endParaRPr lang="de-DE" dirty="0">
              <a:solidFill>
                <a:schemeClr val="accent6">
                  <a:lumMod val="75000"/>
                </a:schemeClr>
              </a:solidFill>
            </a:endParaRPr>
          </a:p>
        </p:txBody>
      </p:sp>
      <p:pic>
        <p:nvPicPr>
          <p:cNvPr id="15" name="Grafik 14" descr="Mean"/>
          <p:cNvPicPr/>
          <p:nvPr/>
        </p:nvPicPr>
        <p:blipFill>
          <a:blip r:embed="rId2" cstate="print"/>
          <a:srcRect l="282" t="282" r="282" b="282"/>
          <a:stretch>
            <a:fillRect/>
          </a:stretch>
        </p:blipFill>
        <p:spPr bwMode="auto">
          <a:xfrm>
            <a:off x="1547664" y="1124744"/>
            <a:ext cx="5904656" cy="5472608"/>
          </a:xfrm>
          <a:prstGeom prst="rect">
            <a:avLst/>
          </a:prstGeom>
          <a:noFill/>
          <a:ln w="9525">
            <a:noFill/>
            <a:miter lim="800000"/>
            <a:headEnd/>
            <a:tailEnd/>
          </a:ln>
        </p:spPr>
      </p:pic>
      <p:sp>
        <p:nvSpPr>
          <p:cNvPr id="16" name="Textfeld 15"/>
          <p:cNvSpPr txBox="1"/>
          <p:nvPr/>
        </p:nvSpPr>
        <p:spPr>
          <a:xfrm>
            <a:off x="7794329" y="1340768"/>
            <a:ext cx="1224136" cy="646331"/>
          </a:xfrm>
          <a:prstGeom prst="rect">
            <a:avLst/>
          </a:prstGeom>
          <a:noFill/>
        </p:spPr>
        <p:txBody>
          <a:bodyPr wrap="square" rtlCol="0">
            <a:spAutoFit/>
          </a:bodyPr>
          <a:lstStyle/>
          <a:p>
            <a:pPr algn="l"/>
            <a:r>
              <a:rPr lang="de-DE" b="1" dirty="0" err="1" smtClean="0"/>
              <a:t>Cell</a:t>
            </a:r>
            <a:r>
              <a:rPr lang="de-DE" b="1" dirty="0" smtClean="0"/>
              <a:t> wall </a:t>
            </a:r>
            <a:r>
              <a:rPr lang="de-DE" b="1" dirty="0" err="1" smtClean="0"/>
              <a:t>width</a:t>
            </a:r>
            <a:endParaRPr lang="de-DE" b="1" dirty="0"/>
          </a:p>
        </p:txBody>
      </p:sp>
      <p:sp>
        <p:nvSpPr>
          <p:cNvPr id="19" name="Textfeld 18"/>
          <p:cNvSpPr txBox="1"/>
          <p:nvPr/>
        </p:nvSpPr>
        <p:spPr>
          <a:xfrm>
            <a:off x="7759344" y="5156031"/>
            <a:ext cx="1224136" cy="923330"/>
          </a:xfrm>
          <a:prstGeom prst="rect">
            <a:avLst/>
          </a:prstGeom>
          <a:noFill/>
        </p:spPr>
        <p:txBody>
          <a:bodyPr wrap="square" rtlCol="0">
            <a:spAutoFit/>
          </a:bodyPr>
          <a:lstStyle/>
          <a:p>
            <a:pPr algn="l"/>
            <a:r>
              <a:rPr lang="de-DE" b="1" dirty="0" err="1" smtClean="0"/>
              <a:t>Modelled</a:t>
            </a:r>
            <a:r>
              <a:rPr lang="de-DE" b="1" dirty="0" smtClean="0"/>
              <a:t> </a:t>
            </a:r>
            <a:r>
              <a:rPr lang="de-DE" b="1" dirty="0" err="1" smtClean="0"/>
              <a:t>latewood</a:t>
            </a:r>
            <a:r>
              <a:rPr lang="de-DE" b="1" dirty="0" smtClean="0"/>
              <a:t> </a:t>
            </a:r>
            <a:r>
              <a:rPr lang="de-DE" b="1" dirty="0" err="1" smtClean="0"/>
              <a:t>density</a:t>
            </a:r>
            <a:endParaRPr lang="de-DE" b="1" dirty="0"/>
          </a:p>
        </p:txBody>
      </p:sp>
      <p:sp>
        <p:nvSpPr>
          <p:cNvPr id="20" name="Textfeld 19"/>
          <p:cNvSpPr txBox="1"/>
          <p:nvPr/>
        </p:nvSpPr>
        <p:spPr>
          <a:xfrm>
            <a:off x="152400" y="1268760"/>
            <a:ext cx="1656184" cy="369332"/>
          </a:xfrm>
          <a:prstGeom prst="rect">
            <a:avLst/>
          </a:prstGeom>
          <a:noFill/>
        </p:spPr>
        <p:txBody>
          <a:bodyPr wrap="square" rtlCol="0">
            <a:spAutoFit/>
          </a:bodyPr>
          <a:lstStyle/>
          <a:p>
            <a:pPr algn="l"/>
            <a:r>
              <a:rPr lang="de-DE" b="1" dirty="0" err="1" smtClean="0"/>
              <a:t>Lumen</a:t>
            </a:r>
            <a:r>
              <a:rPr lang="de-DE" b="1" dirty="0" smtClean="0"/>
              <a:t> </a:t>
            </a:r>
            <a:r>
              <a:rPr lang="de-DE" b="1" dirty="0" err="1" smtClean="0"/>
              <a:t>area</a:t>
            </a:r>
            <a:endParaRPr lang="de-DE" b="1" dirty="0"/>
          </a:p>
        </p:txBody>
      </p:sp>
      <p:sp>
        <p:nvSpPr>
          <p:cNvPr id="21" name="Textfeld 20"/>
          <p:cNvSpPr txBox="1"/>
          <p:nvPr/>
        </p:nvSpPr>
        <p:spPr>
          <a:xfrm>
            <a:off x="204712" y="5398686"/>
            <a:ext cx="1486968" cy="646331"/>
          </a:xfrm>
          <a:prstGeom prst="rect">
            <a:avLst/>
          </a:prstGeom>
          <a:noFill/>
        </p:spPr>
        <p:txBody>
          <a:bodyPr wrap="square" rtlCol="0">
            <a:spAutoFit/>
          </a:bodyPr>
          <a:lstStyle/>
          <a:p>
            <a:pPr algn="l"/>
            <a:r>
              <a:rPr lang="de-DE" b="1" dirty="0" smtClean="0"/>
              <a:t>Radial </a:t>
            </a:r>
            <a:r>
              <a:rPr lang="de-DE" b="1" dirty="0" err="1" smtClean="0"/>
              <a:t>Cell</a:t>
            </a:r>
            <a:r>
              <a:rPr lang="de-DE" b="1" dirty="0" smtClean="0"/>
              <a:t> </a:t>
            </a:r>
          </a:p>
          <a:p>
            <a:pPr algn="l"/>
            <a:r>
              <a:rPr lang="de-DE" b="1" dirty="0" err="1" smtClean="0"/>
              <a:t>size</a:t>
            </a:r>
            <a:endParaRPr lang="de-DE" b="1" dirty="0"/>
          </a:p>
        </p:txBody>
      </p:sp>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42131425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91" descr="15b"/>
          <p:cNvPicPr/>
          <p:nvPr/>
        </p:nvPicPr>
        <p:blipFill>
          <a:blip r:embed="rId2" cstate="print">
            <a:grayscl/>
          </a:blip>
          <a:srcRect/>
          <a:stretch>
            <a:fillRect/>
          </a:stretch>
        </p:blipFill>
        <p:spPr bwMode="auto">
          <a:xfrm>
            <a:off x="7855006" y="891760"/>
            <a:ext cx="837054" cy="546968"/>
          </a:xfrm>
          <a:prstGeom prst="rect">
            <a:avLst/>
          </a:prstGeom>
          <a:noFill/>
          <a:ln w="9525">
            <a:noFill/>
            <a:miter lim="800000"/>
            <a:headEnd/>
            <a:tailEnd/>
          </a:ln>
        </p:spPr>
      </p:pic>
      <p:sp>
        <p:nvSpPr>
          <p:cNvPr id="8" name="Rechteck 7"/>
          <p:cNvSpPr/>
          <p:nvPr/>
        </p:nvSpPr>
        <p:spPr>
          <a:xfrm>
            <a:off x="7885855" y="620688"/>
            <a:ext cx="790601" cy="307777"/>
          </a:xfrm>
          <a:prstGeom prst="rect">
            <a:avLst/>
          </a:prstGeom>
        </p:spPr>
        <p:txBody>
          <a:bodyPr wrap="none">
            <a:spAutoFit/>
          </a:bodyPr>
          <a:lstStyle/>
          <a:p>
            <a:pPr algn="l"/>
            <a:r>
              <a:rPr lang="de-DE" sz="1400" b="1" dirty="0" smtClean="0">
                <a:solidFill>
                  <a:srgbClr val="002060"/>
                </a:solidFill>
              </a:rPr>
              <a:t>2005: 2</a:t>
            </a:r>
            <a:endParaRPr lang="de-DE" sz="1400" dirty="0">
              <a:solidFill>
                <a:srgbClr val="002060"/>
              </a:solidFill>
            </a:endParaRPr>
          </a:p>
        </p:txBody>
      </p:sp>
      <p:sp>
        <p:nvSpPr>
          <p:cNvPr id="9" name="Textfeld 8"/>
          <p:cNvSpPr txBox="1"/>
          <p:nvPr/>
        </p:nvSpPr>
        <p:spPr>
          <a:xfrm>
            <a:off x="179512" y="262389"/>
            <a:ext cx="9217024" cy="369332"/>
          </a:xfrm>
          <a:prstGeom prst="rect">
            <a:avLst/>
          </a:prstGeom>
          <a:noFill/>
        </p:spPr>
        <p:txBody>
          <a:bodyPr wrap="square" rtlCol="0">
            <a:spAutoFit/>
          </a:bodyPr>
          <a:lstStyle/>
          <a:p>
            <a:pPr algn="l"/>
            <a:r>
              <a:rPr lang="en-US" b="1" dirty="0">
                <a:solidFill>
                  <a:srgbClr val="002060"/>
                </a:solidFill>
              </a:rPr>
              <a:t>Boxplots of mean intra-annual cell parameter </a:t>
            </a:r>
            <a:r>
              <a:rPr lang="en-US" b="1" dirty="0" smtClean="0">
                <a:solidFill>
                  <a:srgbClr val="002060"/>
                </a:solidFill>
              </a:rPr>
              <a:t>variability </a:t>
            </a:r>
            <a:r>
              <a:rPr lang="en-US" dirty="0" smtClean="0">
                <a:solidFill>
                  <a:srgbClr val="002060"/>
                </a:solidFill>
              </a:rPr>
              <a:t>in selected pointer years </a:t>
            </a:r>
            <a:endParaRPr lang="de-DE" dirty="0">
              <a:solidFill>
                <a:srgbClr val="002060"/>
              </a:solidFill>
            </a:endParaRPr>
          </a:p>
        </p:txBody>
      </p:sp>
      <p:pic>
        <p:nvPicPr>
          <p:cNvPr id="10" name="Picture 7" descr="04b"/>
          <p:cNvPicPr/>
          <p:nvPr/>
        </p:nvPicPr>
        <p:blipFill>
          <a:blip r:embed="rId3" cstate="print">
            <a:grayscl/>
          </a:blip>
          <a:srcRect/>
          <a:stretch>
            <a:fillRect/>
          </a:stretch>
        </p:blipFill>
        <p:spPr bwMode="auto">
          <a:xfrm>
            <a:off x="6516216" y="873791"/>
            <a:ext cx="792087" cy="564937"/>
          </a:xfrm>
          <a:prstGeom prst="rect">
            <a:avLst/>
          </a:prstGeom>
          <a:noFill/>
          <a:ln w="9525">
            <a:noFill/>
            <a:miter lim="800000"/>
            <a:headEnd/>
            <a:tailEnd/>
          </a:ln>
        </p:spPr>
      </p:pic>
      <p:sp>
        <p:nvSpPr>
          <p:cNvPr id="12" name="Rechteck 11"/>
          <p:cNvSpPr/>
          <p:nvPr/>
        </p:nvSpPr>
        <p:spPr>
          <a:xfrm>
            <a:off x="6444208" y="620688"/>
            <a:ext cx="880113" cy="307777"/>
          </a:xfrm>
          <a:prstGeom prst="rect">
            <a:avLst/>
          </a:prstGeom>
        </p:spPr>
        <p:txBody>
          <a:bodyPr wrap="none">
            <a:spAutoFit/>
          </a:bodyPr>
          <a:lstStyle/>
          <a:p>
            <a:pPr algn="r"/>
            <a:r>
              <a:rPr lang="de-DE" sz="1400" b="1" dirty="0" smtClean="0">
                <a:solidFill>
                  <a:srgbClr val="002060"/>
                </a:solidFill>
              </a:rPr>
              <a:t>2002: 11</a:t>
            </a:r>
            <a:endParaRPr lang="de-DE" dirty="0">
              <a:solidFill>
                <a:srgbClr val="002060"/>
              </a:solidFill>
            </a:endParaRPr>
          </a:p>
        </p:txBody>
      </p:sp>
      <p:pic>
        <p:nvPicPr>
          <p:cNvPr id="11" name="Picture 2" descr="15a"/>
          <p:cNvPicPr/>
          <p:nvPr/>
        </p:nvPicPr>
        <p:blipFill>
          <a:blip r:embed="rId4" cstate="print">
            <a:grayscl/>
          </a:blip>
          <a:srcRect/>
          <a:stretch>
            <a:fillRect/>
          </a:stretch>
        </p:blipFill>
        <p:spPr bwMode="auto">
          <a:xfrm>
            <a:off x="3818240" y="891760"/>
            <a:ext cx="837054" cy="553286"/>
          </a:xfrm>
          <a:prstGeom prst="rect">
            <a:avLst/>
          </a:prstGeom>
          <a:noFill/>
          <a:ln w="9525">
            <a:noFill/>
            <a:miter lim="800000"/>
            <a:headEnd/>
            <a:tailEnd/>
          </a:ln>
        </p:spPr>
      </p:pic>
      <p:sp>
        <p:nvSpPr>
          <p:cNvPr id="13" name="Rechteck 12"/>
          <p:cNvSpPr/>
          <p:nvPr/>
        </p:nvSpPr>
        <p:spPr>
          <a:xfrm>
            <a:off x="3707904" y="605065"/>
            <a:ext cx="889987" cy="307777"/>
          </a:xfrm>
          <a:prstGeom prst="rect">
            <a:avLst/>
          </a:prstGeom>
        </p:spPr>
        <p:txBody>
          <a:bodyPr wrap="none">
            <a:spAutoFit/>
          </a:bodyPr>
          <a:lstStyle/>
          <a:p>
            <a:pPr algn="l"/>
            <a:r>
              <a:rPr lang="de-DE" sz="1400" b="1" dirty="0" smtClean="0">
                <a:solidFill>
                  <a:srgbClr val="002060"/>
                </a:solidFill>
              </a:rPr>
              <a:t>1986: 12</a:t>
            </a:r>
            <a:endParaRPr lang="de-DE" sz="1400" dirty="0">
              <a:solidFill>
                <a:srgbClr val="002060"/>
              </a:solidFill>
            </a:endParaRPr>
          </a:p>
        </p:txBody>
      </p:sp>
      <p:pic>
        <p:nvPicPr>
          <p:cNvPr id="16" name="Bild 92" descr="14b"/>
          <p:cNvPicPr/>
          <p:nvPr/>
        </p:nvPicPr>
        <p:blipFill>
          <a:blip r:embed="rId5" cstate="print">
            <a:grayscl/>
          </a:blip>
          <a:srcRect/>
          <a:stretch>
            <a:fillRect/>
          </a:stretch>
        </p:blipFill>
        <p:spPr bwMode="auto">
          <a:xfrm>
            <a:off x="5148064" y="873790"/>
            <a:ext cx="802325" cy="571942"/>
          </a:xfrm>
          <a:prstGeom prst="rect">
            <a:avLst/>
          </a:prstGeom>
          <a:noFill/>
          <a:ln w="9525">
            <a:noFill/>
            <a:miter lim="800000"/>
            <a:headEnd/>
            <a:tailEnd/>
          </a:ln>
        </p:spPr>
      </p:pic>
      <p:sp>
        <p:nvSpPr>
          <p:cNvPr id="17" name="Rechteck 16"/>
          <p:cNvSpPr/>
          <p:nvPr/>
        </p:nvSpPr>
        <p:spPr>
          <a:xfrm>
            <a:off x="5004048" y="600943"/>
            <a:ext cx="979499" cy="307777"/>
          </a:xfrm>
          <a:prstGeom prst="rect">
            <a:avLst/>
          </a:prstGeom>
        </p:spPr>
        <p:txBody>
          <a:bodyPr wrap="none">
            <a:spAutoFit/>
          </a:bodyPr>
          <a:lstStyle/>
          <a:p>
            <a:pPr algn="r"/>
            <a:r>
              <a:rPr lang="de-DE" sz="1400" b="1" dirty="0" smtClean="0">
                <a:solidFill>
                  <a:srgbClr val="002060"/>
                </a:solidFill>
              </a:rPr>
              <a:t>1998: 211</a:t>
            </a:r>
            <a:endParaRPr lang="de-DE" sz="1400" dirty="0">
              <a:solidFill>
                <a:srgbClr val="002060"/>
              </a:solidFill>
            </a:endParaRPr>
          </a:p>
        </p:txBody>
      </p:sp>
      <p:pic>
        <p:nvPicPr>
          <p:cNvPr id="18" name="Picture 4" descr="08b"/>
          <p:cNvPicPr/>
          <p:nvPr/>
        </p:nvPicPr>
        <p:blipFill>
          <a:blip r:embed="rId6" cstate="print">
            <a:grayscl/>
          </a:blip>
          <a:srcRect/>
          <a:stretch>
            <a:fillRect/>
          </a:stretch>
        </p:blipFill>
        <p:spPr bwMode="auto">
          <a:xfrm>
            <a:off x="2425700" y="905650"/>
            <a:ext cx="922948" cy="577006"/>
          </a:xfrm>
          <a:prstGeom prst="rect">
            <a:avLst/>
          </a:prstGeom>
          <a:noFill/>
          <a:ln w="9525">
            <a:noFill/>
            <a:miter lim="800000"/>
            <a:headEnd/>
            <a:tailEnd/>
          </a:ln>
        </p:spPr>
      </p:pic>
      <p:sp>
        <p:nvSpPr>
          <p:cNvPr id="19" name="Rechteck 18"/>
          <p:cNvSpPr/>
          <p:nvPr/>
        </p:nvSpPr>
        <p:spPr>
          <a:xfrm>
            <a:off x="2339752" y="605065"/>
            <a:ext cx="936104" cy="307777"/>
          </a:xfrm>
          <a:prstGeom prst="rect">
            <a:avLst/>
          </a:prstGeom>
        </p:spPr>
        <p:txBody>
          <a:bodyPr wrap="square">
            <a:spAutoFit/>
          </a:bodyPr>
          <a:lstStyle/>
          <a:p>
            <a:pPr algn="l"/>
            <a:r>
              <a:rPr lang="de-DE" sz="1400" b="1" dirty="0" smtClean="0">
                <a:solidFill>
                  <a:srgbClr val="002060"/>
                </a:solidFill>
              </a:rPr>
              <a:t>1962: L+</a:t>
            </a:r>
            <a:endParaRPr lang="de-DE" sz="1400" dirty="0">
              <a:solidFill>
                <a:srgbClr val="002060"/>
              </a:solidFill>
            </a:endParaRPr>
          </a:p>
        </p:txBody>
      </p:sp>
      <p:pic>
        <p:nvPicPr>
          <p:cNvPr id="23" name="Grafik 22" descr="EVENT"/>
          <p:cNvPicPr preferRelativeResize="0">
            <a:picLocks noChangeAspect="1"/>
          </p:cNvPicPr>
          <p:nvPr/>
        </p:nvPicPr>
        <p:blipFill>
          <a:blip r:embed="rId7" cstate="print"/>
          <a:srcRect/>
          <a:stretch>
            <a:fillRect/>
          </a:stretch>
        </p:blipFill>
        <p:spPr bwMode="auto">
          <a:xfrm>
            <a:off x="2166958" y="1556792"/>
            <a:ext cx="6764536" cy="5245604"/>
          </a:xfrm>
          <a:prstGeom prst="rect">
            <a:avLst/>
          </a:prstGeom>
          <a:noFill/>
          <a:ln w="9525">
            <a:noFill/>
            <a:miter lim="800000"/>
            <a:headEnd/>
            <a:tailEnd/>
          </a:ln>
        </p:spPr>
      </p:pic>
      <p:sp>
        <p:nvSpPr>
          <p:cNvPr id="27" name="Textfeld 26"/>
          <p:cNvSpPr txBox="1"/>
          <p:nvPr/>
        </p:nvSpPr>
        <p:spPr>
          <a:xfrm>
            <a:off x="483338" y="1844824"/>
            <a:ext cx="1656184" cy="369332"/>
          </a:xfrm>
          <a:prstGeom prst="rect">
            <a:avLst/>
          </a:prstGeom>
          <a:noFill/>
        </p:spPr>
        <p:txBody>
          <a:bodyPr wrap="square" rtlCol="0">
            <a:spAutoFit/>
          </a:bodyPr>
          <a:lstStyle/>
          <a:p>
            <a:pPr algn="r"/>
            <a:r>
              <a:rPr lang="de-DE" b="1" dirty="0" err="1" smtClean="0">
                <a:solidFill>
                  <a:srgbClr val="7030A0"/>
                </a:solidFill>
              </a:rPr>
              <a:t>Lumen</a:t>
            </a:r>
            <a:r>
              <a:rPr lang="de-DE" b="1" dirty="0" smtClean="0">
                <a:solidFill>
                  <a:srgbClr val="7030A0"/>
                </a:solidFill>
              </a:rPr>
              <a:t> </a:t>
            </a:r>
            <a:r>
              <a:rPr lang="de-DE" b="1" dirty="0" err="1" smtClean="0">
                <a:solidFill>
                  <a:srgbClr val="7030A0"/>
                </a:solidFill>
              </a:rPr>
              <a:t>area</a:t>
            </a:r>
            <a:endParaRPr lang="de-DE" b="1" dirty="0">
              <a:solidFill>
                <a:srgbClr val="7030A0"/>
              </a:solidFill>
            </a:endParaRPr>
          </a:p>
        </p:txBody>
      </p:sp>
      <p:sp>
        <p:nvSpPr>
          <p:cNvPr id="28" name="Textfeld 27"/>
          <p:cNvSpPr txBox="1"/>
          <p:nvPr/>
        </p:nvSpPr>
        <p:spPr>
          <a:xfrm>
            <a:off x="35496" y="4437112"/>
            <a:ext cx="2081437" cy="369332"/>
          </a:xfrm>
          <a:prstGeom prst="rect">
            <a:avLst/>
          </a:prstGeom>
          <a:noFill/>
        </p:spPr>
        <p:txBody>
          <a:bodyPr wrap="square" rtlCol="0">
            <a:spAutoFit/>
          </a:bodyPr>
          <a:lstStyle/>
          <a:p>
            <a:pPr algn="r"/>
            <a:r>
              <a:rPr lang="de-DE" b="1" dirty="0" smtClean="0">
                <a:solidFill>
                  <a:schemeClr val="accent6">
                    <a:lumMod val="75000"/>
                  </a:schemeClr>
                </a:solidFill>
              </a:rPr>
              <a:t>Radial </a:t>
            </a:r>
            <a:r>
              <a:rPr lang="de-DE" b="1" dirty="0" err="1" smtClean="0">
                <a:solidFill>
                  <a:schemeClr val="accent6">
                    <a:lumMod val="75000"/>
                  </a:schemeClr>
                </a:solidFill>
              </a:rPr>
              <a:t>Cell</a:t>
            </a:r>
            <a:r>
              <a:rPr lang="de-DE" b="1" dirty="0" smtClean="0">
                <a:solidFill>
                  <a:schemeClr val="accent6">
                    <a:lumMod val="75000"/>
                  </a:schemeClr>
                </a:solidFill>
              </a:rPr>
              <a:t> </a:t>
            </a:r>
            <a:r>
              <a:rPr lang="de-DE" b="1" dirty="0" err="1" smtClean="0">
                <a:solidFill>
                  <a:schemeClr val="accent6">
                    <a:lumMod val="75000"/>
                  </a:schemeClr>
                </a:solidFill>
              </a:rPr>
              <a:t>size</a:t>
            </a:r>
            <a:endParaRPr lang="de-DE" b="1" dirty="0">
              <a:solidFill>
                <a:schemeClr val="accent6">
                  <a:lumMod val="75000"/>
                </a:schemeClr>
              </a:solidFill>
            </a:endParaRPr>
          </a:p>
        </p:txBody>
      </p:sp>
      <p:sp>
        <p:nvSpPr>
          <p:cNvPr id="29" name="Textfeld 28"/>
          <p:cNvSpPr txBox="1"/>
          <p:nvPr/>
        </p:nvSpPr>
        <p:spPr>
          <a:xfrm>
            <a:off x="107504" y="3212976"/>
            <a:ext cx="2043336" cy="369332"/>
          </a:xfrm>
          <a:prstGeom prst="rect">
            <a:avLst/>
          </a:prstGeom>
          <a:noFill/>
        </p:spPr>
        <p:txBody>
          <a:bodyPr wrap="square" rtlCol="0">
            <a:spAutoFit/>
          </a:bodyPr>
          <a:lstStyle/>
          <a:p>
            <a:pPr algn="r"/>
            <a:r>
              <a:rPr lang="de-DE" b="1" dirty="0" err="1" smtClean="0">
                <a:solidFill>
                  <a:schemeClr val="accent6">
                    <a:lumMod val="75000"/>
                  </a:schemeClr>
                </a:solidFill>
              </a:rPr>
              <a:t>Cell</a:t>
            </a:r>
            <a:r>
              <a:rPr lang="de-DE" b="1" dirty="0" smtClean="0">
                <a:solidFill>
                  <a:schemeClr val="accent6">
                    <a:lumMod val="75000"/>
                  </a:schemeClr>
                </a:solidFill>
              </a:rPr>
              <a:t> wall </a:t>
            </a:r>
            <a:r>
              <a:rPr lang="de-DE" b="1" dirty="0" err="1" smtClean="0">
                <a:solidFill>
                  <a:schemeClr val="accent6">
                    <a:lumMod val="75000"/>
                  </a:schemeClr>
                </a:solidFill>
              </a:rPr>
              <a:t>width</a:t>
            </a:r>
            <a:endParaRPr lang="de-DE" b="1" dirty="0">
              <a:solidFill>
                <a:schemeClr val="accent6">
                  <a:lumMod val="75000"/>
                </a:schemeClr>
              </a:solidFill>
            </a:endParaRPr>
          </a:p>
        </p:txBody>
      </p:sp>
      <p:sp>
        <p:nvSpPr>
          <p:cNvPr id="30" name="Textfeld 29"/>
          <p:cNvSpPr txBox="1"/>
          <p:nvPr/>
        </p:nvSpPr>
        <p:spPr>
          <a:xfrm>
            <a:off x="55265" y="5805264"/>
            <a:ext cx="2212479" cy="369332"/>
          </a:xfrm>
          <a:prstGeom prst="rect">
            <a:avLst/>
          </a:prstGeom>
          <a:noFill/>
        </p:spPr>
        <p:txBody>
          <a:bodyPr wrap="squar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density</a:t>
            </a:r>
            <a:endParaRPr lang="de-DE" b="1" dirty="0">
              <a:solidFill>
                <a:schemeClr val="accent6">
                  <a:lumMod val="75000"/>
                </a:schemeClr>
              </a:solidFill>
            </a:endParaRPr>
          </a:p>
        </p:txBody>
      </p:sp>
      <p:sp>
        <p:nvSpPr>
          <p:cNvPr id="20"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20759695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feld 17"/>
          <p:cNvSpPr txBox="1"/>
          <p:nvPr/>
        </p:nvSpPr>
        <p:spPr>
          <a:xfrm>
            <a:off x="152400" y="1268760"/>
            <a:ext cx="1656184" cy="369332"/>
          </a:xfrm>
          <a:prstGeom prst="rect">
            <a:avLst/>
          </a:prstGeom>
          <a:noFill/>
        </p:spPr>
        <p:txBody>
          <a:bodyPr wrap="square" rtlCol="0">
            <a:spAutoFit/>
          </a:bodyPr>
          <a:lstStyle/>
          <a:p>
            <a:pPr algn="l"/>
            <a:r>
              <a:rPr lang="de-DE" b="1" dirty="0" err="1" smtClean="0"/>
              <a:t>Lumen</a:t>
            </a:r>
            <a:r>
              <a:rPr lang="de-DE" b="1" dirty="0" smtClean="0"/>
              <a:t> </a:t>
            </a:r>
            <a:r>
              <a:rPr lang="de-DE" b="1" dirty="0" err="1" smtClean="0"/>
              <a:t>area</a:t>
            </a:r>
            <a:endParaRPr lang="de-DE"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368424" y="262389"/>
            <a:ext cx="6651848" cy="646331"/>
          </a:xfrm>
          <a:prstGeom prst="rect">
            <a:avLst/>
          </a:prstGeom>
          <a:noFill/>
        </p:spPr>
        <p:txBody>
          <a:bodyPr wrap="squar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analysis</a:t>
            </a:r>
            <a:r>
              <a:rPr lang="de-DE" b="1" dirty="0" smtClean="0">
                <a:solidFill>
                  <a:schemeClr val="accent6">
                    <a:lumMod val="75000"/>
                  </a:schemeClr>
                </a:solidFill>
              </a:rPr>
              <a:t>: </a:t>
            </a:r>
            <a:br>
              <a:rPr lang="de-DE" b="1" dirty="0" smtClean="0">
                <a:solidFill>
                  <a:schemeClr val="accent6">
                    <a:lumMod val="75000"/>
                  </a:schemeClr>
                </a:solidFill>
              </a:rPr>
            </a:br>
            <a:r>
              <a:rPr lang="de-DE" dirty="0" smtClean="0">
                <a:solidFill>
                  <a:schemeClr val="accent6">
                    <a:lumMod val="75000"/>
                  </a:schemeClr>
                </a:solidFill>
              </a:rPr>
              <a:t>I</a:t>
            </a:r>
            <a:r>
              <a:rPr lang="en-US" dirty="0" err="1" smtClean="0"/>
              <a:t>ntra</a:t>
            </a:r>
            <a:r>
              <a:rPr lang="en-US" dirty="0" smtClean="0"/>
              <a:t>-annual </a:t>
            </a:r>
            <a:r>
              <a:rPr lang="en-US" dirty="0"/>
              <a:t>transition of individual cell parameters </a:t>
            </a:r>
            <a:endParaRPr lang="de-DE" dirty="0">
              <a:solidFill>
                <a:schemeClr val="accent6">
                  <a:lumMod val="75000"/>
                </a:schemeClr>
              </a:solidFill>
            </a:endParaRPr>
          </a:p>
        </p:txBody>
      </p:sp>
      <p:sp>
        <p:nvSpPr>
          <p:cNvPr id="23" name="Textfeld 22"/>
          <p:cNvSpPr txBox="1"/>
          <p:nvPr/>
        </p:nvSpPr>
        <p:spPr>
          <a:xfrm>
            <a:off x="204712" y="5398686"/>
            <a:ext cx="1486968" cy="646331"/>
          </a:xfrm>
          <a:prstGeom prst="rect">
            <a:avLst/>
          </a:prstGeom>
          <a:noFill/>
        </p:spPr>
        <p:txBody>
          <a:bodyPr wrap="square" rtlCol="0">
            <a:spAutoFit/>
          </a:bodyPr>
          <a:lstStyle/>
          <a:p>
            <a:pPr algn="l"/>
            <a:r>
              <a:rPr lang="de-DE" b="1" dirty="0" smtClean="0"/>
              <a:t>Radial </a:t>
            </a:r>
            <a:r>
              <a:rPr lang="de-DE" b="1" dirty="0" err="1" smtClean="0"/>
              <a:t>Cell</a:t>
            </a:r>
            <a:r>
              <a:rPr lang="de-DE" b="1" dirty="0" smtClean="0"/>
              <a:t> </a:t>
            </a:r>
          </a:p>
          <a:p>
            <a:pPr algn="l"/>
            <a:r>
              <a:rPr lang="de-DE" b="1" dirty="0" err="1" smtClean="0"/>
              <a:t>size</a:t>
            </a:r>
            <a:endParaRPr lang="de-DE" b="1" dirty="0"/>
          </a:p>
        </p:txBody>
      </p:sp>
      <p:sp>
        <p:nvSpPr>
          <p:cNvPr id="24" name="Textfeld 23"/>
          <p:cNvSpPr txBox="1"/>
          <p:nvPr/>
        </p:nvSpPr>
        <p:spPr>
          <a:xfrm>
            <a:off x="7794329" y="1340768"/>
            <a:ext cx="1224136" cy="646331"/>
          </a:xfrm>
          <a:prstGeom prst="rect">
            <a:avLst/>
          </a:prstGeom>
          <a:noFill/>
        </p:spPr>
        <p:txBody>
          <a:bodyPr wrap="square" rtlCol="0">
            <a:spAutoFit/>
          </a:bodyPr>
          <a:lstStyle/>
          <a:p>
            <a:pPr algn="l"/>
            <a:r>
              <a:rPr lang="de-DE" b="1" dirty="0" err="1" smtClean="0"/>
              <a:t>Cell</a:t>
            </a:r>
            <a:r>
              <a:rPr lang="de-DE" b="1" dirty="0" smtClean="0"/>
              <a:t> wall </a:t>
            </a:r>
            <a:r>
              <a:rPr lang="de-DE" b="1" dirty="0" err="1" smtClean="0"/>
              <a:t>width</a:t>
            </a:r>
            <a:endParaRPr lang="de-DE" b="1" dirty="0"/>
          </a:p>
        </p:txBody>
      </p:sp>
      <p:sp>
        <p:nvSpPr>
          <p:cNvPr id="25" name="Textfeld 24"/>
          <p:cNvSpPr txBox="1"/>
          <p:nvPr/>
        </p:nvSpPr>
        <p:spPr>
          <a:xfrm>
            <a:off x="7759344" y="5156031"/>
            <a:ext cx="1224136" cy="923330"/>
          </a:xfrm>
          <a:prstGeom prst="rect">
            <a:avLst/>
          </a:prstGeom>
          <a:noFill/>
        </p:spPr>
        <p:txBody>
          <a:bodyPr wrap="square" rtlCol="0">
            <a:spAutoFit/>
          </a:bodyPr>
          <a:lstStyle/>
          <a:p>
            <a:pPr algn="l"/>
            <a:r>
              <a:rPr lang="de-DE" b="1" dirty="0" err="1" smtClean="0"/>
              <a:t>Modelled</a:t>
            </a:r>
            <a:r>
              <a:rPr lang="de-DE" b="1" dirty="0" smtClean="0"/>
              <a:t> </a:t>
            </a:r>
            <a:r>
              <a:rPr lang="de-DE" b="1" dirty="0" err="1" smtClean="0"/>
              <a:t>latewood</a:t>
            </a:r>
            <a:r>
              <a:rPr lang="de-DE" b="1" dirty="0" smtClean="0"/>
              <a:t> </a:t>
            </a:r>
            <a:r>
              <a:rPr lang="de-DE" b="1" dirty="0" err="1" smtClean="0"/>
              <a:t>density</a:t>
            </a:r>
            <a:endParaRPr lang="de-DE" b="1" dirty="0"/>
          </a:p>
        </p:txBody>
      </p:sp>
      <p:pic>
        <p:nvPicPr>
          <p:cNvPr id="12" name="Grafik 11" descr="Eventyears"/>
          <p:cNvPicPr/>
          <p:nvPr/>
        </p:nvPicPr>
        <p:blipFill>
          <a:blip r:embed="rId2" cstate="print"/>
          <a:srcRect/>
          <a:stretch>
            <a:fillRect/>
          </a:stretch>
        </p:blipFill>
        <p:spPr bwMode="auto">
          <a:xfrm>
            <a:off x="1691680" y="1001634"/>
            <a:ext cx="6067664" cy="5739734"/>
          </a:xfrm>
          <a:prstGeom prst="rect">
            <a:avLst/>
          </a:prstGeom>
          <a:noFill/>
          <a:ln w="9525">
            <a:noFill/>
            <a:miter lim="800000"/>
            <a:headEnd/>
            <a:tailEnd/>
          </a:ln>
        </p:spPr>
      </p:pic>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41986806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LA"/>
          <p:cNvPicPr>
            <a:picLocks noChangeAspect="1"/>
          </p:cNvPicPr>
          <p:nvPr/>
        </p:nvPicPr>
        <p:blipFill>
          <a:blip r:embed="rId2" cstate="print"/>
          <a:srcRect/>
          <a:stretch>
            <a:fillRect/>
          </a:stretch>
        </p:blipFill>
        <p:spPr bwMode="auto">
          <a:xfrm>
            <a:off x="2016000" y="720000"/>
            <a:ext cx="5832648" cy="5832648"/>
          </a:xfrm>
          <a:prstGeom prst="rect">
            <a:avLst/>
          </a:prstGeom>
          <a:noFill/>
          <a:ln w="9525">
            <a:noFill/>
            <a:miter lim="800000"/>
            <a:headEnd/>
            <a:tailEnd/>
          </a:ln>
        </p:spPr>
      </p:pic>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368424" y="262389"/>
            <a:ext cx="6651848" cy="646331"/>
          </a:xfrm>
          <a:prstGeom prst="rect">
            <a:avLst/>
          </a:prstGeom>
          <a:noFill/>
        </p:spPr>
        <p:txBody>
          <a:bodyPr wrap="squar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analysis</a:t>
            </a:r>
            <a:r>
              <a:rPr lang="de-DE" b="1" dirty="0" smtClean="0">
                <a:solidFill>
                  <a:schemeClr val="accent6">
                    <a:lumMod val="75000"/>
                  </a:schemeClr>
                </a:solidFill>
              </a:rPr>
              <a:t>: </a:t>
            </a:r>
            <a:br>
              <a:rPr lang="de-DE" b="1" dirty="0" smtClean="0">
                <a:solidFill>
                  <a:schemeClr val="accent6">
                    <a:lumMod val="75000"/>
                  </a:schemeClr>
                </a:solidFill>
              </a:rPr>
            </a:br>
            <a:r>
              <a:rPr lang="de-DE" dirty="0" smtClean="0">
                <a:solidFill>
                  <a:schemeClr val="accent6">
                    <a:lumMod val="75000"/>
                  </a:schemeClr>
                </a:solidFill>
              </a:rPr>
              <a:t>I</a:t>
            </a:r>
            <a:r>
              <a:rPr lang="en-US" dirty="0" err="1" smtClean="0"/>
              <a:t>ntra</a:t>
            </a:r>
            <a:r>
              <a:rPr lang="en-US" dirty="0" smtClean="0"/>
              <a:t>-annual </a:t>
            </a:r>
            <a:r>
              <a:rPr lang="en-US" dirty="0"/>
              <a:t>transition of individual cell parameters </a:t>
            </a:r>
            <a:endParaRPr lang="de-DE" dirty="0">
              <a:solidFill>
                <a:schemeClr val="accent6">
                  <a:lumMod val="75000"/>
                </a:schemeClr>
              </a:solidFill>
            </a:endParaRPr>
          </a:p>
        </p:txBody>
      </p:sp>
      <p:sp>
        <p:nvSpPr>
          <p:cNvPr id="3" name="Rechteck 2"/>
          <p:cNvSpPr/>
          <p:nvPr/>
        </p:nvSpPr>
        <p:spPr>
          <a:xfrm>
            <a:off x="35496" y="3933056"/>
            <a:ext cx="2011930" cy="1477328"/>
          </a:xfrm>
          <a:prstGeom prst="rect">
            <a:avLst/>
          </a:prstGeom>
        </p:spPr>
        <p:txBody>
          <a:bodyPr wrap="square">
            <a:spAutoFit/>
          </a:bodyPr>
          <a:lstStyle/>
          <a:p>
            <a:pPr algn="r"/>
            <a:r>
              <a:rPr lang="en-US" dirty="0"/>
              <a:t>Mean lumen area </a:t>
            </a:r>
            <a:endParaRPr lang="en-US" dirty="0" smtClean="0"/>
          </a:p>
          <a:p>
            <a:pPr algn="r"/>
            <a:r>
              <a:rPr lang="en-US" dirty="0" smtClean="0"/>
              <a:t>profiles </a:t>
            </a:r>
            <a:r>
              <a:rPr lang="en-US" dirty="0"/>
              <a:t>colored </a:t>
            </a:r>
            <a:endParaRPr lang="en-US" dirty="0" smtClean="0"/>
          </a:p>
          <a:p>
            <a:pPr algn="r"/>
            <a:r>
              <a:rPr lang="en-US" dirty="0" smtClean="0"/>
              <a:t>after</a:t>
            </a:r>
          </a:p>
          <a:p>
            <a:pPr algn="r"/>
            <a:r>
              <a:rPr lang="en-US" dirty="0" smtClean="0"/>
              <a:t> </a:t>
            </a:r>
            <a:r>
              <a:rPr lang="en-US" dirty="0"/>
              <a:t>their respective </a:t>
            </a:r>
            <a:endParaRPr lang="en-US" dirty="0" smtClean="0"/>
          </a:p>
          <a:p>
            <a:pPr algn="r"/>
            <a:r>
              <a:rPr lang="en-US" dirty="0" smtClean="0"/>
              <a:t>factor </a:t>
            </a:r>
            <a:r>
              <a:rPr lang="en-US" dirty="0"/>
              <a:t>loading</a:t>
            </a:r>
            <a:endParaRPr lang="de-DE" dirty="0"/>
          </a:p>
        </p:txBody>
      </p:sp>
      <p:sp>
        <p:nvSpPr>
          <p:cNvPr id="4" name="Rechteck 3"/>
          <p:cNvSpPr/>
          <p:nvPr/>
        </p:nvSpPr>
        <p:spPr>
          <a:xfrm>
            <a:off x="35496" y="980728"/>
            <a:ext cx="2044149" cy="646331"/>
          </a:xfrm>
          <a:prstGeom prst="rect">
            <a:avLst/>
          </a:prstGeom>
        </p:spPr>
        <p:txBody>
          <a:bodyPr wrap="none">
            <a:spAutoFit/>
          </a:bodyPr>
          <a:lstStyle/>
          <a:p>
            <a:pPr algn="r"/>
            <a:r>
              <a:rPr lang="en-US" dirty="0"/>
              <a:t>Mean lumen </a:t>
            </a:r>
            <a:r>
              <a:rPr lang="en-US" dirty="0" smtClean="0"/>
              <a:t>area</a:t>
            </a:r>
            <a:endParaRPr lang="en-US" dirty="0"/>
          </a:p>
          <a:p>
            <a:pPr algn="r"/>
            <a:r>
              <a:rPr lang="en-US" dirty="0" smtClean="0"/>
              <a:t>profiles</a:t>
            </a:r>
            <a:endParaRPr lang="de-DE" dirty="0"/>
          </a:p>
        </p:txBody>
      </p:sp>
      <p:sp>
        <p:nvSpPr>
          <p:cNvPr id="6" name="Rechteck 5"/>
          <p:cNvSpPr/>
          <p:nvPr/>
        </p:nvSpPr>
        <p:spPr>
          <a:xfrm>
            <a:off x="7724612" y="980728"/>
            <a:ext cx="1402948" cy="923330"/>
          </a:xfrm>
          <a:prstGeom prst="rect">
            <a:avLst/>
          </a:prstGeom>
        </p:spPr>
        <p:txBody>
          <a:bodyPr wrap="none">
            <a:spAutoFit/>
          </a:bodyPr>
          <a:lstStyle/>
          <a:p>
            <a:pPr algn="l"/>
            <a:r>
              <a:rPr lang="en-US" dirty="0"/>
              <a:t>PCA of </a:t>
            </a:r>
            <a:endParaRPr lang="en-US" dirty="0" smtClean="0"/>
          </a:p>
          <a:p>
            <a:pPr algn="l"/>
            <a:r>
              <a:rPr lang="en-US" dirty="0" smtClean="0"/>
              <a:t>lumen </a:t>
            </a:r>
            <a:r>
              <a:rPr lang="en-US" dirty="0"/>
              <a:t>area </a:t>
            </a:r>
            <a:endParaRPr lang="en-US" dirty="0" smtClean="0"/>
          </a:p>
          <a:p>
            <a:pPr algn="l"/>
            <a:r>
              <a:rPr lang="en-US" dirty="0" smtClean="0"/>
              <a:t>profiles</a:t>
            </a:r>
            <a:endParaRPr lang="de-DE" dirty="0"/>
          </a:p>
        </p:txBody>
      </p:sp>
      <p:sp>
        <p:nvSpPr>
          <p:cNvPr id="7" name="Rechteck 6"/>
          <p:cNvSpPr/>
          <p:nvPr/>
        </p:nvSpPr>
        <p:spPr>
          <a:xfrm>
            <a:off x="7518983" y="3933056"/>
            <a:ext cx="1428596" cy="923330"/>
          </a:xfrm>
          <a:prstGeom prst="rect">
            <a:avLst/>
          </a:prstGeom>
        </p:spPr>
        <p:txBody>
          <a:bodyPr wrap="none">
            <a:spAutoFit/>
          </a:bodyPr>
          <a:lstStyle/>
          <a:p>
            <a:pPr algn="l"/>
            <a:r>
              <a:rPr lang="en-US" dirty="0" smtClean="0"/>
              <a:t>Means </a:t>
            </a:r>
            <a:r>
              <a:rPr lang="en-US" dirty="0"/>
              <a:t>of </a:t>
            </a:r>
            <a:endParaRPr lang="en-US" dirty="0" smtClean="0"/>
          </a:p>
          <a:p>
            <a:pPr algn="l"/>
            <a:r>
              <a:rPr lang="en-US" dirty="0" smtClean="0"/>
              <a:t>different </a:t>
            </a:r>
          </a:p>
          <a:p>
            <a:pPr algn="l"/>
            <a:r>
              <a:rPr lang="en-US" dirty="0" smtClean="0"/>
              <a:t>profile </a:t>
            </a:r>
            <a:r>
              <a:rPr lang="en-US" dirty="0"/>
              <a:t>types</a:t>
            </a:r>
            <a:endParaRPr lang="de-DE" dirty="0"/>
          </a:p>
        </p:txBody>
      </p:sp>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22851543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CL"/>
          <p:cNvPicPr>
            <a:picLocks noChangeAspect="1"/>
          </p:cNvPicPr>
          <p:nvPr/>
        </p:nvPicPr>
        <p:blipFill>
          <a:blip r:embed="rId2" cstate="print"/>
          <a:srcRect/>
          <a:stretch>
            <a:fillRect/>
          </a:stretch>
        </p:blipFill>
        <p:spPr bwMode="auto">
          <a:xfrm>
            <a:off x="2016000" y="720000"/>
            <a:ext cx="5799125" cy="5799125"/>
          </a:xfrm>
          <a:prstGeom prst="rect">
            <a:avLst/>
          </a:prstGeom>
          <a:noFill/>
          <a:ln w="9525">
            <a:noFill/>
            <a:miter lim="800000"/>
            <a:headEnd/>
            <a:tailEnd/>
          </a:ln>
        </p:spPr>
      </p:pic>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368424" y="262389"/>
            <a:ext cx="6651848" cy="646331"/>
          </a:xfrm>
          <a:prstGeom prst="rect">
            <a:avLst/>
          </a:prstGeom>
          <a:noFill/>
        </p:spPr>
        <p:txBody>
          <a:bodyPr wrap="squar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analysis</a:t>
            </a:r>
            <a:r>
              <a:rPr lang="de-DE" b="1" dirty="0" smtClean="0">
                <a:solidFill>
                  <a:schemeClr val="accent6">
                    <a:lumMod val="75000"/>
                  </a:schemeClr>
                </a:solidFill>
              </a:rPr>
              <a:t>: </a:t>
            </a:r>
            <a:br>
              <a:rPr lang="de-DE" b="1" dirty="0" smtClean="0">
                <a:solidFill>
                  <a:schemeClr val="accent6">
                    <a:lumMod val="75000"/>
                  </a:schemeClr>
                </a:solidFill>
              </a:rPr>
            </a:br>
            <a:r>
              <a:rPr lang="de-DE" dirty="0" smtClean="0">
                <a:solidFill>
                  <a:schemeClr val="accent6">
                    <a:lumMod val="75000"/>
                  </a:schemeClr>
                </a:solidFill>
              </a:rPr>
              <a:t>I</a:t>
            </a:r>
            <a:r>
              <a:rPr lang="en-US" dirty="0" err="1" smtClean="0"/>
              <a:t>ntra</a:t>
            </a:r>
            <a:r>
              <a:rPr lang="en-US" dirty="0" smtClean="0"/>
              <a:t>-annual </a:t>
            </a:r>
            <a:r>
              <a:rPr lang="en-US" dirty="0"/>
              <a:t>transition of individual cell parameters </a:t>
            </a:r>
            <a:endParaRPr lang="de-DE" dirty="0">
              <a:solidFill>
                <a:schemeClr val="accent6">
                  <a:lumMod val="75000"/>
                </a:schemeClr>
              </a:solidFill>
            </a:endParaRPr>
          </a:p>
        </p:txBody>
      </p:sp>
      <p:sp>
        <p:nvSpPr>
          <p:cNvPr id="3" name="Rechteck 2"/>
          <p:cNvSpPr/>
          <p:nvPr/>
        </p:nvSpPr>
        <p:spPr>
          <a:xfrm>
            <a:off x="35496" y="3933056"/>
            <a:ext cx="2011930" cy="1477328"/>
          </a:xfrm>
          <a:prstGeom prst="rect">
            <a:avLst/>
          </a:prstGeom>
        </p:spPr>
        <p:txBody>
          <a:bodyPr wrap="square">
            <a:spAutoFit/>
          </a:bodyPr>
          <a:lstStyle/>
          <a:p>
            <a:pPr algn="r"/>
            <a:r>
              <a:rPr lang="en-US" dirty="0"/>
              <a:t>Mean </a:t>
            </a:r>
            <a:r>
              <a:rPr lang="en-US" dirty="0" smtClean="0"/>
              <a:t>cell size</a:t>
            </a:r>
          </a:p>
          <a:p>
            <a:pPr algn="r"/>
            <a:r>
              <a:rPr lang="en-US" dirty="0" smtClean="0"/>
              <a:t>profiles </a:t>
            </a:r>
            <a:r>
              <a:rPr lang="en-US" dirty="0"/>
              <a:t>colored </a:t>
            </a:r>
            <a:endParaRPr lang="en-US" dirty="0" smtClean="0"/>
          </a:p>
          <a:p>
            <a:pPr algn="r"/>
            <a:r>
              <a:rPr lang="en-US" dirty="0" smtClean="0"/>
              <a:t>after</a:t>
            </a:r>
          </a:p>
          <a:p>
            <a:pPr algn="r"/>
            <a:r>
              <a:rPr lang="en-US" dirty="0" smtClean="0"/>
              <a:t> </a:t>
            </a:r>
            <a:r>
              <a:rPr lang="en-US" dirty="0"/>
              <a:t>their respective </a:t>
            </a:r>
            <a:endParaRPr lang="en-US" dirty="0" smtClean="0"/>
          </a:p>
          <a:p>
            <a:pPr algn="r"/>
            <a:r>
              <a:rPr lang="en-US" dirty="0" smtClean="0"/>
              <a:t>factor </a:t>
            </a:r>
            <a:r>
              <a:rPr lang="en-US" dirty="0"/>
              <a:t>loading</a:t>
            </a:r>
            <a:endParaRPr lang="de-DE" dirty="0"/>
          </a:p>
        </p:txBody>
      </p:sp>
      <p:sp>
        <p:nvSpPr>
          <p:cNvPr id="4" name="Rechteck 3"/>
          <p:cNvSpPr/>
          <p:nvPr/>
        </p:nvSpPr>
        <p:spPr>
          <a:xfrm>
            <a:off x="433040" y="980728"/>
            <a:ext cx="1646605" cy="646331"/>
          </a:xfrm>
          <a:prstGeom prst="rect">
            <a:avLst/>
          </a:prstGeom>
        </p:spPr>
        <p:txBody>
          <a:bodyPr wrap="none">
            <a:spAutoFit/>
          </a:bodyPr>
          <a:lstStyle/>
          <a:p>
            <a:pPr algn="r"/>
            <a:r>
              <a:rPr lang="en-US" dirty="0"/>
              <a:t>Mean </a:t>
            </a:r>
            <a:r>
              <a:rPr lang="en-US" dirty="0" smtClean="0"/>
              <a:t>cell size</a:t>
            </a:r>
            <a:endParaRPr lang="en-US" dirty="0"/>
          </a:p>
          <a:p>
            <a:pPr algn="r"/>
            <a:r>
              <a:rPr lang="en-US" dirty="0" smtClean="0"/>
              <a:t>profiles</a:t>
            </a:r>
            <a:endParaRPr lang="de-DE" dirty="0"/>
          </a:p>
        </p:txBody>
      </p:sp>
      <p:sp>
        <p:nvSpPr>
          <p:cNvPr id="6" name="Rechteck 5"/>
          <p:cNvSpPr/>
          <p:nvPr/>
        </p:nvSpPr>
        <p:spPr>
          <a:xfrm>
            <a:off x="7724612" y="980728"/>
            <a:ext cx="1056700" cy="923330"/>
          </a:xfrm>
          <a:prstGeom prst="rect">
            <a:avLst/>
          </a:prstGeom>
        </p:spPr>
        <p:txBody>
          <a:bodyPr wrap="none">
            <a:spAutoFit/>
          </a:bodyPr>
          <a:lstStyle/>
          <a:p>
            <a:pPr algn="l"/>
            <a:r>
              <a:rPr lang="en-US" dirty="0"/>
              <a:t>PCA of </a:t>
            </a:r>
            <a:endParaRPr lang="en-US" dirty="0" smtClean="0"/>
          </a:p>
          <a:p>
            <a:pPr algn="l"/>
            <a:r>
              <a:rPr lang="en-US" dirty="0" smtClean="0"/>
              <a:t>Cell size</a:t>
            </a:r>
          </a:p>
          <a:p>
            <a:pPr algn="l"/>
            <a:r>
              <a:rPr lang="en-US" dirty="0" smtClean="0"/>
              <a:t>profiles</a:t>
            </a:r>
            <a:endParaRPr lang="de-DE" dirty="0"/>
          </a:p>
        </p:txBody>
      </p:sp>
      <p:sp>
        <p:nvSpPr>
          <p:cNvPr id="7" name="Rechteck 6"/>
          <p:cNvSpPr/>
          <p:nvPr/>
        </p:nvSpPr>
        <p:spPr>
          <a:xfrm>
            <a:off x="7518983" y="3933056"/>
            <a:ext cx="1428596" cy="923330"/>
          </a:xfrm>
          <a:prstGeom prst="rect">
            <a:avLst/>
          </a:prstGeom>
        </p:spPr>
        <p:txBody>
          <a:bodyPr wrap="none">
            <a:spAutoFit/>
          </a:bodyPr>
          <a:lstStyle/>
          <a:p>
            <a:pPr algn="l"/>
            <a:r>
              <a:rPr lang="en-US" dirty="0" smtClean="0"/>
              <a:t>Means </a:t>
            </a:r>
            <a:r>
              <a:rPr lang="en-US" dirty="0"/>
              <a:t>of </a:t>
            </a:r>
            <a:endParaRPr lang="en-US" dirty="0" smtClean="0"/>
          </a:p>
          <a:p>
            <a:pPr algn="l"/>
            <a:r>
              <a:rPr lang="en-US" dirty="0" smtClean="0"/>
              <a:t>different </a:t>
            </a:r>
          </a:p>
          <a:p>
            <a:pPr algn="l"/>
            <a:r>
              <a:rPr lang="en-US" dirty="0" smtClean="0"/>
              <a:t>profile </a:t>
            </a:r>
            <a:r>
              <a:rPr lang="en-US" dirty="0"/>
              <a:t>types</a:t>
            </a:r>
            <a:endParaRPr lang="de-DE" dirty="0"/>
          </a:p>
        </p:txBody>
      </p:sp>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26565699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WL"/>
          <p:cNvPicPr>
            <a:picLocks noChangeAspect="1"/>
          </p:cNvPicPr>
          <p:nvPr/>
        </p:nvPicPr>
        <p:blipFill>
          <a:blip r:embed="rId2" cstate="print"/>
          <a:srcRect/>
          <a:stretch>
            <a:fillRect/>
          </a:stretch>
        </p:blipFill>
        <p:spPr bwMode="auto">
          <a:xfrm>
            <a:off x="2016000" y="720000"/>
            <a:ext cx="5799125" cy="5799125"/>
          </a:xfrm>
          <a:prstGeom prst="rect">
            <a:avLst/>
          </a:prstGeom>
          <a:noFill/>
          <a:ln w="9525">
            <a:noFill/>
            <a:miter lim="800000"/>
            <a:headEnd/>
            <a:tailEnd/>
          </a:ln>
        </p:spPr>
      </p:pic>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368424" y="262389"/>
            <a:ext cx="6651848" cy="646331"/>
          </a:xfrm>
          <a:prstGeom prst="rect">
            <a:avLst/>
          </a:prstGeom>
          <a:noFill/>
        </p:spPr>
        <p:txBody>
          <a:bodyPr wrap="squar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analysis</a:t>
            </a:r>
            <a:r>
              <a:rPr lang="de-DE" b="1" dirty="0" smtClean="0">
                <a:solidFill>
                  <a:schemeClr val="accent6">
                    <a:lumMod val="75000"/>
                  </a:schemeClr>
                </a:solidFill>
              </a:rPr>
              <a:t>: </a:t>
            </a:r>
            <a:br>
              <a:rPr lang="de-DE" b="1" dirty="0" smtClean="0">
                <a:solidFill>
                  <a:schemeClr val="accent6">
                    <a:lumMod val="75000"/>
                  </a:schemeClr>
                </a:solidFill>
              </a:rPr>
            </a:br>
            <a:r>
              <a:rPr lang="de-DE" dirty="0" smtClean="0">
                <a:solidFill>
                  <a:schemeClr val="accent6">
                    <a:lumMod val="75000"/>
                  </a:schemeClr>
                </a:solidFill>
              </a:rPr>
              <a:t>I</a:t>
            </a:r>
            <a:r>
              <a:rPr lang="en-US" dirty="0" err="1" smtClean="0"/>
              <a:t>ntra</a:t>
            </a:r>
            <a:r>
              <a:rPr lang="en-US" dirty="0" smtClean="0"/>
              <a:t>-annual </a:t>
            </a:r>
            <a:r>
              <a:rPr lang="en-US" dirty="0"/>
              <a:t>transition of individual cell parameters </a:t>
            </a:r>
            <a:endParaRPr lang="de-DE" dirty="0">
              <a:solidFill>
                <a:schemeClr val="accent6">
                  <a:lumMod val="75000"/>
                </a:schemeClr>
              </a:solidFill>
            </a:endParaRPr>
          </a:p>
        </p:txBody>
      </p:sp>
      <p:sp>
        <p:nvSpPr>
          <p:cNvPr id="3" name="Rechteck 2"/>
          <p:cNvSpPr/>
          <p:nvPr/>
        </p:nvSpPr>
        <p:spPr>
          <a:xfrm>
            <a:off x="35496" y="3933056"/>
            <a:ext cx="2011930" cy="1754326"/>
          </a:xfrm>
          <a:prstGeom prst="rect">
            <a:avLst/>
          </a:prstGeom>
        </p:spPr>
        <p:txBody>
          <a:bodyPr wrap="square">
            <a:spAutoFit/>
          </a:bodyPr>
          <a:lstStyle/>
          <a:p>
            <a:pPr algn="r"/>
            <a:r>
              <a:rPr lang="en-US" dirty="0"/>
              <a:t>Mean </a:t>
            </a:r>
            <a:r>
              <a:rPr lang="en-US" dirty="0" smtClean="0"/>
              <a:t>cell </a:t>
            </a:r>
          </a:p>
          <a:p>
            <a:pPr algn="r"/>
            <a:r>
              <a:rPr lang="en-US" dirty="0" smtClean="0"/>
              <a:t>wall width</a:t>
            </a:r>
          </a:p>
          <a:p>
            <a:pPr algn="r"/>
            <a:r>
              <a:rPr lang="en-US" dirty="0" smtClean="0"/>
              <a:t>profiles </a:t>
            </a:r>
            <a:r>
              <a:rPr lang="en-US" dirty="0"/>
              <a:t>colored </a:t>
            </a:r>
            <a:endParaRPr lang="en-US" dirty="0" smtClean="0"/>
          </a:p>
          <a:p>
            <a:pPr algn="r"/>
            <a:r>
              <a:rPr lang="en-US" dirty="0" smtClean="0"/>
              <a:t>after</a:t>
            </a:r>
          </a:p>
          <a:p>
            <a:pPr algn="r"/>
            <a:r>
              <a:rPr lang="en-US" dirty="0" smtClean="0"/>
              <a:t> </a:t>
            </a:r>
            <a:r>
              <a:rPr lang="en-US" dirty="0"/>
              <a:t>their respective </a:t>
            </a:r>
            <a:endParaRPr lang="en-US" dirty="0" smtClean="0"/>
          </a:p>
          <a:p>
            <a:pPr algn="r"/>
            <a:r>
              <a:rPr lang="en-US" dirty="0" smtClean="0"/>
              <a:t>factor </a:t>
            </a:r>
            <a:r>
              <a:rPr lang="en-US" dirty="0"/>
              <a:t>loading</a:t>
            </a:r>
            <a:endParaRPr lang="de-DE" dirty="0"/>
          </a:p>
        </p:txBody>
      </p:sp>
      <p:sp>
        <p:nvSpPr>
          <p:cNvPr id="4" name="Rechteck 3"/>
          <p:cNvSpPr/>
          <p:nvPr/>
        </p:nvSpPr>
        <p:spPr>
          <a:xfrm>
            <a:off x="445864" y="980728"/>
            <a:ext cx="1633781" cy="646331"/>
          </a:xfrm>
          <a:prstGeom prst="rect">
            <a:avLst/>
          </a:prstGeom>
        </p:spPr>
        <p:txBody>
          <a:bodyPr wrap="none">
            <a:spAutoFit/>
          </a:bodyPr>
          <a:lstStyle/>
          <a:p>
            <a:pPr algn="r"/>
            <a:r>
              <a:rPr lang="en-US" dirty="0"/>
              <a:t>Mean </a:t>
            </a:r>
            <a:r>
              <a:rPr lang="en-US" dirty="0" smtClean="0"/>
              <a:t>cell wall</a:t>
            </a:r>
          </a:p>
          <a:p>
            <a:pPr algn="r"/>
            <a:r>
              <a:rPr lang="en-US" dirty="0" smtClean="0"/>
              <a:t>width profiles</a:t>
            </a:r>
            <a:endParaRPr lang="de-DE" dirty="0"/>
          </a:p>
        </p:txBody>
      </p:sp>
      <p:sp>
        <p:nvSpPr>
          <p:cNvPr id="6" name="Rechteck 5"/>
          <p:cNvSpPr/>
          <p:nvPr/>
        </p:nvSpPr>
        <p:spPr>
          <a:xfrm>
            <a:off x="7724612" y="980728"/>
            <a:ext cx="1043876" cy="1200329"/>
          </a:xfrm>
          <a:prstGeom prst="rect">
            <a:avLst/>
          </a:prstGeom>
        </p:spPr>
        <p:txBody>
          <a:bodyPr wrap="none">
            <a:spAutoFit/>
          </a:bodyPr>
          <a:lstStyle/>
          <a:p>
            <a:pPr algn="l"/>
            <a:r>
              <a:rPr lang="en-US" dirty="0"/>
              <a:t>PCA of </a:t>
            </a:r>
            <a:endParaRPr lang="en-US" dirty="0" smtClean="0"/>
          </a:p>
          <a:p>
            <a:pPr algn="l"/>
            <a:r>
              <a:rPr lang="en-US" dirty="0" smtClean="0"/>
              <a:t>Cell wall</a:t>
            </a:r>
          </a:p>
          <a:p>
            <a:pPr algn="l"/>
            <a:r>
              <a:rPr lang="en-US" dirty="0" smtClean="0"/>
              <a:t>width</a:t>
            </a:r>
          </a:p>
          <a:p>
            <a:pPr algn="l"/>
            <a:r>
              <a:rPr lang="en-US" dirty="0" smtClean="0"/>
              <a:t>profiles</a:t>
            </a:r>
            <a:endParaRPr lang="de-DE" dirty="0"/>
          </a:p>
        </p:txBody>
      </p:sp>
      <p:sp>
        <p:nvSpPr>
          <p:cNvPr id="7" name="Rechteck 6"/>
          <p:cNvSpPr/>
          <p:nvPr/>
        </p:nvSpPr>
        <p:spPr>
          <a:xfrm>
            <a:off x="7518983" y="3933056"/>
            <a:ext cx="1428596" cy="923330"/>
          </a:xfrm>
          <a:prstGeom prst="rect">
            <a:avLst/>
          </a:prstGeom>
        </p:spPr>
        <p:txBody>
          <a:bodyPr wrap="none">
            <a:spAutoFit/>
          </a:bodyPr>
          <a:lstStyle/>
          <a:p>
            <a:pPr algn="l"/>
            <a:r>
              <a:rPr lang="en-US" dirty="0" smtClean="0"/>
              <a:t>Means </a:t>
            </a:r>
            <a:r>
              <a:rPr lang="en-US" dirty="0"/>
              <a:t>of </a:t>
            </a:r>
            <a:endParaRPr lang="en-US" dirty="0" smtClean="0"/>
          </a:p>
          <a:p>
            <a:pPr algn="l"/>
            <a:r>
              <a:rPr lang="en-US" dirty="0" smtClean="0"/>
              <a:t>different </a:t>
            </a:r>
          </a:p>
          <a:p>
            <a:pPr algn="l"/>
            <a:r>
              <a:rPr lang="en-US" dirty="0" smtClean="0"/>
              <a:t>profile </a:t>
            </a:r>
            <a:r>
              <a:rPr lang="en-US" dirty="0"/>
              <a:t>types</a:t>
            </a:r>
            <a:endParaRPr lang="de-DE" dirty="0"/>
          </a:p>
        </p:txBody>
      </p:sp>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42782437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MD"/>
          <p:cNvPicPr>
            <a:picLocks noChangeAspect="1"/>
          </p:cNvPicPr>
          <p:nvPr/>
        </p:nvPicPr>
        <p:blipFill>
          <a:blip r:embed="rId2" cstate="print"/>
          <a:srcRect/>
          <a:stretch>
            <a:fillRect/>
          </a:stretch>
        </p:blipFill>
        <p:spPr bwMode="auto">
          <a:xfrm>
            <a:off x="2016001" y="720001"/>
            <a:ext cx="5799125" cy="5799125"/>
          </a:xfrm>
          <a:prstGeom prst="rect">
            <a:avLst/>
          </a:prstGeom>
          <a:noFill/>
          <a:ln w="9525">
            <a:noFill/>
            <a:miter lim="800000"/>
            <a:headEnd/>
            <a:tailEnd/>
          </a:ln>
        </p:spPr>
      </p:pic>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368424" y="260648"/>
            <a:ext cx="6651848" cy="646331"/>
          </a:xfrm>
          <a:prstGeom prst="rect">
            <a:avLst/>
          </a:prstGeom>
          <a:noFill/>
        </p:spPr>
        <p:txBody>
          <a:bodyPr wrap="squar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analysis</a:t>
            </a:r>
            <a:r>
              <a:rPr lang="de-DE" b="1" dirty="0" smtClean="0">
                <a:solidFill>
                  <a:schemeClr val="accent6">
                    <a:lumMod val="75000"/>
                  </a:schemeClr>
                </a:solidFill>
              </a:rPr>
              <a:t>: </a:t>
            </a:r>
            <a:br>
              <a:rPr lang="de-DE" b="1" dirty="0" smtClean="0">
                <a:solidFill>
                  <a:schemeClr val="accent6">
                    <a:lumMod val="75000"/>
                  </a:schemeClr>
                </a:solidFill>
              </a:rPr>
            </a:br>
            <a:r>
              <a:rPr lang="de-DE" dirty="0" smtClean="0">
                <a:solidFill>
                  <a:schemeClr val="accent6">
                    <a:lumMod val="75000"/>
                  </a:schemeClr>
                </a:solidFill>
              </a:rPr>
              <a:t>I</a:t>
            </a:r>
            <a:r>
              <a:rPr lang="en-US" dirty="0" err="1" smtClean="0"/>
              <a:t>ntra</a:t>
            </a:r>
            <a:r>
              <a:rPr lang="en-US" dirty="0" smtClean="0"/>
              <a:t>-annual </a:t>
            </a:r>
            <a:r>
              <a:rPr lang="en-US" dirty="0"/>
              <a:t>transition of individual cell parameters </a:t>
            </a:r>
            <a:endParaRPr lang="de-DE" dirty="0">
              <a:solidFill>
                <a:schemeClr val="accent6">
                  <a:lumMod val="75000"/>
                </a:schemeClr>
              </a:solidFill>
            </a:endParaRPr>
          </a:p>
        </p:txBody>
      </p:sp>
      <p:sp>
        <p:nvSpPr>
          <p:cNvPr id="3" name="Rechteck 2"/>
          <p:cNvSpPr/>
          <p:nvPr/>
        </p:nvSpPr>
        <p:spPr>
          <a:xfrm>
            <a:off x="35496" y="3933056"/>
            <a:ext cx="2011930" cy="1754326"/>
          </a:xfrm>
          <a:prstGeom prst="rect">
            <a:avLst/>
          </a:prstGeom>
        </p:spPr>
        <p:txBody>
          <a:bodyPr wrap="square">
            <a:spAutoFit/>
          </a:bodyPr>
          <a:lstStyle/>
          <a:p>
            <a:pPr algn="r"/>
            <a:r>
              <a:rPr lang="en-US" dirty="0"/>
              <a:t>Mean </a:t>
            </a:r>
            <a:r>
              <a:rPr lang="en-US" dirty="0" smtClean="0"/>
              <a:t>wood density</a:t>
            </a:r>
          </a:p>
          <a:p>
            <a:pPr algn="r"/>
            <a:r>
              <a:rPr lang="en-US" dirty="0" smtClean="0"/>
              <a:t>profiles </a:t>
            </a:r>
            <a:r>
              <a:rPr lang="en-US" dirty="0"/>
              <a:t>colored </a:t>
            </a:r>
            <a:endParaRPr lang="en-US" dirty="0" smtClean="0"/>
          </a:p>
          <a:p>
            <a:pPr algn="r"/>
            <a:r>
              <a:rPr lang="en-US" dirty="0" smtClean="0"/>
              <a:t>after</a:t>
            </a:r>
          </a:p>
          <a:p>
            <a:pPr algn="r"/>
            <a:r>
              <a:rPr lang="en-US" dirty="0" smtClean="0"/>
              <a:t> </a:t>
            </a:r>
            <a:r>
              <a:rPr lang="en-US" dirty="0"/>
              <a:t>their respective </a:t>
            </a:r>
            <a:endParaRPr lang="en-US" dirty="0" smtClean="0"/>
          </a:p>
          <a:p>
            <a:pPr algn="r"/>
            <a:r>
              <a:rPr lang="en-US" dirty="0" smtClean="0"/>
              <a:t>factor </a:t>
            </a:r>
            <a:r>
              <a:rPr lang="en-US" dirty="0"/>
              <a:t>loading</a:t>
            </a:r>
            <a:endParaRPr lang="de-DE" dirty="0"/>
          </a:p>
        </p:txBody>
      </p:sp>
      <p:sp>
        <p:nvSpPr>
          <p:cNvPr id="4" name="Rechteck 3"/>
          <p:cNvSpPr/>
          <p:nvPr/>
        </p:nvSpPr>
        <p:spPr>
          <a:xfrm>
            <a:off x="356096" y="980728"/>
            <a:ext cx="1723549" cy="646331"/>
          </a:xfrm>
          <a:prstGeom prst="rect">
            <a:avLst/>
          </a:prstGeom>
        </p:spPr>
        <p:txBody>
          <a:bodyPr wrap="none">
            <a:spAutoFit/>
          </a:bodyPr>
          <a:lstStyle/>
          <a:p>
            <a:pPr algn="r"/>
            <a:r>
              <a:rPr lang="en-US" dirty="0" smtClean="0"/>
              <a:t>Modeled wood</a:t>
            </a:r>
          </a:p>
          <a:p>
            <a:pPr algn="r"/>
            <a:r>
              <a:rPr lang="en-US" dirty="0" smtClean="0"/>
              <a:t>density profiles</a:t>
            </a:r>
            <a:endParaRPr lang="de-DE" dirty="0"/>
          </a:p>
        </p:txBody>
      </p:sp>
      <p:sp>
        <p:nvSpPr>
          <p:cNvPr id="6" name="Rechteck 5"/>
          <p:cNvSpPr/>
          <p:nvPr/>
        </p:nvSpPr>
        <p:spPr>
          <a:xfrm>
            <a:off x="7724612" y="980728"/>
            <a:ext cx="966996" cy="1200329"/>
          </a:xfrm>
          <a:prstGeom prst="rect">
            <a:avLst/>
          </a:prstGeom>
        </p:spPr>
        <p:txBody>
          <a:bodyPr wrap="none">
            <a:spAutoFit/>
          </a:bodyPr>
          <a:lstStyle/>
          <a:p>
            <a:pPr algn="l"/>
            <a:r>
              <a:rPr lang="en-US" dirty="0"/>
              <a:t>PCA of </a:t>
            </a:r>
            <a:endParaRPr lang="en-US" dirty="0" smtClean="0"/>
          </a:p>
          <a:p>
            <a:pPr algn="l"/>
            <a:r>
              <a:rPr lang="en-US" dirty="0" smtClean="0"/>
              <a:t>wood </a:t>
            </a:r>
          </a:p>
          <a:p>
            <a:pPr algn="l"/>
            <a:r>
              <a:rPr lang="en-US" dirty="0" smtClean="0"/>
              <a:t>density</a:t>
            </a:r>
          </a:p>
          <a:p>
            <a:pPr algn="l"/>
            <a:r>
              <a:rPr lang="en-US" dirty="0" smtClean="0"/>
              <a:t>profiles</a:t>
            </a:r>
            <a:endParaRPr lang="de-DE" dirty="0"/>
          </a:p>
        </p:txBody>
      </p:sp>
      <p:sp>
        <p:nvSpPr>
          <p:cNvPr id="7" name="Rechteck 6"/>
          <p:cNvSpPr/>
          <p:nvPr/>
        </p:nvSpPr>
        <p:spPr>
          <a:xfrm>
            <a:off x="7518983" y="3933056"/>
            <a:ext cx="1428596" cy="923330"/>
          </a:xfrm>
          <a:prstGeom prst="rect">
            <a:avLst/>
          </a:prstGeom>
        </p:spPr>
        <p:txBody>
          <a:bodyPr wrap="none">
            <a:spAutoFit/>
          </a:bodyPr>
          <a:lstStyle/>
          <a:p>
            <a:pPr algn="l"/>
            <a:r>
              <a:rPr lang="en-US" dirty="0" smtClean="0"/>
              <a:t>Means </a:t>
            </a:r>
            <a:r>
              <a:rPr lang="en-US" dirty="0"/>
              <a:t>of </a:t>
            </a:r>
            <a:endParaRPr lang="en-US" dirty="0" smtClean="0"/>
          </a:p>
          <a:p>
            <a:pPr algn="l"/>
            <a:r>
              <a:rPr lang="en-US" dirty="0" smtClean="0"/>
              <a:t>different </a:t>
            </a:r>
          </a:p>
          <a:p>
            <a:pPr algn="l"/>
            <a:r>
              <a:rPr lang="en-US" dirty="0" smtClean="0"/>
              <a:t>profile </a:t>
            </a:r>
            <a:r>
              <a:rPr lang="en-US" dirty="0"/>
              <a:t>types</a:t>
            </a:r>
            <a:endParaRPr lang="de-DE" dirty="0"/>
          </a:p>
        </p:txBody>
      </p:sp>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26411035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368424" y="260648"/>
            <a:ext cx="6651848" cy="646331"/>
          </a:xfrm>
          <a:prstGeom prst="rect">
            <a:avLst/>
          </a:prstGeom>
          <a:noFill/>
        </p:spPr>
        <p:txBody>
          <a:bodyPr wrap="squar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analysis</a:t>
            </a:r>
            <a:r>
              <a:rPr lang="de-DE" b="1" dirty="0" smtClean="0">
                <a:solidFill>
                  <a:schemeClr val="accent6">
                    <a:lumMod val="75000"/>
                  </a:schemeClr>
                </a:solidFill>
              </a:rPr>
              <a:t>: </a:t>
            </a:r>
            <a:br>
              <a:rPr lang="de-DE" b="1" dirty="0" smtClean="0">
                <a:solidFill>
                  <a:schemeClr val="accent6">
                    <a:lumMod val="75000"/>
                  </a:schemeClr>
                </a:solidFill>
              </a:rPr>
            </a:br>
            <a:r>
              <a:rPr lang="de-DE" dirty="0" smtClean="0">
                <a:solidFill>
                  <a:srgbClr val="FF0000"/>
                </a:solidFill>
              </a:rPr>
              <a:t>C</a:t>
            </a:r>
            <a:r>
              <a:rPr lang="en-US" dirty="0" err="1" smtClean="0">
                <a:solidFill>
                  <a:srgbClr val="FF0000"/>
                </a:solidFill>
              </a:rPr>
              <a:t>orrelation</a:t>
            </a:r>
            <a:r>
              <a:rPr lang="en-US" dirty="0" smtClean="0">
                <a:solidFill>
                  <a:srgbClr val="FF0000"/>
                </a:solidFill>
              </a:rPr>
              <a:t> of individual cell parameter chronologies with T</a:t>
            </a:r>
            <a:endParaRPr lang="de-DE" dirty="0">
              <a:solidFill>
                <a:srgbClr val="FF0000"/>
              </a:solidFill>
            </a:endParaRPr>
          </a:p>
        </p:txBody>
      </p:sp>
      <p:pic>
        <p:nvPicPr>
          <p:cNvPr id="15" name="Grafik 14" descr="Korrel"/>
          <p:cNvPicPr>
            <a:picLocks noChangeAspect="1"/>
          </p:cNvPicPr>
          <p:nvPr/>
        </p:nvPicPr>
        <p:blipFill>
          <a:blip r:embed="rId2" cstate="print"/>
          <a:srcRect/>
          <a:stretch>
            <a:fillRect/>
          </a:stretch>
        </p:blipFill>
        <p:spPr bwMode="auto">
          <a:xfrm>
            <a:off x="540000" y="1305268"/>
            <a:ext cx="7478129" cy="4998027"/>
          </a:xfrm>
          <a:prstGeom prst="rect">
            <a:avLst/>
          </a:prstGeom>
          <a:noFill/>
          <a:ln w="9525">
            <a:noFill/>
            <a:miter lim="800000"/>
            <a:headEnd/>
            <a:tailEnd/>
          </a:ln>
        </p:spPr>
      </p:pic>
      <p:sp>
        <p:nvSpPr>
          <p:cNvPr id="18" name="Textfeld 17"/>
          <p:cNvSpPr txBox="1"/>
          <p:nvPr/>
        </p:nvSpPr>
        <p:spPr>
          <a:xfrm>
            <a:off x="1547664" y="1272535"/>
            <a:ext cx="1656184" cy="369332"/>
          </a:xfrm>
          <a:prstGeom prst="rect">
            <a:avLst/>
          </a:prstGeom>
          <a:solidFill>
            <a:schemeClr val="bg1"/>
          </a:solidFill>
        </p:spPr>
        <p:txBody>
          <a:bodyPr wrap="square" rtlCol="0">
            <a:spAutoFit/>
          </a:bodyPr>
          <a:lstStyle/>
          <a:p>
            <a:pPr algn="l"/>
            <a:r>
              <a:rPr lang="de-DE" b="1" dirty="0" err="1" smtClean="0"/>
              <a:t>Lumen</a:t>
            </a:r>
            <a:r>
              <a:rPr lang="de-DE" b="1" dirty="0" smtClean="0"/>
              <a:t> </a:t>
            </a:r>
            <a:r>
              <a:rPr lang="de-DE" b="1" dirty="0" err="1" smtClean="0"/>
              <a:t>area</a:t>
            </a:r>
            <a:endParaRPr lang="de-DE" b="1" dirty="0"/>
          </a:p>
        </p:txBody>
      </p:sp>
      <p:sp>
        <p:nvSpPr>
          <p:cNvPr id="23" name="Textfeld 22"/>
          <p:cNvSpPr txBox="1"/>
          <p:nvPr/>
        </p:nvSpPr>
        <p:spPr>
          <a:xfrm>
            <a:off x="1383888" y="3798332"/>
            <a:ext cx="1963976" cy="369332"/>
          </a:xfrm>
          <a:prstGeom prst="rect">
            <a:avLst/>
          </a:prstGeom>
          <a:solidFill>
            <a:schemeClr val="bg1"/>
          </a:solidFill>
        </p:spPr>
        <p:txBody>
          <a:bodyPr wrap="square" rtlCol="0">
            <a:spAutoFit/>
          </a:bodyPr>
          <a:lstStyle/>
          <a:p>
            <a:pPr algn="l"/>
            <a:r>
              <a:rPr lang="de-DE" b="1" dirty="0" smtClean="0"/>
              <a:t>Radial </a:t>
            </a:r>
            <a:r>
              <a:rPr lang="de-DE" b="1" dirty="0" err="1" smtClean="0"/>
              <a:t>Cell</a:t>
            </a:r>
            <a:r>
              <a:rPr lang="de-DE" b="1" dirty="0" smtClean="0"/>
              <a:t> </a:t>
            </a:r>
            <a:r>
              <a:rPr lang="de-DE" b="1" dirty="0" err="1" smtClean="0"/>
              <a:t>size</a:t>
            </a:r>
            <a:endParaRPr lang="de-DE" b="1" dirty="0"/>
          </a:p>
        </p:txBody>
      </p:sp>
      <p:sp>
        <p:nvSpPr>
          <p:cNvPr id="24" name="Textfeld 23"/>
          <p:cNvSpPr txBox="1"/>
          <p:nvPr/>
        </p:nvSpPr>
        <p:spPr>
          <a:xfrm>
            <a:off x="5436096" y="1196752"/>
            <a:ext cx="1854177" cy="369332"/>
          </a:xfrm>
          <a:prstGeom prst="rect">
            <a:avLst/>
          </a:prstGeom>
          <a:solidFill>
            <a:schemeClr val="bg1"/>
          </a:solidFill>
        </p:spPr>
        <p:txBody>
          <a:bodyPr wrap="square" rtlCol="0">
            <a:spAutoFit/>
          </a:bodyPr>
          <a:lstStyle/>
          <a:p>
            <a:pPr algn="l"/>
            <a:r>
              <a:rPr lang="de-DE" b="1" dirty="0" err="1" smtClean="0"/>
              <a:t>Cell</a:t>
            </a:r>
            <a:r>
              <a:rPr lang="de-DE" b="1" dirty="0" smtClean="0"/>
              <a:t> wall </a:t>
            </a:r>
            <a:r>
              <a:rPr lang="de-DE" b="1" dirty="0" err="1" smtClean="0"/>
              <a:t>width</a:t>
            </a:r>
            <a:endParaRPr lang="de-DE" b="1" dirty="0"/>
          </a:p>
        </p:txBody>
      </p:sp>
      <p:sp>
        <p:nvSpPr>
          <p:cNvPr id="25" name="Textfeld 24"/>
          <p:cNvSpPr txBox="1"/>
          <p:nvPr/>
        </p:nvSpPr>
        <p:spPr>
          <a:xfrm>
            <a:off x="5076056" y="3798332"/>
            <a:ext cx="2160240" cy="369332"/>
          </a:xfrm>
          <a:prstGeom prst="rect">
            <a:avLst/>
          </a:prstGeom>
          <a:solidFill>
            <a:schemeClr val="bg1"/>
          </a:solidFill>
        </p:spPr>
        <p:txBody>
          <a:bodyPr wrap="square" rtlCol="0">
            <a:spAutoFit/>
          </a:bodyPr>
          <a:lstStyle/>
          <a:p>
            <a:pPr algn="l"/>
            <a:r>
              <a:rPr lang="de-DE" b="1" dirty="0" err="1" smtClean="0"/>
              <a:t>Modelled</a:t>
            </a:r>
            <a:r>
              <a:rPr lang="de-DE" b="1" dirty="0" smtClean="0"/>
              <a:t> </a:t>
            </a:r>
            <a:r>
              <a:rPr lang="de-DE" b="1" dirty="0" err="1" smtClean="0"/>
              <a:t>density</a:t>
            </a:r>
            <a:endParaRPr lang="de-DE" b="1" dirty="0"/>
          </a:p>
        </p:txBody>
      </p:sp>
      <p:sp>
        <p:nvSpPr>
          <p:cNvPr id="3" name="Rechteck 2"/>
          <p:cNvSpPr/>
          <p:nvPr/>
        </p:nvSpPr>
        <p:spPr>
          <a:xfrm>
            <a:off x="1115616" y="6330745"/>
            <a:ext cx="6804248" cy="369332"/>
          </a:xfrm>
          <a:prstGeom prst="rect">
            <a:avLst/>
          </a:prstGeom>
        </p:spPr>
        <p:txBody>
          <a:bodyPr wrap="square">
            <a:spAutoFit/>
          </a:bodyPr>
          <a:lstStyle/>
          <a:p>
            <a:r>
              <a:rPr lang="en-US" dirty="0" smtClean="0">
                <a:solidFill>
                  <a:srgbClr val="000099"/>
                </a:solidFill>
              </a:rPr>
              <a:t>transition wood, </a:t>
            </a:r>
            <a:r>
              <a:rPr lang="en-US" dirty="0" smtClean="0">
                <a:solidFill>
                  <a:srgbClr val="003300"/>
                </a:solidFill>
              </a:rPr>
              <a:t>middle </a:t>
            </a:r>
            <a:r>
              <a:rPr lang="en-US" dirty="0">
                <a:solidFill>
                  <a:srgbClr val="003300"/>
                </a:solidFill>
              </a:rPr>
              <a:t>of latewood</a:t>
            </a:r>
            <a:r>
              <a:rPr lang="en-US" dirty="0"/>
              <a:t>, </a:t>
            </a:r>
            <a:r>
              <a:rPr lang="en-US" dirty="0" smtClean="0">
                <a:solidFill>
                  <a:srgbClr val="FF9900"/>
                </a:solidFill>
              </a:rPr>
              <a:t>end </a:t>
            </a:r>
            <a:r>
              <a:rPr lang="en-US" dirty="0">
                <a:solidFill>
                  <a:srgbClr val="FF9900"/>
                </a:solidFill>
              </a:rPr>
              <a:t>of </a:t>
            </a:r>
            <a:r>
              <a:rPr lang="en-US" dirty="0" smtClean="0">
                <a:solidFill>
                  <a:srgbClr val="FF9900"/>
                </a:solidFill>
              </a:rPr>
              <a:t>latewood</a:t>
            </a:r>
            <a:endParaRPr lang="de-DE" dirty="0"/>
          </a:p>
        </p:txBody>
      </p:sp>
      <p:sp>
        <p:nvSpPr>
          <p:cNvPr id="16" name="Ellipse 15"/>
          <p:cNvSpPr/>
          <p:nvPr/>
        </p:nvSpPr>
        <p:spPr bwMode="auto">
          <a:xfrm>
            <a:off x="3385068" y="2348880"/>
            <a:ext cx="540060" cy="1008112"/>
          </a:xfrm>
          <a:prstGeom prst="ellipse">
            <a:avLst/>
          </a:prstGeom>
          <a:noFill/>
          <a:ln w="317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9" name="Ellipse 18"/>
          <p:cNvSpPr/>
          <p:nvPr/>
        </p:nvSpPr>
        <p:spPr bwMode="auto">
          <a:xfrm>
            <a:off x="6156176" y="1556792"/>
            <a:ext cx="648072" cy="1008112"/>
          </a:xfrm>
          <a:prstGeom prst="ellipse">
            <a:avLst/>
          </a:prstGeom>
          <a:noFill/>
          <a:ln w="317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0" name="Ellipse 19"/>
          <p:cNvSpPr/>
          <p:nvPr/>
        </p:nvSpPr>
        <p:spPr bwMode="auto">
          <a:xfrm>
            <a:off x="7128284" y="3784236"/>
            <a:ext cx="540060" cy="1228940"/>
          </a:xfrm>
          <a:prstGeom prst="ellipse">
            <a:avLst/>
          </a:prstGeom>
          <a:noFill/>
          <a:ln w="317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4"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24508443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Korrel"/>
          <p:cNvPicPr>
            <a:picLocks noChangeAspect="1"/>
          </p:cNvPicPr>
          <p:nvPr/>
        </p:nvPicPr>
        <p:blipFill>
          <a:blip r:embed="rId2" cstate="print"/>
          <a:srcRect/>
          <a:stretch>
            <a:fillRect/>
          </a:stretch>
        </p:blipFill>
        <p:spPr bwMode="auto">
          <a:xfrm>
            <a:off x="540000" y="1305268"/>
            <a:ext cx="7478129" cy="4998027"/>
          </a:xfrm>
          <a:prstGeom prst="rect">
            <a:avLst/>
          </a:prstGeom>
          <a:noFill/>
          <a:ln w="9525">
            <a:noFill/>
            <a:miter lim="800000"/>
            <a:headEnd/>
            <a:tailEnd/>
          </a:ln>
        </p:spPr>
      </p:pic>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368424" y="260648"/>
            <a:ext cx="6651848" cy="646331"/>
          </a:xfrm>
          <a:prstGeom prst="rect">
            <a:avLst/>
          </a:prstGeom>
          <a:noFill/>
        </p:spPr>
        <p:txBody>
          <a:bodyPr wrap="square" rtlCol="0">
            <a:spAutoFit/>
          </a:bodyPr>
          <a:lstStyle/>
          <a:p>
            <a:pPr algn="l"/>
            <a:r>
              <a:rPr lang="de-DE" b="1" dirty="0" err="1" smtClean="0">
                <a:solidFill>
                  <a:schemeClr val="accent6">
                    <a:lumMod val="75000"/>
                  </a:schemeClr>
                </a:solidFill>
              </a:rPr>
              <a:t>Latewood</a:t>
            </a:r>
            <a:r>
              <a:rPr lang="de-DE" b="1" dirty="0" smtClean="0">
                <a:solidFill>
                  <a:schemeClr val="accent6">
                    <a:lumMod val="75000"/>
                  </a:schemeClr>
                </a:solidFill>
              </a:rPr>
              <a:t> </a:t>
            </a:r>
            <a:r>
              <a:rPr lang="de-DE" b="1" dirty="0" err="1" smtClean="0">
                <a:solidFill>
                  <a:schemeClr val="accent6">
                    <a:lumMod val="75000"/>
                  </a:schemeClr>
                </a:solidFill>
              </a:rPr>
              <a:t>analysis</a:t>
            </a:r>
            <a:r>
              <a:rPr lang="de-DE" b="1" dirty="0" smtClean="0">
                <a:solidFill>
                  <a:schemeClr val="accent6">
                    <a:lumMod val="75000"/>
                  </a:schemeClr>
                </a:solidFill>
              </a:rPr>
              <a:t>: </a:t>
            </a:r>
            <a:br>
              <a:rPr lang="de-DE" b="1" dirty="0" smtClean="0">
                <a:solidFill>
                  <a:schemeClr val="accent6">
                    <a:lumMod val="75000"/>
                  </a:schemeClr>
                </a:solidFill>
              </a:rPr>
            </a:br>
            <a:r>
              <a:rPr lang="de-DE" dirty="0" smtClean="0">
                <a:solidFill>
                  <a:srgbClr val="000099"/>
                </a:solidFill>
              </a:rPr>
              <a:t>C</a:t>
            </a:r>
            <a:r>
              <a:rPr lang="en-US" dirty="0" err="1" smtClean="0">
                <a:solidFill>
                  <a:srgbClr val="000099"/>
                </a:solidFill>
              </a:rPr>
              <a:t>orrelation</a:t>
            </a:r>
            <a:r>
              <a:rPr lang="en-US" dirty="0" smtClean="0">
                <a:solidFill>
                  <a:srgbClr val="000099"/>
                </a:solidFill>
              </a:rPr>
              <a:t> of individual cell parameter chronologies with P</a:t>
            </a:r>
            <a:endParaRPr lang="de-DE" dirty="0">
              <a:solidFill>
                <a:srgbClr val="000099"/>
              </a:solidFill>
            </a:endParaRPr>
          </a:p>
        </p:txBody>
      </p:sp>
      <p:sp>
        <p:nvSpPr>
          <p:cNvPr id="18" name="Textfeld 17"/>
          <p:cNvSpPr txBox="1"/>
          <p:nvPr/>
        </p:nvSpPr>
        <p:spPr>
          <a:xfrm>
            <a:off x="1547664" y="1272535"/>
            <a:ext cx="1656184" cy="369332"/>
          </a:xfrm>
          <a:prstGeom prst="rect">
            <a:avLst/>
          </a:prstGeom>
          <a:solidFill>
            <a:schemeClr val="bg1"/>
          </a:solidFill>
        </p:spPr>
        <p:txBody>
          <a:bodyPr wrap="square" rtlCol="0">
            <a:spAutoFit/>
          </a:bodyPr>
          <a:lstStyle/>
          <a:p>
            <a:pPr algn="l"/>
            <a:r>
              <a:rPr lang="de-DE" b="1" dirty="0" err="1" smtClean="0"/>
              <a:t>Lumen</a:t>
            </a:r>
            <a:r>
              <a:rPr lang="de-DE" b="1" dirty="0" smtClean="0"/>
              <a:t> </a:t>
            </a:r>
            <a:r>
              <a:rPr lang="de-DE" b="1" dirty="0" err="1" smtClean="0"/>
              <a:t>area</a:t>
            </a:r>
            <a:endParaRPr lang="de-DE" b="1" dirty="0"/>
          </a:p>
        </p:txBody>
      </p:sp>
      <p:sp>
        <p:nvSpPr>
          <p:cNvPr id="23" name="Textfeld 22"/>
          <p:cNvSpPr txBox="1"/>
          <p:nvPr/>
        </p:nvSpPr>
        <p:spPr>
          <a:xfrm>
            <a:off x="1383888" y="3798332"/>
            <a:ext cx="1963976" cy="369332"/>
          </a:xfrm>
          <a:prstGeom prst="rect">
            <a:avLst/>
          </a:prstGeom>
          <a:solidFill>
            <a:schemeClr val="bg1"/>
          </a:solidFill>
        </p:spPr>
        <p:txBody>
          <a:bodyPr wrap="square" rtlCol="0">
            <a:spAutoFit/>
          </a:bodyPr>
          <a:lstStyle/>
          <a:p>
            <a:pPr algn="l"/>
            <a:r>
              <a:rPr lang="de-DE" b="1" dirty="0" smtClean="0"/>
              <a:t>Radial </a:t>
            </a:r>
            <a:r>
              <a:rPr lang="de-DE" b="1" dirty="0" err="1" smtClean="0"/>
              <a:t>Cell</a:t>
            </a:r>
            <a:r>
              <a:rPr lang="de-DE" b="1" dirty="0" smtClean="0"/>
              <a:t> </a:t>
            </a:r>
            <a:r>
              <a:rPr lang="de-DE" b="1" dirty="0" err="1" smtClean="0"/>
              <a:t>size</a:t>
            </a:r>
            <a:endParaRPr lang="de-DE" b="1" dirty="0"/>
          </a:p>
        </p:txBody>
      </p:sp>
      <p:sp>
        <p:nvSpPr>
          <p:cNvPr id="24" name="Textfeld 23"/>
          <p:cNvSpPr txBox="1"/>
          <p:nvPr/>
        </p:nvSpPr>
        <p:spPr>
          <a:xfrm>
            <a:off x="5436096" y="1196752"/>
            <a:ext cx="1854177" cy="369332"/>
          </a:xfrm>
          <a:prstGeom prst="rect">
            <a:avLst/>
          </a:prstGeom>
          <a:solidFill>
            <a:schemeClr val="bg1"/>
          </a:solidFill>
        </p:spPr>
        <p:txBody>
          <a:bodyPr wrap="square" rtlCol="0">
            <a:spAutoFit/>
          </a:bodyPr>
          <a:lstStyle/>
          <a:p>
            <a:pPr algn="l"/>
            <a:r>
              <a:rPr lang="de-DE" b="1" dirty="0" err="1" smtClean="0"/>
              <a:t>Cell</a:t>
            </a:r>
            <a:r>
              <a:rPr lang="de-DE" b="1" dirty="0" smtClean="0"/>
              <a:t> wall </a:t>
            </a:r>
            <a:r>
              <a:rPr lang="de-DE" b="1" dirty="0" err="1" smtClean="0"/>
              <a:t>width</a:t>
            </a:r>
            <a:endParaRPr lang="de-DE" b="1" dirty="0"/>
          </a:p>
        </p:txBody>
      </p:sp>
      <p:sp>
        <p:nvSpPr>
          <p:cNvPr id="25" name="Textfeld 24"/>
          <p:cNvSpPr txBox="1"/>
          <p:nvPr/>
        </p:nvSpPr>
        <p:spPr>
          <a:xfrm>
            <a:off x="5076056" y="3798332"/>
            <a:ext cx="2160240" cy="369332"/>
          </a:xfrm>
          <a:prstGeom prst="rect">
            <a:avLst/>
          </a:prstGeom>
          <a:solidFill>
            <a:schemeClr val="bg1"/>
          </a:solidFill>
        </p:spPr>
        <p:txBody>
          <a:bodyPr wrap="square" rtlCol="0">
            <a:spAutoFit/>
          </a:bodyPr>
          <a:lstStyle/>
          <a:p>
            <a:pPr algn="l"/>
            <a:r>
              <a:rPr lang="de-DE" b="1" dirty="0" err="1" smtClean="0"/>
              <a:t>Modelled</a:t>
            </a:r>
            <a:r>
              <a:rPr lang="de-DE" b="1" dirty="0" smtClean="0"/>
              <a:t> </a:t>
            </a:r>
            <a:r>
              <a:rPr lang="de-DE" b="1" dirty="0" err="1" smtClean="0"/>
              <a:t>density</a:t>
            </a:r>
            <a:endParaRPr lang="de-DE" b="1" dirty="0"/>
          </a:p>
        </p:txBody>
      </p:sp>
      <p:sp>
        <p:nvSpPr>
          <p:cNvPr id="19" name="Rechteck 18"/>
          <p:cNvSpPr/>
          <p:nvPr/>
        </p:nvSpPr>
        <p:spPr>
          <a:xfrm>
            <a:off x="1115616" y="6330745"/>
            <a:ext cx="6804248" cy="369332"/>
          </a:xfrm>
          <a:prstGeom prst="rect">
            <a:avLst/>
          </a:prstGeom>
        </p:spPr>
        <p:txBody>
          <a:bodyPr wrap="square">
            <a:spAutoFit/>
          </a:bodyPr>
          <a:lstStyle/>
          <a:p>
            <a:r>
              <a:rPr lang="en-US" dirty="0" smtClean="0">
                <a:solidFill>
                  <a:srgbClr val="000099"/>
                </a:solidFill>
              </a:rPr>
              <a:t>transition wood, </a:t>
            </a:r>
            <a:r>
              <a:rPr lang="en-US" dirty="0" smtClean="0">
                <a:solidFill>
                  <a:srgbClr val="003300"/>
                </a:solidFill>
              </a:rPr>
              <a:t>middle </a:t>
            </a:r>
            <a:r>
              <a:rPr lang="en-US" dirty="0">
                <a:solidFill>
                  <a:srgbClr val="003300"/>
                </a:solidFill>
              </a:rPr>
              <a:t>of latewood</a:t>
            </a:r>
            <a:r>
              <a:rPr lang="en-US" dirty="0"/>
              <a:t>, </a:t>
            </a:r>
            <a:r>
              <a:rPr lang="en-US" dirty="0" smtClean="0">
                <a:solidFill>
                  <a:srgbClr val="FF9900"/>
                </a:solidFill>
              </a:rPr>
              <a:t>end </a:t>
            </a:r>
            <a:r>
              <a:rPr lang="en-US" dirty="0">
                <a:solidFill>
                  <a:srgbClr val="FF9900"/>
                </a:solidFill>
              </a:rPr>
              <a:t>of </a:t>
            </a:r>
            <a:r>
              <a:rPr lang="en-US" dirty="0" smtClean="0">
                <a:solidFill>
                  <a:srgbClr val="FF9900"/>
                </a:solidFill>
              </a:rPr>
              <a:t>latewood</a:t>
            </a:r>
            <a:endParaRPr lang="de-DE" dirty="0"/>
          </a:p>
        </p:txBody>
      </p:sp>
      <p:sp>
        <p:nvSpPr>
          <p:cNvPr id="20" name="Ellipse 19"/>
          <p:cNvSpPr/>
          <p:nvPr/>
        </p:nvSpPr>
        <p:spPr bwMode="auto">
          <a:xfrm>
            <a:off x="6804248" y="4720340"/>
            <a:ext cx="720080" cy="1228940"/>
          </a:xfrm>
          <a:prstGeom prst="ellipse">
            <a:avLst/>
          </a:prstGeom>
          <a:noFill/>
          <a:ln w="317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1" name="Ellipse 20"/>
          <p:cNvSpPr/>
          <p:nvPr/>
        </p:nvSpPr>
        <p:spPr bwMode="auto">
          <a:xfrm>
            <a:off x="5724128" y="2200060"/>
            <a:ext cx="720080" cy="1084924"/>
          </a:xfrm>
          <a:prstGeom prst="ellipse">
            <a:avLst/>
          </a:prstGeom>
          <a:noFill/>
          <a:ln w="317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2" name="Ellipse 21"/>
          <p:cNvSpPr/>
          <p:nvPr/>
        </p:nvSpPr>
        <p:spPr bwMode="auto">
          <a:xfrm>
            <a:off x="2771800" y="4077072"/>
            <a:ext cx="1152128" cy="1012916"/>
          </a:xfrm>
          <a:prstGeom prst="ellipse">
            <a:avLst/>
          </a:prstGeom>
          <a:noFill/>
          <a:ln w="317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6" name="Ellipse 25"/>
          <p:cNvSpPr/>
          <p:nvPr/>
        </p:nvSpPr>
        <p:spPr bwMode="auto">
          <a:xfrm>
            <a:off x="2771800" y="1551988"/>
            <a:ext cx="1152128" cy="1012916"/>
          </a:xfrm>
          <a:prstGeom prst="ellipse">
            <a:avLst/>
          </a:prstGeom>
          <a:noFill/>
          <a:ln w="317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7" name="Ellipse 26"/>
          <p:cNvSpPr/>
          <p:nvPr/>
        </p:nvSpPr>
        <p:spPr bwMode="auto">
          <a:xfrm>
            <a:off x="6876256" y="2204864"/>
            <a:ext cx="720080" cy="1084924"/>
          </a:xfrm>
          <a:prstGeom prst="ellipse">
            <a:avLst/>
          </a:prstGeom>
          <a:noFill/>
          <a:ln w="317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8" name="Ellipse 27"/>
          <p:cNvSpPr/>
          <p:nvPr/>
        </p:nvSpPr>
        <p:spPr bwMode="auto">
          <a:xfrm>
            <a:off x="6372200" y="1628800"/>
            <a:ext cx="720080" cy="1084924"/>
          </a:xfrm>
          <a:prstGeom prst="ellipse">
            <a:avLst/>
          </a:prstGeom>
          <a:noFill/>
          <a:ln w="317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9"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27408564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288000" y="838453"/>
            <a:ext cx="8712968" cy="646331"/>
          </a:xfrm>
          <a:prstGeom prst="rect">
            <a:avLst/>
          </a:prstGeom>
        </p:spPr>
        <p:txBody>
          <a:bodyPr wrap="square">
            <a:spAutoFit/>
          </a:bodyPr>
          <a:lstStyle/>
          <a:p>
            <a:pPr algn="l"/>
            <a:r>
              <a:rPr lang="de-DE" dirty="0" err="1" smtClean="0">
                <a:solidFill>
                  <a:schemeClr val="accent6">
                    <a:lumMod val="75000"/>
                  </a:schemeClr>
                </a:solidFill>
              </a:rPr>
              <a:t>Inclusion</a:t>
            </a:r>
            <a:r>
              <a:rPr lang="de-DE" dirty="0" smtClean="0">
                <a:solidFill>
                  <a:schemeClr val="accent6">
                    <a:lumMod val="75000"/>
                  </a:schemeClr>
                </a:solidFill>
              </a:rPr>
              <a:t> </a:t>
            </a:r>
            <a:r>
              <a:rPr lang="de-DE" dirty="0" err="1" smtClean="0">
                <a:solidFill>
                  <a:schemeClr val="accent6">
                    <a:lumMod val="75000"/>
                  </a:schemeClr>
                </a:solidFill>
              </a:rPr>
              <a:t>of</a:t>
            </a:r>
            <a:r>
              <a:rPr lang="de-DE" dirty="0" smtClean="0">
                <a:solidFill>
                  <a:schemeClr val="accent6">
                    <a:lumMod val="75000"/>
                  </a:schemeClr>
                </a:solidFill>
              </a:rPr>
              <a:t> quantitative </a:t>
            </a:r>
            <a:r>
              <a:rPr lang="de-DE" dirty="0" err="1" smtClean="0">
                <a:solidFill>
                  <a:schemeClr val="accent6">
                    <a:lumMod val="75000"/>
                  </a:schemeClr>
                </a:solidFill>
              </a:rPr>
              <a:t>cell</a:t>
            </a:r>
            <a:r>
              <a:rPr lang="de-DE" dirty="0" smtClean="0">
                <a:solidFill>
                  <a:schemeClr val="accent6">
                    <a:lumMod val="75000"/>
                  </a:schemeClr>
                </a:solidFill>
              </a:rPr>
              <a:t> </a:t>
            </a:r>
            <a:r>
              <a:rPr lang="de-DE" dirty="0" err="1" smtClean="0">
                <a:solidFill>
                  <a:schemeClr val="accent6">
                    <a:lumMod val="75000"/>
                  </a:schemeClr>
                </a:solidFill>
              </a:rPr>
              <a:t>parameters</a:t>
            </a:r>
            <a:r>
              <a:rPr lang="de-DE" dirty="0" smtClean="0">
                <a:solidFill>
                  <a:schemeClr val="accent6">
                    <a:lumMod val="75000"/>
                  </a:schemeClr>
                </a:solidFill>
              </a:rPr>
              <a:t> in a multi-parameter </a:t>
            </a:r>
            <a:r>
              <a:rPr lang="de-DE" dirty="0" err="1" smtClean="0">
                <a:solidFill>
                  <a:schemeClr val="accent6">
                    <a:lumMod val="75000"/>
                  </a:schemeClr>
                </a:solidFill>
              </a:rPr>
              <a:t>climate</a:t>
            </a:r>
            <a:r>
              <a:rPr lang="de-DE" dirty="0" smtClean="0">
                <a:solidFill>
                  <a:schemeClr val="accent6">
                    <a:lumMod val="75000"/>
                  </a:schemeClr>
                </a:solidFill>
              </a:rPr>
              <a:t> </a:t>
            </a:r>
            <a:r>
              <a:rPr lang="de-DE" dirty="0" err="1" smtClean="0">
                <a:solidFill>
                  <a:schemeClr val="accent6">
                    <a:lumMod val="75000"/>
                  </a:schemeClr>
                </a:solidFill>
              </a:rPr>
              <a:t>reconstruction</a:t>
            </a:r>
            <a:r>
              <a:rPr lang="de-DE" dirty="0" smtClean="0">
                <a:solidFill>
                  <a:schemeClr val="accent6">
                    <a:lumMod val="75000"/>
                  </a:schemeClr>
                </a:solidFill>
              </a:rPr>
              <a:t> (Table </a:t>
            </a:r>
            <a:r>
              <a:rPr lang="de-DE" dirty="0" err="1" smtClean="0">
                <a:solidFill>
                  <a:schemeClr val="accent6">
                    <a:lumMod val="75000"/>
                  </a:schemeClr>
                </a:solidFill>
              </a:rPr>
              <a:t>shows</a:t>
            </a:r>
            <a:r>
              <a:rPr lang="de-DE" dirty="0" smtClean="0">
                <a:solidFill>
                  <a:schemeClr val="accent6">
                    <a:lumMod val="75000"/>
                  </a:schemeClr>
                </a:solidFill>
              </a:rPr>
              <a:t> </a:t>
            </a:r>
            <a:r>
              <a:rPr lang="de-DE" dirty="0" err="1" smtClean="0">
                <a:solidFill>
                  <a:schemeClr val="accent6">
                    <a:lumMod val="75000"/>
                  </a:schemeClr>
                </a:solidFill>
              </a:rPr>
              <a:t>correlation</a:t>
            </a:r>
            <a:r>
              <a:rPr lang="de-DE" dirty="0" smtClean="0">
                <a:solidFill>
                  <a:schemeClr val="accent6">
                    <a:lumMod val="75000"/>
                  </a:schemeClr>
                </a:solidFill>
              </a:rPr>
              <a:t> </a:t>
            </a:r>
            <a:r>
              <a:rPr lang="de-DE" dirty="0" err="1" smtClean="0">
                <a:solidFill>
                  <a:schemeClr val="accent6">
                    <a:lumMod val="75000"/>
                  </a:schemeClr>
                </a:solidFill>
              </a:rPr>
              <a:t>coefficients</a:t>
            </a:r>
            <a:r>
              <a:rPr lang="de-DE" dirty="0" smtClean="0">
                <a:solidFill>
                  <a:schemeClr val="accent6">
                    <a:lumMod val="75000"/>
                  </a:schemeClr>
                </a:solidFill>
              </a:rPr>
              <a:t> </a:t>
            </a:r>
            <a:r>
              <a:rPr lang="de-DE" dirty="0" err="1" smtClean="0">
                <a:solidFill>
                  <a:schemeClr val="accent6">
                    <a:lumMod val="75000"/>
                  </a:schemeClr>
                </a:solidFill>
              </a:rPr>
              <a:t>of</a:t>
            </a:r>
            <a:r>
              <a:rPr lang="de-DE" dirty="0" smtClean="0">
                <a:solidFill>
                  <a:schemeClr val="accent6">
                    <a:lumMod val="75000"/>
                  </a:schemeClr>
                </a:solidFill>
              </a:rPr>
              <a:t> all </a:t>
            </a:r>
            <a:r>
              <a:rPr lang="de-DE" dirty="0" err="1" smtClean="0">
                <a:solidFill>
                  <a:schemeClr val="accent6">
                    <a:lumMod val="75000"/>
                  </a:schemeClr>
                </a:solidFill>
              </a:rPr>
              <a:t>wood</a:t>
            </a:r>
            <a:r>
              <a:rPr lang="de-DE" dirty="0" smtClean="0">
                <a:solidFill>
                  <a:schemeClr val="accent6">
                    <a:lumMod val="75000"/>
                  </a:schemeClr>
                </a:solidFill>
              </a:rPr>
              <a:t> </a:t>
            </a:r>
            <a:r>
              <a:rPr lang="de-DE" dirty="0" err="1" smtClean="0">
                <a:solidFill>
                  <a:schemeClr val="accent6">
                    <a:lumMod val="75000"/>
                  </a:schemeClr>
                </a:solidFill>
              </a:rPr>
              <a:t>parameters</a:t>
            </a:r>
            <a:r>
              <a:rPr lang="de-DE" dirty="0" smtClean="0">
                <a:solidFill>
                  <a:schemeClr val="accent6">
                    <a:lumMod val="75000"/>
                  </a:schemeClr>
                </a:solidFill>
              </a:rPr>
              <a:t> </a:t>
            </a:r>
            <a:r>
              <a:rPr lang="de-DE" dirty="0" err="1" smtClean="0">
                <a:solidFill>
                  <a:schemeClr val="accent6">
                    <a:lumMod val="75000"/>
                  </a:schemeClr>
                </a:solidFill>
              </a:rPr>
              <a:t>with</a:t>
            </a:r>
            <a:r>
              <a:rPr lang="de-DE" dirty="0" smtClean="0">
                <a:solidFill>
                  <a:schemeClr val="accent6">
                    <a:lumMod val="75000"/>
                  </a:schemeClr>
                </a:solidFill>
              </a:rPr>
              <a:t> </a:t>
            </a:r>
            <a:r>
              <a:rPr lang="de-DE" dirty="0" err="1" smtClean="0">
                <a:solidFill>
                  <a:schemeClr val="accent6">
                    <a:lumMod val="75000"/>
                  </a:schemeClr>
                </a:solidFill>
              </a:rPr>
              <a:t>climate</a:t>
            </a:r>
            <a:r>
              <a:rPr lang="de-DE" dirty="0" smtClean="0">
                <a:solidFill>
                  <a:schemeClr val="accent6">
                    <a:lumMod val="75000"/>
                  </a:schemeClr>
                </a:solidFill>
              </a:rPr>
              <a:t> </a:t>
            </a:r>
            <a:r>
              <a:rPr lang="de-DE" dirty="0" err="1" smtClean="0">
                <a:solidFill>
                  <a:schemeClr val="accent6">
                    <a:lumMod val="75000"/>
                  </a:schemeClr>
                </a:solidFill>
              </a:rPr>
              <a:t>data</a:t>
            </a:r>
            <a:r>
              <a:rPr lang="de-DE" dirty="0" smtClean="0">
                <a:solidFill>
                  <a:schemeClr val="accent6">
                    <a:lumMod val="75000"/>
                  </a:schemeClr>
                </a:solidFill>
              </a:rPr>
              <a:t>)</a:t>
            </a:r>
            <a:endParaRPr lang="de-DE" dirty="0"/>
          </a:p>
        </p:txBody>
      </p:sp>
      <p:pic>
        <p:nvPicPr>
          <p:cNvPr id="1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4011"/>
          <a:stretch/>
        </p:blipFill>
        <p:spPr bwMode="auto">
          <a:xfrm>
            <a:off x="230055" y="1988840"/>
            <a:ext cx="8734433"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feld 4"/>
          <p:cNvSpPr txBox="1"/>
          <p:nvPr/>
        </p:nvSpPr>
        <p:spPr>
          <a:xfrm>
            <a:off x="288000" y="364594"/>
            <a:ext cx="6651848" cy="400110"/>
          </a:xfrm>
          <a:prstGeom prst="rect">
            <a:avLst/>
          </a:prstGeom>
          <a:noFill/>
        </p:spPr>
        <p:txBody>
          <a:bodyPr wrap="square" rtlCol="0">
            <a:spAutoFit/>
          </a:bodyPr>
          <a:lstStyle/>
          <a:p>
            <a:pPr algn="l"/>
            <a:r>
              <a:rPr lang="de-DE" sz="2000" dirty="0" smtClean="0">
                <a:solidFill>
                  <a:srgbClr val="C00000"/>
                </a:solidFill>
              </a:rPr>
              <a:t>Multi-parameter </a:t>
            </a:r>
            <a:r>
              <a:rPr lang="de-DE" sz="2000" dirty="0" err="1" smtClean="0">
                <a:solidFill>
                  <a:srgbClr val="C00000"/>
                </a:solidFill>
              </a:rPr>
              <a:t>climate</a:t>
            </a:r>
            <a:r>
              <a:rPr lang="de-DE" sz="2000" dirty="0" smtClean="0">
                <a:solidFill>
                  <a:srgbClr val="C00000"/>
                </a:solidFill>
              </a:rPr>
              <a:t> </a:t>
            </a:r>
            <a:r>
              <a:rPr lang="de-DE" sz="2000" dirty="0" err="1" smtClean="0">
                <a:solidFill>
                  <a:srgbClr val="C00000"/>
                </a:solidFill>
              </a:rPr>
              <a:t>reconstruction</a:t>
            </a:r>
            <a:endParaRPr lang="de-DE" sz="2000" dirty="0">
              <a:solidFill>
                <a:srgbClr val="C00000"/>
              </a:solidFill>
            </a:endParaRPr>
          </a:p>
        </p:txBody>
      </p:sp>
      <p:sp>
        <p:nvSpPr>
          <p:cNvPr id="9"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High-resolution </a:t>
            </a:r>
            <a:r>
              <a:rPr lang="de-DE" sz="1100" b="1" dirty="0" err="1" smtClean="0">
                <a:solidFill>
                  <a:schemeClr val="tx2">
                    <a:lumMod val="50000"/>
                  </a:schemeClr>
                </a:solidFill>
              </a:rPr>
              <a:t>wood</a:t>
            </a:r>
            <a:r>
              <a:rPr lang="de-DE" sz="1100" b="1" dirty="0" smtClean="0">
                <a:solidFill>
                  <a:schemeClr val="tx2">
                    <a:lumMod val="50000"/>
                  </a:schemeClr>
                </a:solidFill>
              </a:rPr>
              <a:t> </a:t>
            </a:r>
            <a:r>
              <a:rPr lang="de-DE" sz="1100" b="1" dirty="0" err="1" smtClean="0">
                <a:solidFill>
                  <a:schemeClr val="tx2">
                    <a:lumMod val="50000"/>
                  </a:schemeClr>
                </a:solidFill>
              </a:rPr>
              <a:t>anatomy</a:t>
            </a:r>
            <a:endParaRPr lang="de-DE" sz="1100" b="1" dirty="0">
              <a:solidFill>
                <a:schemeClr val="tx2">
                  <a:lumMod val="50000"/>
                </a:schemeClr>
              </a:solidFill>
            </a:endParaRPr>
          </a:p>
        </p:txBody>
      </p:sp>
    </p:spTree>
    <p:extLst>
      <p:ext uri="{BB962C8B-B14F-4D97-AF65-F5344CB8AC3E}">
        <p14:creationId xmlns:p14="http://schemas.microsoft.com/office/powerpoint/2010/main" val="2591552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179388" y="228600"/>
            <a:ext cx="8737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2"/>
                </a:solidFill>
                <a:latin typeface="Century Gothic" pitchFamily="34" charset="0"/>
              </a:defRPr>
            </a:lvl1pPr>
            <a:lvl2pPr marL="742950" indent="-285750" eaLnBrk="0" hangingPunct="0">
              <a:defRPr sz="2000">
                <a:solidFill>
                  <a:schemeClr val="tx2"/>
                </a:solidFill>
                <a:latin typeface="Century Gothic" pitchFamily="34" charset="0"/>
              </a:defRPr>
            </a:lvl2pPr>
            <a:lvl3pPr marL="1143000" indent="-228600" eaLnBrk="0" hangingPunct="0">
              <a:defRPr sz="2000">
                <a:solidFill>
                  <a:schemeClr val="tx2"/>
                </a:solidFill>
                <a:latin typeface="Century Gothic" pitchFamily="34" charset="0"/>
              </a:defRPr>
            </a:lvl3pPr>
            <a:lvl4pPr marL="1600200" indent="-228600" eaLnBrk="0" hangingPunct="0">
              <a:defRPr sz="2000">
                <a:solidFill>
                  <a:schemeClr val="tx2"/>
                </a:solidFill>
                <a:latin typeface="Century Gothic" pitchFamily="34" charset="0"/>
              </a:defRPr>
            </a:lvl4pPr>
            <a:lvl5pPr marL="2057400" indent="-228600" eaLnBrk="0" hangingPunct="0">
              <a:defRPr sz="2000">
                <a:solidFill>
                  <a:schemeClr val="tx2"/>
                </a:solidFill>
                <a:latin typeface="Century Gothic" pitchFamily="34" charset="0"/>
              </a:defRPr>
            </a:lvl5pPr>
            <a:lvl6pPr marL="2514600" indent="-228600" eaLnBrk="0" fontAlgn="base" hangingPunct="0">
              <a:spcBef>
                <a:spcPct val="0"/>
              </a:spcBef>
              <a:spcAft>
                <a:spcPct val="0"/>
              </a:spcAft>
              <a:defRPr sz="2000">
                <a:solidFill>
                  <a:schemeClr val="tx2"/>
                </a:solidFill>
                <a:latin typeface="Century Gothic" pitchFamily="34" charset="0"/>
              </a:defRPr>
            </a:lvl6pPr>
            <a:lvl7pPr marL="2971800" indent="-228600" eaLnBrk="0" fontAlgn="base" hangingPunct="0">
              <a:spcBef>
                <a:spcPct val="0"/>
              </a:spcBef>
              <a:spcAft>
                <a:spcPct val="0"/>
              </a:spcAft>
              <a:defRPr sz="2000">
                <a:solidFill>
                  <a:schemeClr val="tx2"/>
                </a:solidFill>
                <a:latin typeface="Century Gothic" pitchFamily="34" charset="0"/>
              </a:defRPr>
            </a:lvl7pPr>
            <a:lvl8pPr marL="3429000" indent="-228600" eaLnBrk="0" fontAlgn="base" hangingPunct="0">
              <a:spcBef>
                <a:spcPct val="0"/>
              </a:spcBef>
              <a:spcAft>
                <a:spcPct val="0"/>
              </a:spcAft>
              <a:defRPr sz="2000">
                <a:solidFill>
                  <a:schemeClr val="tx2"/>
                </a:solidFill>
                <a:latin typeface="Century Gothic" pitchFamily="34" charset="0"/>
              </a:defRPr>
            </a:lvl8pPr>
            <a:lvl9pPr marL="3886200" indent="-228600" eaLnBrk="0" fontAlgn="base" hangingPunct="0">
              <a:spcBef>
                <a:spcPct val="0"/>
              </a:spcBef>
              <a:spcAft>
                <a:spcPct val="0"/>
              </a:spcAft>
              <a:defRPr sz="2000">
                <a:solidFill>
                  <a:schemeClr val="tx2"/>
                </a:solidFill>
                <a:latin typeface="Century Gothic" pitchFamily="34" charset="0"/>
              </a:defRPr>
            </a:lvl9pPr>
          </a:lstStyle>
          <a:p>
            <a:pPr eaLnBrk="1" hangingPunct="1">
              <a:spcBef>
                <a:spcPct val="50000"/>
              </a:spcBef>
              <a:defRPr/>
            </a:pPr>
            <a:r>
              <a:rPr lang="de-DE" altLang="de-DE" sz="1800" b="1" dirty="0" smtClean="0">
                <a:solidFill>
                  <a:srgbClr val="002060"/>
                </a:solidFill>
                <a:latin typeface="+mj-lt"/>
              </a:rPr>
              <a:t>„</a:t>
            </a:r>
            <a:r>
              <a:rPr lang="de-DE" altLang="de-DE" sz="1800" b="1" dirty="0" err="1" smtClean="0">
                <a:solidFill>
                  <a:srgbClr val="002060"/>
                </a:solidFill>
                <a:latin typeface="+mj-lt"/>
              </a:rPr>
              <a:t>Classical</a:t>
            </a:r>
            <a:r>
              <a:rPr lang="de-DE" altLang="de-DE" sz="1800" b="1" dirty="0" smtClean="0">
                <a:solidFill>
                  <a:srgbClr val="002060"/>
                </a:solidFill>
                <a:latin typeface="+mj-lt"/>
              </a:rPr>
              <a:t>“ </a:t>
            </a:r>
            <a:r>
              <a:rPr lang="de-DE" altLang="de-DE" sz="1800" b="1" dirty="0" err="1" smtClean="0">
                <a:solidFill>
                  <a:srgbClr val="002060"/>
                </a:solidFill>
                <a:latin typeface="+mj-lt"/>
              </a:rPr>
              <a:t>wood</a:t>
            </a:r>
            <a:r>
              <a:rPr lang="de-DE" altLang="de-DE" sz="1800" b="1" dirty="0" smtClean="0">
                <a:solidFill>
                  <a:srgbClr val="002060"/>
                </a:solidFill>
                <a:latin typeface="+mj-lt"/>
              </a:rPr>
              <a:t> </a:t>
            </a:r>
            <a:r>
              <a:rPr lang="de-DE" altLang="de-DE" sz="1800" b="1" dirty="0" err="1" smtClean="0">
                <a:solidFill>
                  <a:srgbClr val="002060"/>
                </a:solidFill>
                <a:latin typeface="+mj-lt"/>
              </a:rPr>
              <a:t>anatomy</a:t>
            </a:r>
            <a:r>
              <a:rPr lang="de-DE" altLang="de-DE" sz="1800" b="1" dirty="0" smtClean="0">
                <a:solidFill>
                  <a:srgbClr val="002060"/>
                </a:solidFill>
                <a:latin typeface="+mj-lt"/>
              </a:rPr>
              <a:t> </a:t>
            </a:r>
            <a:r>
              <a:rPr lang="de-DE" altLang="de-DE" sz="1800" dirty="0" err="1" smtClean="0">
                <a:solidFill>
                  <a:srgbClr val="002060"/>
                </a:solidFill>
                <a:latin typeface="+mj-lt"/>
              </a:rPr>
              <a:t>is</a:t>
            </a:r>
            <a:r>
              <a:rPr lang="de-DE" altLang="de-DE" sz="1800" dirty="0" smtClean="0">
                <a:solidFill>
                  <a:srgbClr val="002060"/>
                </a:solidFill>
                <a:latin typeface="+mj-lt"/>
              </a:rPr>
              <a:t> </a:t>
            </a:r>
            <a:r>
              <a:rPr lang="de-DE" altLang="de-DE" sz="1800" dirty="0" err="1" smtClean="0">
                <a:solidFill>
                  <a:srgbClr val="002060"/>
                </a:solidFill>
                <a:latin typeface="+mj-lt"/>
              </a:rPr>
              <a:t>characteristic</a:t>
            </a:r>
            <a:r>
              <a:rPr lang="de-DE" altLang="de-DE" sz="1800" dirty="0" smtClean="0">
                <a:solidFill>
                  <a:srgbClr val="002060"/>
                </a:solidFill>
                <a:latin typeface="+mj-lt"/>
              </a:rPr>
              <a:t> </a:t>
            </a:r>
            <a:r>
              <a:rPr lang="de-DE" altLang="de-DE" sz="1800" dirty="0" err="1" smtClean="0">
                <a:solidFill>
                  <a:srgbClr val="002060"/>
                </a:solidFill>
                <a:latin typeface="+mj-lt"/>
              </a:rPr>
              <a:t>for</a:t>
            </a:r>
            <a:r>
              <a:rPr lang="de-DE" altLang="de-DE" sz="1800" dirty="0" smtClean="0">
                <a:solidFill>
                  <a:srgbClr val="002060"/>
                </a:solidFill>
                <a:latin typeface="+mj-lt"/>
              </a:rPr>
              <a:t> </a:t>
            </a:r>
            <a:r>
              <a:rPr lang="de-DE" altLang="de-DE" sz="1800" dirty="0" err="1" smtClean="0">
                <a:solidFill>
                  <a:srgbClr val="002060"/>
                </a:solidFill>
                <a:latin typeface="+mj-lt"/>
              </a:rPr>
              <a:t>systematic</a:t>
            </a:r>
            <a:r>
              <a:rPr lang="de-DE" altLang="de-DE" sz="1800" dirty="0" smtClean="0">
                <a:solidFill>
                  <a:srgbClr val="002060"/>
                </a:solidFill>
                <a:latin typeface="+mj-lt"/>
              </a:rPr>
              <a:t> </a:t>
            </a:r>
            <a:r>
              <a:rPr lang="de-DE" altLang="de-DE" sz="1800" dirty="0" err="1" smtClean="0">
                <a:solidFill>
                  <a:srgbClr val="002060"/>
                </a:solidFill>
                <a:latin typeface="+mj-lt"/>
              </a:rPr>
              <a:t>units</a:t>
            </a:r>
            <a:r>
              <a:rPr lang="de-DE" altLang="de-DE" sz="1800" dirty="0" smtClean="0">
                <a:solidFill>
                  <a:srgbClr val="002060"/>
                </a:solidFill>
                <a:latin typeface="+mj-lt"/>
              </a:rPr>
              <a:t> (</a:t>
            </a:r>
            <a:r>
              <a:rPr lang="de-DE" altLang="de-DE" sz="1800" dirty="0" err="1" smtClean="0">
                <a:solidFill>
                  <a:srgbClr val="002060"/>
                </a:solidFill>
                <a:latin typeface="+mj-lt"/>
              </a:rPr>
              <a:t>sometimes</a:t>
            </a:r>
            <a:r>
              <a:rPr lang="de-DE" altLang="de-DE" sz="1800" dirty="0" smtClean="0">
                <a:solidFill>
                  <a:srgbClr val="002060"/>
                </a:solidFill>
                <a:latin typeface="+mj-lt"/>
              </a:rPr>
              <a:t> </a:t>
            </a:r>
            <a:r>
              <a:rPr lang="de-DE" altLang="de-DE" sz="1800" dirty="0" err="1" smtClean="0">
                <a:solidFill>
                  <a:srgbClr val="002060"/>
                </a:solidFill>
                <a:latin typeface="+mj-lt"/>
              </a:rPr>
              <a:t>species</a:t>
            </a:r>
            <a:r>
              <a:rPr lang="de-DE" altLang="de-DE" sz="1800" dirty="0" smtClean="0">
                <a:solidFill>
                  <a:srgbClr val="002060"/>
                </a:solidFill>
                <a:latin typeface="+mj-lt"/>
              </a:rPr>
              <a:t>, </a:t>
            </a:r>
            <a:r>
              <a:rPr lang="de-DE" altLang="de-DE" sz="1800" dirty="0" err="1" smtClean="0">
                <a:solidFill>
                  <a:srgbClr val="002060"/>
                </a:solidFill>
                <a:latin typeface="+mj-lt"/>
              </a:rPr>
              <a:t>sometimes</a:t>
            </a:r>
            <a:r>
              <a:rPr lang="de-DE" altLang="de-DE" sz="1800" dirty="0" smtClean="0">
                <a:solidFill>
                  <a:srgbClr val="002060"/>
                </a:solidFill>
                <a:latin typeface="+mj-lt"/>
              </a:rPr>
              <a:t> </a:t>
            </a:r>
            <a:r>
              <a:rPr lang="de-DE" altLang="de-DE" sz="1800" dirty="0" err="1" smtClean="0">
                <a:solidFill>
                  <a:srgbClr val="002060"/>
                </a:solidFill>
                <a:latin typeface="+mj-lt"/>
              </a:rPr>
              <a:t>genera</a:t>
            </a:r>
            <a:r>
              <a:rPr lang="de-DE" altLang="de-DE" sz="1800" dirty="0" smtClean="0">
                <a:solidFill>
                  <a:srgbClr val="002060"/>
                </a:solidFill>
                <a:latin typeface="+mj-lt"/>
              </a:rPr>
              <a:t> </a:t>
            </a:r>
            <a:r>
              <a:rPr lang="de-DE" altLang="de-DE" sz="1800" dirty="0" err="1" smtClean="0">
                <a:solidFill>
                  <a:srgbClr val="002060"/>
                </a:solidFill>
                <a:latin typeface="+mj-lt"/>
              </a:rPr>
              <a:t>or</a:t>
            </a:r>
            <a:r>
              <a:rPr lang="de-DE" altLang="de-DE" sz="1800" dirty="0" smtClean="0">
                <a:solidFill>
                  <a:srgbClr val="002060"/>
                </a:solidFill>
                <a:latin typeface="+mj-lt"/>
              </a:rPr>
              <a:t> </a:t>
            </a:r>
            <a:r>
              <a:rPr lang="de-DE" altLang="de-DE" sz="1800" dirty="0" err="1" smtClean="0">
                <a:solidFill>
                  <a:srgbClr val="002060"/>
                </a:solidFill>
                <a:latin typeface="+mj-lt"/>
              </a:rPr>
              <a:t>families</a:t>
            </a:r>
            <a:r>
              <a:rPr lang="de-DE" altLang="de-DE" sz="1800" dirty="0" smtClean="0">
                <a:solidFill>
                  <a:srgbClr val="002060"/>
                </a:solidFill>
                <a:latin typeface="+mj-lt"/>
              </a:rPr>
              <a:t>) </a:t>
            </a:r>
            <a:r>
              <a:rPr lang="de-DE" altLang="de-DE" sz="1800" dirty="0" err="1" smtClean="0">
                <a:solidFill>
                  <a:srgbClr val="002060"/>
                </a:solidFill>
                <a:latin typeface="+mj-lt"/>
              </a:rPr>
              <a:t>and</a:t>
            </a:r>
            <a:r>
              <a:rPr lang="de-DE" altLang="de-DE" sz="1800" dirty="0" smtClean="0">
                <a:solidFill>
                  <a:srgbClr val="002060"/>
                </a:solidFill>
                <a:latin typeface="+mj-lt"/>
              </a:rPr>
              <a:t> </a:t>
            </a:r>
            <a:r>
              <a:rPr lang="de-DE" altLang="de-DE" sz="1800" dirty="0" err="1" smtClean="0">
                <a:solidFill>
                  <a:srgbClr val="002060"/>
                </a:solidFill>
                <a:latin typeface="+mj-lt"/>
              </a:rPr>
              <a:t>is</a:t>
            </a:r>
            <a:r>
              <a:rPr lang="de-DE" altLang="de-DE" sz="1800" dirty="0" smtClean="0">
                <a:solidFill>
                  <a:srgbClr val="002060"/>
                </a:solidFill>
                <a:latin typeface="+mj-lt"/>
              </a:rPr>
              <a:t> </a:t>
            </a:r>
            <a:r>
              <a:rPr lang="de-DE" altLang="de-DE" sz="1800" dirty="0" err="1" smtClean="0">
                <a:solidFill>
                  <a:srgbClr val="002060"/>
                </a:solidFill>
                <a:latin typeface="+mj-lt"/>
              </a:rPr>
              <a:t>used</a:t>
            </a:r>
            <a:r>
              <a:rPr lang="de-DE" altLang="de-DE" sz="1800" dirty="0" smtClean="0">
                <a:solidFill>
                  <a:srgbClr val="002060"/>
                </a:solidFill>
                <a:latin typeface="+mj-lt"/>
              </a:rPr>
              <a:t> </a:t>
            </a:r>
            <a:r>
              <a:rPr lang="de-DE" altLang="de-DE" sz="1800" dirty="0" err="1" smtClean="0">
                <a:solidFill>
                  <a:srgbClr val="002060"/>
                </a:solidFill>
                <a:latin typeface="+mj-lt"/>
              </a:rPr>
              <a:t>for</a:t>
            </a:r>
            <a:r>
              <a:rPr lang="de-DE" altLang="de-DE" sz="1800" dirty="0" smtClean="0">
                <a:solidFill>
                  <a:srgbClr val="002060"/>
                </a:solidFill>
                <a:latin typeface="+mj-lt"/>
              </a:rPr>
              <a:t> </a:t>
            </a:r>
            <a:r>
              <a:rPr lang="de-DE" altLang="de-DE" sz="1800" dirty="0" err="1" smtClean="0">
                <a:solidFill>
                  <a:srgbClr val="002060"/>
                </a:solidFill>
                <a:latin typeface="+mj-lt"/>
              </a:rPr>
              <a:t>wood</a:t>
            </a:r>
            <a:r>
              <a:rPr lang="de-DE" altLang="de-DE" sz="1800" dirty="0" smtClean="0">
                <a:solidFill>
                  <a:srgbClr val="002060"/>
                </a:solidFill>
                <a:latin typeface="+mj-lt"/>
              </a:rPr>
              <a:t> </a:t>
            </a:r>
            <a:r>
              <a:rPr lang="de-DE" altLang="de-DE" sz="1800" dirty="0" err="1" smtClean="0">
                <a:solidFill>
                  <a:srgbClr val="002060"/>
                </a:solidFill>
                <a:latin typeface="+mj-lt"/>
              </a:rPr>
              <a:t>identification</a:t>
            </a:r>
            <a:r>
              <a:rPr lang="de-DE" altLang="de-DE" sz="1800" dirty="0" smtClean="0">
                <a:solidFill>
                  <a:srgbClr val="002060"/>
                </a:solidFill>
                <a:latin typeface="+mj-lt"/>
              </a:rPr>
              <a:t> </a:t>
            </a:r>
            <a:r>
              <a:rPr lang="de-DE" altLang="de-DE" sz="1800" dirty="0" err="1" smtClean="0">
                <a:solidFill>
                  <a:srgbClr val="002060"/>
                </a:solidFill>
                <a:latin typeface="+mj-lt"/>
              </a:rPr>
              <a:t>and</a:t>
            </a:r>
            <a:r>
              <a:rPr lang="de-DE" altLang="de-DE" sz="1800" dirty="0" smtClean="0">
                <a:solidFill>
                  <a:srgbClr val="002060"/>
                </a:solidFill>
                <a:latin typeface="+mj-lt"/>
              </a:rPr>
              <a:t> </a:t>
            </a:r>
            <a:r>
              <a:rPr lang="de-DE" altLang="de-DE" sz="1800" dirty="0" err="1" smtClean="0">
                <a:solidFill>
                  <a:srgbClr val="002060"/>
                </a:solidFill>
                <a:latin typeface="+mj-lt"/>
              </a:rPr>
              <a:t>analysis</a:t>
            </a:r>
            <a:r>
              <a:rPr lang="de-DE" altLang="de-DE" sz="1800" dirty="0" smtClean="0">
                <a:solidFill>
                  <a:srgbClr val="002060"/>
                </a:solidFill>
                <a:latin typeface="+mj-lt"/>
              </a:rPr>
              <a:t> </a:t>
            </a:r>
            <a:r>
              <a:rPr lang="de-DE" altLang="de-DE" sz="1800" dirty="0" err="1" smtClean="0">
                <a:solidFill>
                  <a:srgbClr val="002060"/>
                </a:solidFill>
                <a:latin typeface="+mj-lt"/>
              </a:rPr>
              <a:t>of</a:t>
            </a:r>
            <a:r>
              <a:rPr lang="de-DE" altLang="de-DE" sz="1800" dirty="0" smtClean="0">
                <a:solidFill>
                  <a:srgbClr val="002060"/>
                </a:solidFill>
                <a:latin typeface="+mj-lt"/>
              </a:rPr>
              <a:t> </a:t>
            </a:r>
            <a:r>
              <a:rPr lang="de-DE" altLang="de-DE" sz="1800" dirty="0" err="1" smtClean="0">
                <a:solidFill>
                  <a:srgbClr val="002060"/>
                </a:solidFill>
                <a:latin typeface="+mj-lt"/>
              </a:rPr>
              <a:t>systematic</a:t>
            </a:r>
            <a:r>
              <a:rPr lang="de-DE" altLang="de-DE" sz="1800" dirty="0" smtClean="0">
                <a:solidFill>
                  <a:srgbClr val="002060"/>
                </a:solidFill>
                <a:latin typeface="+mj-lt"/>
              </a:rPr>
              <a:t> </a:t>
            </a:r>
            <a:r>
              <a:rPr lang="de-DE" altLang="de-DE" sz="1800" dirty="0" err="1" smtClean="0">
                <a:solidFill>
                  <a:srgbClr val="002060"/>
                </a:solidFill>
                <a:latin typeface="+mj-lt"/>
              </a:rPr>
              <a:t>lineages</a:t>
            </a:r>
            <a:endParaRPr lang="de-DE" altLang="de-DE" sz="1800" dirty="0" smtClean="0">
              <a:solidFill>
                <a:srgbClr val="002060"/>
              </a:solidFill>
              <a:latin typeface="+mj-lt"/>
            </a:endParaRPr>
          </a:p>
        </p:txBody>
      </p:sp>
      <p:pic>
        <p:nvPicPr>
          <p:cNvPr id="50180" name="Picture 6" descr="https://www.uni-hohenheim.de/uniarch/Xylothek%20_%20Seite/Titelbild_2.jpg"/>
          <p:cNvPicPr>
            <a:picLocks noChangeAspect="1" noChangeArrowheads="1"/>
          </p:cNvPicPr>
          <p:nvPr/>
        </p:nvPicPr>
        <p:blipFill>
          <a:blip r:embed="rId2">
            <a:extLst>
              <a:ext uri="{28A0092B-C50C-407E-A947-70E740481C1C}">
                <a14:useLocalDpi xmlns:a14="http://schemas.microsoft.com/office/drawing/2010/main" val="0"/>
              </a:ext>
            </a:extLst>
          </a:blip>
          <a:srcRect t="17851" r="5994" b="7271"/>
          <a:stretch>
            <a:fillRect/>
          </a:stretch>
        </p:blipFill>
        <p:spPr bwMode="auto">
          <a:xfrm>
            <a:off x="5072063" y="979488"/>
            <a:ext cx="40719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uppieren 1"/>
          <p:cNvGrpSpPr/>
          <p:nvPr/>
        </p:nvGrpSpPr>
        <p:grpSpPr>
          <a:xfrm>
            <a:off x="6350" y="3143250"/>
            <a:ext cx="8953500" cy="3714750"/>
            <a:chOff x="6350" y="3143250"/>
            <a:chExt cx="8953500" cy="371475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2" t="7910" r="37267" b="18082"/>
            <a:stretch>
              <a:fillRect/>
            </a:stretch>
          </p:blipFill>
          <p:spPr bwMode="auto">
            <a:xfrm>
              <a:off x="6350" y="3205163"/>
              <a:ext cx="5505450" cy="3652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181" name="Rechteck 4"/>
            <p:cNvSpPr>
              <a:spLocks noChangeArrowheads="1"/>
            </p:cNvSpPr>
            <p:nvPr/>
          </p:nvSpPr>
          <p:spPr bwMode="auto">
            <a:xfrm>
              <a:off x="5510213" y="3143250"/>
              <a:ext cx="3449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2"/>
                  </a:solidFill>
                  <a:latin typeface="Century Gothic" pitchFamily="34" charset="0"/>
                </a:defRPr>
              </a:lvl1pPr>
              <a:lvl2pPr marL="742950" indent="-285750" eaLnBrk="0" hangingPunct="0">
                <a:defRPr sz="2000">
                  <a:solidFill>
                    <a:schemeClr val="tx2"/>
                  </a:solidFill>
                  <a:latin typeface="Century Gothic" pitchFamily="34" charset="0"/>
                </a:defRPr>
              </a:lvl2pPr>
              <a:lvl3pPr marL="1143000" indent="-228600" eaLnBrk="0" hangingPunct="0">
                <a:defRPr sz="2000">
                  <a:solidFill>
                    <a:schemeClr val="tx2"/>
                  </a:solidFill>
                  <a:latin typeface="Century Gothic" pitchFamily="34" charset="0"/>
                </a:defRPr>
              </a:lvl3pPr>
              <a:lvl4pPr marL="1600200" indent="-228600" eaLnBrk="0" hangingPunct="0">
                <a:defRPr sz="2000">
                  <a:solidFill>
                    <a:schemeClr val="tx2"/>
                  </a:solidFill>
                  <a:latin typeface="Century Gothic" pitchFamily="34" charset="0"/>
                </a:defRPr>
              </a:lvl4pPr>
              <a:lvl5pPr marL="2057400" indent="-228600" eaLnBrk="0" hangingPunct="0">
                <a:defRPr sz="2000">
                  <a:solidFill>
                    <a:schemeClr val="tx2"/>
                  </a:solidFill>
                  <a:latin typeface="Century Gothic" pitchFamily="34" charset="0"/>
                </a:defRPr>
              </a:lvl5pPr>
              <a:lvl6pPr marL="2514600" indent="-228600" eaLnBrk="0" fontAlgn="base" hangingPunct="0">
                <a:spcBef>
                  <a:spcPct val="0"/>
                </a:spcBef>
                <a:spcAft>
                  <a:spcPct val="0"/>
                </a:spcAft>
                <a:defRPr sz="2000">
                  <a:solidFill>
                    <a:schemeClr val="tx2"/>
                  </a:solidFill>
                  <a:latin typeface="Century Gothic" pitchFamily="34" charset="0"/>
                </a:defRPr>
              </a:lvl6pPr>
              <a:lvl7pPr marL="2971800" indent="-228600" eaLnBrk="0" fontAlgn="base" hangingPunct="0">
                <a:spcBef>
                  <a:spcPct val="0"/>
                </a:spcBef>
                <a:spcAft>
                  <a:spcPct val="0"/>
                </a:spcAft>
                <a:defRPr sz="2000">
                  <a:solidFill>
                    <a:schemeClr val="tx2"/>
                  </a:solidFill>
                  <a:latin typeface="Century Gothic" pitchFamily="34" charset="0"/>
                </a:defRPr>
              </a:lvl7pPr>
              <a:lvl8pPr marL="3429000" indent="-228600" eaLnBrk="0" fontAlgn="base" hangingPunct="0">
                <a:spcBef>
                  <a:spcPct val="0"/>
                </a:spcBef>
                <a:spcAft>
                  <a:spcPct val="0"/>
                </a:spcAft>
                <a:defRPr sz="2000">
                  <a:solidFill>
                    <a:schemeClr val="tx2"/>
                  </a:solidFill>
                  <a:latin typeface="Century Gothic" pitchFamily="34" charset="0"/>
                </a:defRPr>
              </a:lvl8pPr>
              <a:lvl9pPr marL="3886200" indent="-228600" eaLnBrk="0" fontAlgn="base" hangingPunct="0">
                <a:spcBef>
                  <a:spcPct val="0"/>
                </a:spcBef>
                <a:spcAft>
                  <a:spcPct val="0"/>
                </a:spcAft>
                <a:defRPr sz="2000">
                  <a:solidFill>
                    <a:schemeClr val="tx2"/>
                  </a:solidFill>
                  <a:latin typeface="Century Gothic" pitchFamily="34" charset="0"/>
                </a:defRPr>
              </a:lvl9pPr>
            </a:lstStyle>
            <a:p>
              <a:pPr eaLnBrk="1" hangingPunct="1">
                <a:spcBef>
                  <a:spcPct val="50000"/>
                </a:spcBef>
              </a:pPr>
              <a:r>
                <a:rPr lang="de-DE" altLang="de-DE" sz="1800" dirty="0">
                  <a:solidFill>
                    <a:srgbClr val="002060"/>
                  </a:solidFill>
                  <a:latin typeface="Arial" charset="0"/>
                </a:rPr>
                <a:t>e.g. Inside </a:t>
              </a:r>
              <a:r>
                <a:rPr lang="de-DE" altLang="de-DE" sz="1800" dirty="0" err="1">
                  <a:solidFill>
                    <a:srgbClr val="002060"/>
                  </a:solidFill>
                  <a:latin typeface="Arial" charset="0"/>
                </a:rPr>
                <a:t>wood</a:t>
              </a:r>
              <a:r>
                <a:rPr lang="de-DE" altLang="de-DE" sz="1800" dirty="0">
                  <a:solidFill>
                    <a:srgbClr val="002060"/>
                  </a:solidFill>
                  <a:latin typeface="Arial" charset="0"/>
                </a:rPr>
                <a:t> </a:t>
              </a:r>
              <a:r>
                <a:rPr lang="de-DE" altLang="de-DE" sz="1800" dirty="0" err="1">
                  <a:solidFill>
                    <a:srgbClr val="002060"/>
                  </a:solidFill>
                  <a:latin typeface="Arial" charset="0"/>
                </a:rPr>
                <a:t>database</a:t>
              </a:r>
              <a:r>
                <a:rPr lang="de-DE" altLang="de-DE" sz="1800" dirty="0">
                  <a:solidFill>
                    <a:srgbClr val="002060"/>
                  </a:solidFill>
                  <a:latin typeface="Arial" charset="0"/>
                </a:rPr>
                <a:t>: </a:t>
              </a:r>
              <a:r>
                <a:rPr lang="de-DE" altLang="de-DE" sz="1200" dirty="0">
                  <a:solidFill>
                    <a:srgbClr val="002060"/>
                  </a:solidFill>
                  <a:latin typeface="Arial" charset="0"/>
                </a:rPr>
                <a:t>http://insidewood.lib.ncsu.edu/search;jsessionid=070DC5E24309464C44682438C576563D?0</a:t>
              </a:r>
            </a:p>
          </p:txBody>
        </p:sp>
      </p:grpSp>
      <p:sp>
        <p:nvSpPr>
          <p:cNvPr id="8" name="Rechteck 7"/>
          <p:cNvSpPr/>
          <p:nvPr/>
        </p:nvSpPr>
        <p:spPr>
          <a:xfrm>
            <a:off x="206375" y="1332880"/>
            <a:ext cx="4865688" cy="1015663"/>
          </a:xfrm>
          <a:prstGeom prst="rect">
            <a:avLst/>
          </a:prstGeom>
        </p:spPr>
        <p:txBody>
          <a:bodyPr wrap="square">
            <a:spAutoFit/>
          </a:bodyPr>
          <a:lstStyle/>
          <a:p>
            <a:pPr>
              <a:spcBef>
                <a:spcPct val="50000"/>
              </a:spcBef>
              <a:defRPr/>
            </a:pPr>
            <a:r>
              <a:rPr lang="de-DE" altLang="de-DE" sz="1800" dirty="0" err="1">
                <a:solidFill>
                  <a:srgbClr val="002060"/>
                </a:solidFill>
                <a:latin typeface="Arial"/>
              </a:rPr>
              <a:t>formerly</a:t>
            </a:r>
            <a:r>
              <a:rPr lang="de-DE" altLang="de-DE" sz="1800" dirty="0">
                <a:solidFill>
                  <a:srgbClr val="002060"/>
                </a:solidFill>
                <a:latin typeface="Arial"/>
              </a:rPr>
              <a:t>: </a:t>
            </a:r>
            <a:r>
              <a:rPr lang="de-DE" altLang="de-DE" sz="1800" dirty="0" err="1">
                <a:solidFill>
                  <a:srgbClr val="002060"/>
                </a:solidFill>
                <a:latin typeface="Arial"/>
              </a:rPr>
              <a:t>wood</a:t>
            </a:r>
            <a:r>
              <a:rPr lang="de-DE" altLang="de-DE" sz="1800" dirty="0">
                <a:solidFill>
                  <a:srgbClr val="002060"/>
                </a:solidFill>
                <a:latin typeface="Arial"/>
              </a:rPr>
              <a:t> </a:t>
            </a:r>
            <a:r>
              <a:rPr lang="de-DE" altLang="de-DE" sz="1800" dirty="0" err="1">
                <a:solidFill>
                  <a:srgbClr val="002060"/>
                </a:solidFill>
                <a:latin typeface="Arial"/>
              </a:rPr>
              <a:t>libraries</a:t>
            </a:r>
            <a:r>
              <a:rPr lang="de-DE" altLang="de-DE" sz="1800" dirty="0">
                <a:solidFill>
                  <a:srgbClr val="002060"/>
                </a:solidFill>
                <a:latin typeface="Arial"/>
              </a:rPr>
              <a:t> </a:t>
            </a:r>
            <a:r>
              <a:rPr lang="de-DE" altLang="de-DE" sz="1800" dirty="0" smtClean="0">
                <a:solidFill>
                  <a:srgbClr val="002060"/>
                </a:solidFill>
                <a:latin typeface="Arial"/>
              </a:rPr>
              <a:t/>
            </a:r>
            <a:br>
              <a:rPr lang="de-DE" altLang="de-DE" sz="1800" dirty="0" smtClean="0">
                <a:solidFill>
                  <a:srgbClr val="002060"/>
                </a:solidFill>
                <a:latin typeface="Arial"/>
              </a:rPr>
            </a:br>
            <a:r>
              <a:rPr lang="de-DE" altLang="de-DE" sz="1800" dirty="0" smtClean="0">
                <a:solidFill>
                  <a:srgbClr val="002060"/>
                </a:solidFill>
                <a:latin typeface="Arial"/>
              </a:rPr>
              <a:t>(</a:t>
            </a:r>
            <a:r>
              <a:rPr lang="de-DE" altLang="de-DE" sz="1800" dirty="0">
                <a:solidFill>
                  <a:srgbClr val="002060"/>
                </a:solidFill>
                <a:latin typeface="Arial"/>
              </a:rPr>
              <a:t>e.g. in Stuttgart-Hohenheim)</a:t>
            </a:r>
            <a:br>
              <a:rPr lang="de-DE" altLang="de-DE" sz="1800" dirty="0">
                <a:solidFill>
                  <a:srgbClr val="002060"/>
                </a:solidFill>
                <a:latin typeface="Arial"/>
              </a:rPr>
            </a:br>
            <a:r>
              <a:rPr lang="de-DE" altLang="de-DE" sz="1200" dirty="0">
                <a:solidFill>
                  <a:srgbClr val="002060"/>
                </a:solidFill>
                <a:latin typeface="Arial"/>
              </a:rPr>
              <a:t>https://www.uni-hohenheim.de/uniarch/Xylothek%20_%20Seite/Xylothek_index.html</a:t>
            </a:r>
            <a:endParaRPr lang="de-DE" altLang="de-DE" sz="1050" dirty="0">
              <a:solidFill>
                <a:srgbClr val="002060"/>
              </a:solidFill>
              <a:latin typeface="Arial"/>
            </a:endParaRPr>
          </a:p>
        </p:txBody>
      </p:sp>
    </p:spTree>
    <p:extLst>
      <p:ext uri="{BB962C8B-B14F-4D97-AF65-F5344CB8AC3E}">
        <p14:creationId xmlns:p14="http://schemas.microsoft.com/office/powerpoint/2010/main" val="20706506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srcRect/>
          <a:stretch>
            <a:fillRect/>
          </a:stretch>
        </p:blipFill>
        <p:spPr bwMode="auto">
          <a:xfrm>
            <a:off x="5652119" y="2131125"/>
            <a:ext cx="3268545" cy="4690196"/>
          </a:xfrm>
          <a:prstGeom prst="rect">
            <a:avLst/>
          </a:prstGeom>
          <a:noFill/>
          <a:ln w="9525">
            <a:noFill/>
            <a:miter lim="800000"/>
            <a:headEnd/>
            <a:tailEnd/>
          </a:ln>
        </p:spPr>
      </p:pic>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FF0000"/>
              </a:gs>
            </a:gsLst>
            <a:lin ang="0" scaled="1"/>
          </a:gradFill>
          <a:ln w="9525" algn="ctr">
            <a:noFill/>
            <a:miter lim="800000"/>
            <a:headEnd/>
            <a:tailEnd/>
          </a:ln>
          <a:effectLst/>
        </p:spPr>
        <p:txBody>
          <a:bodyPr>
            <a:spAutoFit/>
          </a:bodyPr>
          <a:lstStyle/>
          <a:p>
            <a:pPr fontAlgn="auto">
              <a:spcBef>
                <a:spcPct val="50000"/>
              </a:spcBef>
              <a:spcAft>
                <a:spcPts val="0"/>
              </a:spcAft>
            </a:pPr>
            <a:r>
              <a:rPr lang="de-DE" sz="1100" b="1" dirty="0" err="1" smtClean="0">
                <a:solidFill>
                  <a:srgbClr val="C0504D">
                    <a:lumMod val="75000"/>
                  </a:srgbClr>
                </a:solidFill>
                <a:latin typeface="Calibri"/>
              </a:rPr>
              <a:t>Fertilization</a:t>
            </a:r>
            <a:r>
              <a:rPr lang="de-DE" sz="1100" b="1" dirty="0" smtClean="0">
                <a:solidFill>
                  <a:srgbClr val="C0504D">
                    <a:lumMod val="75000"/>
                  </a:srgbClr>
                </a:solidFill>
                <a:latin typeface="Calibri"/>
              </a:rPr>
              <a:t> </a:t>
            </a:r>
            <a:r>
              <a:rPr lang="de-DE" sz="1100" b="1" dirty="0" err="1" smtClean="0">
                <a:solidFill>
                  <a:srgbClr val="C0504D">
                    <a:lumMod val="75000"/>
                  </a:srgbClr>
                </a:solidFill>
                <a:latin typeface="Calibri"/>
              </a:rPr>
              <a:t>effects</a:t>
            </a:r>
            <a:endParaRPr lang="de-DE" sz="1100" b="1" dirty="0">
              <a:solidFill>
                <a:srgbClr val="C0504D">
                  <a:lumMod val="75000"/>
                </a:srgbClr>
              </a:solidFill>
              <a:latin typeface="Calibri"/>
            </a:endParaRPr>
          </a:p>
        </p:txBody>
      </p:sp>
      <p:pic>
        <p:nvPicPr>
          <p:cNvPr id="14" name="Picture 8" descr="20050326_163_Wald_Übersicht_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978" y="260648"/>
            <a:ext cx="5568157" cy="3701511"/>
          </a:xfrm>
          <a:prstGeom prst="rect">
            <a:avLst/>
          </a:prstGeom>
          <a:noFill/>
          <a:ln w="12700">
            <a:solidFill>
              <a:srgbClr val="008000"/>
            </a:solidFill>
            <a:miter lim="800000"/>
            <a:headEnd/>
            <a:tailEnd/>
          </a:ln>
          <a:extLst>
            <a:ext uri="{909E8E84-426E-40DD-AFC4-6F175D3DCCD1}">
              <a14:hiddenFill xmlns:a14="http://schemas.microsoft.com/office/drawing/2010/main">
                <a:solidFill>
                  <a:srgbClr val="FFFFFF"/>
                </a:solidFill>
              </a14:hiddenFill>
            </a:ext>
          </a:extLst>
        </p:spPr>
      </p:pic>
      <p:pic>
        <p:nvPicPr>
          <p:cNvPr id="2" name="Grafik 1"/>
          <p:cNvPicPr/>
          <p:nvPr/>
        </p:nvPicPr>
        <p:blipFill>
          <a:blip r:embed="rId4" cstate="print">
            <a:extLst>
              <a:ext uri="{28A0092B-C50C-407E-A947-70E740481C1C}">
                <a14:useLocalDpi xmlns:a14="http://schemas.microsoft.com/office/drawing/2010/main" val="0"/>
              </a:ext>
            </a:extLst>
          </a:blip>
          <a:stretch>
            <a:fillRect/>
          </a:stretch>
        </p:blipFill>
        <p:spPr>
          <a:xfrm>
            <a:off x="161489" y="3789916"/>
            <a:ext cx="3330391" cy="2849247"/>
          </a:xfrm>
          <a:prstGeom prst="rect">
            <a:avLst/>
          </a:prstGeom>
          <a:effectLst>
            <a:outerShdw blurRad="50800" dist="38100" dir="2700000" algn="tl" rotWithShape="0">
              <a:prstClr val="black">
                <a:alpha val="40000"/>
              </a:prstClr>
            </a:outerShdw>
          </a:effectLst>
        </p:spPr>
      </p:pic>
      <p:sp>
        <p:nvSpPr>
          <p:cNvPr id="8" name="Textfeld 7"/>
          <p:cNvSpPr txBox="1"/>
          <p:nvPr/>
        </p:nvSpPr>
        <p:spPr>
          <a:xfrm>
            <a:off x="6328377" y="415752"/>
            <a:ext cx="2592288" cy="1477328"/>
          </a:xfrm>
          <a:prstGeom prst="rect">
            <a:avLst/>
          </a:prstGeom>
          <a:noFill/>
        </p:spPr>
        <p:txBody>
          <a:bodyPr wrap="square" rtlCol="0">
            <a:spAutoFit/>
          </a:bodyPr>
          <a:lstStyle/>
          <a:p>
            <a:r>
              <a:rPr lang="de-DE" dirty="0" smtClean="0">
                <a:solidFill>
                  <a:srgbClr val="002060"/>
                </a:solidFill>
              </a:rPr>
              <a:t>A </a:t>
            </a:r>
            <a:r>
              <a:rPr lang="de-DE" dirty="0" err="1" smtClean="0">
                <a:solidFill>
                  <a:srgbClr val="002060"/>
                </a:solidFill>
              </a:rPr>
              <a:t>tropical</a:t>
            </a:r>
            <a:r>
              <a:rPr lang="de-DE" dirty="0" smtClean="0">
                <a:solidFill>
                  <a:srgbClr val="002060"/>
                </a:solidFill>
              </a:rPr>
              <a:t> </a:t>
            </a:r>
            <a:r>
              <a:rPr lang="de-DE" dirty="0" err="1" smtClean="0">
                <a:solidFill>
                  <a:srgbClr val="002060"/>
                </a:solidFill>
              </a:rPr>
              <a:t>mountain</a:t>
            </a:r>
            <a:r>
              <a:rPr lang="de-DE" dirty="0" smtClean="0">
                <a:solidFill>
                  <a:srgbClr val="002060"/>
                </a:solidFill>
              </a:rPr>
              <a:t> </a:t>
            </a:r>
            <a:r>
              <a:rPr lang="de-DE" dirty="0" err="1" smtClean="0">
                <a:solidFill>
                  <a:srgbClr val="002060"/>
                </a:solidFill>
              </a:rPr>
              <a:t>rainforest</a:t>
            </a:r>
            <a:r>
              <a:rPr lang="de-DE" dirty="0" smtClean="0">
                <a:solidFill>
                  <a:srgbClr val="002060"/>
                </a:solidFill>
              </a:rPr>
              <a:t>:</a:t>
            </a:r>
          </a:p>
          <a:p>
            <a:r>
              <a:rPr lang="de-DE" dirty="0" smtClean="0">
                <a:solidFill>
                  <a:srgbClr val="002060"/>
                </a:solidFill>
              </a:rPr>
              <a:t>2000 mm </a:t>
            </a:r>
            <a:r>
              <a:rPr lang="de-DE" dirty="0" err="1" smtClean="0">
                <a:solidFill>
                  <a:srgbClr val="002060"/>
                </a:solidFill>
              </a:rPr>
              <a:t>annual</a:t>
            </a:r>
            <a:r>
              <a:rPr lang="de-DE" dirty="0" smtClean="0">
                <a:solidFill>
                  <a:srgbClr val="002060"/>
                </a:solidFill>
              </a:rPr>
              <a:t> </a:t>
            </a:r>
            <a:r>
              <a:rPr lang="de-DE" dirty="0" err="1" smtClean="0">
                <a:solidFill>
                  <a:srgbClr val="002060"/>
                </a:solidFill>
              </a:rPr>
              <a:t>precipitation</a:t>
            </a:r>
            <a:r>
              <a:rPr lang="de-DE" dirty="0" smtClean="0">
                <a:solidFill>
                  <a:srgbClr val="002060"/>
                </a:solidFill>
              </a:rPr>
              <a:t>, </a:t>
            </a:r>
            <a:br>
              <a:rPr lang="de-DE" dirty="0" smtClean="0">
                <a:solidFill>
                  <a:srgbClr val="002060"/>
                </a:solidFill>
              </a:rPr>
            </a:br>
            <a:r>
              <a:rPr lang="de-DE" dirty="0" err="1" smtClean="0">
                <a:solidFill>
                  <a:srgbClr val="002060"/>
                </a:solidFill>
              </a:rPr>
              <a:t>poor</a:t>
            </a:r>
            <a:r>
              <a:rPr lang="de-DE" dirty="0" smtClean="0">
                <a:solidFill>
                  <a:srgbClr val="002060"/>
                </a:solidFill>
              </a:rPr>
              <a:t> in </a:t>
            </a:r>
            <a:r>
              <a:rPr lang="de-DE" dirty="0" err="1" smtClean="0">
                <a:solidFill>
                  <a:srgbClr val="002060"/>
                </a:solidFill>
              </a:rPr>
              <a:t>nutrients</a:t>
            </a:r>
            <a:endParaRPr lang="de-DE" dirty="0">
              <a:solidFill>
                <a:srgbClr val="002060"/>
              </a:solidFill>
            </a:endParaRPr>
          </a:p>
        </p:txBody>
      </p:sp>
      <p:sp>
        <p:nvSpPr>
          <p:cNvPr id="13" name="Textfeld 12"/>
          <p:cNvSpPr txBox="1"/>
          <p:nvPr/>
        </p:nvSpPr>
        <p:spPr>
          <a:xfrm>
            <a:off x="-36512" y="6639163"/>
            <a:ext cx="4942985" cy="246221"/>
          </a:xfrm>
          <a:prstGeom prst="rect">
            <a:avLst/>
          </a:prstGeom>
          <a:noFill/>
        </p:spPr>
        <p:txBody>
          <a:bodyPr wrap="square" rtlCol="0">
            <a:spAutoFit/>
          </a:bodyPr>
          <a:lstStyle/>
          <a:p>
            <a:r>
              <a:rPr lang="de-DE" sz="1000" dirty="0" smtClean="0"/>
              <a:t>Spannl, </a:t>
            </a:r>
            <a:r>
              <a:rPr lang="de-DE" sz="1000" dirty="0" err="1" smtClean="0"/>
              <a:t>Homeier</a:t>
            </a:r>
            <a:r>
              <a:rPr lang="de-DE" sz="1000" dirty="0" smtClean="0"/>
              <a:t>, Bräuning,  </a:t>
            </a:r>
            <a:r>
              <a:rPr lang="en-US" sz="1000" i="1" dirty="0" smtClean="0"/>
              <a:t>Frontiers in Geoscience, </a:t>
            </a:r>
            <a:r>
              <a:rPr lang="en-US" sz="1000" dirty="0" smtClean="0"/>
              <a:t>2016</a:t>
            </a:r>
            <a:endParaRPr lang="de-DE" sz="1000" dirty="0"/>
          </a:p>
        </p:txBody>
      </p:sp>
      <p:sp>
        <p:nvSpPr>
          <p:cNvPr id="17" name="Line 18"/>
          <p:cNvSpPr>
            <a:spLocks noChangeShapeType="1"/>
          </p:cNvSpPr>
          <p:nvPr/>
        </p:nvSpPr>
        <p:spPr bwMode="auto">
          <a:xfrm>
            <a:off x="5774297" y="4005064"/>
            <a:ext cx="3024187" cy="0"/>
          </a:xfrm>
          <a:prstGeom prst="line">
            <a:avLst/>
          </a:prstGeom>
          <a:noFill/>
          <a:ln w="9525">
            <a:solidFill>
              <a:schemeClr val="bg2"/>
            </a:solidFill>
            <a:prstDash val="dash"/>
            <a:round/>
            <a:headEnd/>
            <a:tailEnd/>
          </a:ln>
          <a:effectLst/>
        </p:spPr>
        <p:txBody>
          <a:bodyPr/>
          <a:lstStyle/>
          <a:p>
            <a:endParaRPr lang="es-ES"/>
          </a:p>
        </p:txBody>
      </p:sp>
      <p:sp>
        <p:nvSpPr>
          <p:cNvPr id="18" name="Abgerundetes Rechteck 17"/>
          <p:cNvSpPr/>
          <p:nvPr/>
        </p:nvSpPr>
        <p:spPr>
          <a:xfrm>
            <a:off x="6635368" y="3987062"/>
            <a:ext cx="180020" cy="180020"/>
          </a:xfrm>
          <a:prstGeom prst="roundRect">
            <a:avLst/>
          </a:prstGeom>
          <a:solidFill>
            <a:schemeClr val="accent6">
              <a:lumMod val="75000"/>
              <a:alpha val="46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353547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p:cNvSpPr txBox="1"/>
          <p:nvPr/>
        </p:nvSpPr>
        <p:spPr>
          <a:xfrm>
            <a:off x="-36512" y="6639163"/>
            <a:ext cx="4942985" cy="246221"/>
          </a:xfrm>
          <a:prstGeom prst="rect">
            <a:avLst/>
          </a:prstGeom>
          <a:noFill/>
        </p:spPr>
        <p:txBody>
          <a:bodyPr wrap="square" rtlCol="0">
            <a:spAutoFit/>
          </a:bodyPr>
          <a:lstStyle/>
          <a:p>
            <a:r>
              <a:rPr lang="de-DE" sz="1000" dirty="0" smtClean="0"/>
              <a:t>Spannl, </a:t>
            </a:r>
            <a:r>
              <a:rPr lang="de-DE" sz="1000" dirty="0" err="1" smtClean="0"/>
              <a:t>Homeier</a:t>
            </a:r>
            <a:r>
              <a:rPr lang="de-DE" sz="1000" dirty="0" smtClean="0"/>
              <a:t>, Bräuning,  </a:t>
            </a:r>
            <a:r>
              <a:rPr lang="en-US" sz="1000" i="1" dirty="0" smtClean="0"/>
              <a:t>Frontiers in Geoscience, </a:t>
            </a:r>
            <a:r>
              <a:rPr lang="en-US" sz="1000" dirty="0" smtClean="0"/>
              <a:t>2016</a:t>
            </a:r>
            <a:endParaRPr lang="de-DE" sz="1000" dirty="0"/>
          </a:p>
        </p:txBody>
      </p:sp>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FF0000"/>
              </a:gs>
            </a:gsLst>
            <a:lin ang="0" scaled="1"/>
          </a:gradFill>
          <a:ln w="9525" algn="ctr">
            <a:noFill/>
            <a:miter lim="800000"/>
            <a:headEnd/>
            <a:tailEnd/>
          </a:ln>
          <a:effectLst/>
        </p:spPr>
        <p:txBody>
          <a:bodyPr>
            <a:spAutoFit/>
          </a:bodyPr>
          <a:lstStyle/>
          <a:p>
            <a:pPr fontAlgn="auto">
              <a:spcBef>
                <a:spcPct val="50000"/>
              </a:spcBef>
              <a:spcAft>
                <a:spcPts val="0"/>
              </a:spcAft>
            </a:pPr>
            <a:r>
              <a:rPr lang="de-DE" sz="1100" b="1" dirty="0" err="1" smtClean="0">
                <a:solidFill>
                  <a:srgbClr val="C0504D">
                    <a:lumMod val="75000"/>
                  </a:srgbClr>
                </a:solidFill>
                <a:latin typeface="Calibri"/>
              </a:rPr>
              <a:t>Fertilization</a:t>
            </a:r>
            <a:r>
              <a:rPr lang="de-DE" sz="1100" b="1" dirty="0" smtClean="0">
                <a:solidFill>
                  <a:srgbClr val="C0504D">
                    <a:lumMod val="75000"/>
                  </a:srgbClr>
                </a:solidFill>
                <a:latin typeface="Calibri"/>
              </a:rPr>
              <a:t> </a:t>
            </a:r>
            <a:r>
              <a:rPr lang="de-DE" sz="1100" b="1" dirty="0" err="1" smtClean="0">
                <a:solidFill>
                  <a:srgbClr val="C0504D">
                    <a:lumMod val="75000"/>
                  </a:srgbClr>
                </a:solidFill>
                <a:latin typeface="Calibri"/>
              </a:rPr>
              <a:t>effects</a:t>
            </a:r>
            <a:endParaRPr lang="de-DE" sz="1100" b="1" dirty="0">
              <a:solidFill>
                <a:srgbClr val="C0504D">
                  <a:lumMod val="75000"/>
                </a:srgbClr>
              </a:solidFill>
              <a:latin typeface="Calibri"/>
            </a:endParaRPr>
          </a:p>
        </p:txBody>
      </p:sp>
      <p:pic>
        <p:nvPicPr>
          <p:cNvPr id="12" name="Grafik 11"/>
          <p:cNvPicPr/>
          <p:nvPr/>
        </p:nvPicPr>
        <p:blipFill>
          <a:blip r:embed="rId2" cstate="print">
            <a:extLst>
              <a:ext uri="{28A0092B-C50C-407E-A947-70E740481C1C}">
                <a14:useLocalDpi xmlns:a14="http://schemas.microsoft.com/office/drawing/2010/main" val="0"/>
              </a:ext>
            </a:extLst>
          </a:blip>
          <a:stretch>
            <a:fillRect/>
          </a:stretch>
        </p:blipFill>
        <p:spPr>
          <a:xfrm>
            <a:off x="47858" y="1196752"/>
            <a:ext cx="6180326" cy="4896544"/>
          </a:xfrm>
          <a:prstGeom prst="rect">
            <a:avLst/>
          </a:prstGeom>
          <a:ln w="6350">
            <a:solidFill>
              <a:schemeClr val="tx1">
                <a:lumMod val="50000"/>
                <a:lumOff val="50000"/>
              </a:schemeClr>
            </a:solidFill>
          </a:ln>
        </p:spPr>
      </p:pic>
      <p:sp>
        <p:nvSpPr>
          <p:cNvPr id="11" name="Rechteck 10"/>
          <p:cNvSpPr/>
          <p:nvPr/>
        </p:nvSpPr>
        <p:spPr>
          <a:xfrm>
            <a:off x="6252335" y="1071258"/>
            <a:ext cx="3000185" cy="4745915"/>
          </a:xfrm>
          <a:prstGeom prst="rect">
            <a:avLst/>
          </a:prstGeom>
        </p:spPr>
        <p:txBody>
          <a:bodyPr wrap="square">
            <a:spAutoFit/>
          </a:bodyPr>
          <a:lstStyle/>
          <a:p>
            <a:pPr>
              <a:lnSpc>
                <a:spcPct val="115000"/>
              </a:lnSpc>
              <a:spcAft>
                <a:spcPts val="0"/>
              </a:spcAft>
            </a:pPr>
            <a:r>
              <a:rPr lang="en-US" sz="1400" b="1" dirty="0" smtClean="0">
                <a:latin typeface="Times New Roman"/>
                <a:ea typeface="Calibri"/>
                <a:cs typeface="Times New Roman"/>
              </a:rPr>
              <a:t>(</a:t>
            </a:r>
            <a:r>
              <a:rPr lang="en-US" sz="1400" b="1" dirty="0">
                <a:latin typeface="Times New Roman"/>
                <a:ea typeface="Calibri"/>
                <a:cs typeface="Times New Roman"/>
              </a:rPr>
              <a:t>A)</a:t>
            </a:r>
            <a:r>
              <a:rPr lang="en-US" sz="1400" dirty="0">
                <a:latin typeface="Times New Roman"/>
                <a:ea typeface="Calibri"/>
                <a:cs typeface="Times New Roman"/>
              </a:rPr>
              <a:t> Part of a cross section of</a:t>
            </a:r>
            <a:r>
              <a:rPr lang="en-US" sz="1400" i="1" dirty="0">
                <a:latin typeface="Times New Roman"/>
                <a:ea typeface="Calibri"/>
                <a:cs typeface="Times New Roman"/>
              </a:rPr>
              <a:t> A. </a:t>
            </a:r>
            <a:r>
              <a:rPr lang="en-US" sz="1400" i="1" dirty="0" err="1">
                <a:latin typeface="Times New Roman"/>
                <a:ea typeface="Calibri"/>
                <a:cs typeface="Times New Roman"/>
              </a:rPr>
              <a:t>lojaensis</a:t>
            </a:r>
            <a:r>
              <a:rPr lang="en-US" sz="1400" i="1" dirty="0">
                <a:latin typeface="Times New Roman"/>
                <a:ea typeface="Calibri"/>
                <a:cs typeface="Times New Roman"/>
              </a:rPr>
              <a:t> </a:t>
            </a:r>
            <a:r>
              <a:rPr lang="en-US" sz="1400" dirty="0">
                <a:latin typeface="Times New Roman"/>
                <a:ea typeface="Calibri"/>
                <a:cs typeface="Times New Roman"/>
              </a:rPr>
              <a:t>from the pith to the </a:t>
            </a:r>
            <a:r>
              <a:rPr lang="en-US" sz="1400" dirty="0" smtClean="0">
                <a:latin typeface="Times New Roman"/>
                <a:ea typeface="Calibri"/>
                <a:cs typeface="Times New Roman"/>
              </a:rPr>
              <a:t>bark. Partly </a:t>
            </a:r>
            <a:r>
              <a:rPr lang="en-US" sz="1400" dirty="0">
                <a:latin typeface="Times New Roman"/>
                <a:ea typeface="Calibri"/>
                <a:cs typeface="Times New Roman"/>
              </a:rPr>
              <a:t>distinct growth ring boundaries (GRB) are indicated by white arrows</a:t>
            </a:r>
            <a:r>
              <a:rPr lang="en-US" sz="1400" dirty="0" smtClean="0">
                <a:latin typeface="Times New Roman"/>
                <a:ea typeface="Calibri"/>
                <a:cs typeface="Times New Roman"/>
              </a:rPr>
              <a:t>. </a:t>
            </a:r>
            <a:endParaRPr lang="de-DE" sz="1400" dirty="0">
              <a:latin typeface="Calibri"/>
              <a:ea typeface="Calibri"/>
              <a:cs typeface="Times New Roman"/>
            </a:endParaRPr>
          </a:p>
          <a:p>
            <a:endParaRPr lang="en-US" sz="1400" b="1" dirty="0" smtClean="0">
              <a:latin typeface="Times New Roman"/>
            </a:endParaRPr>
          </a:p>
          <a:p>
            <a:r>
              <a:rPr lang="en-US" sz="1400" b="1" dirty="0" smtClean="0">
                <a:latin typeface="Times New Roman"/>
              </a:rPr>
              <a:t>(</a:t>
            </a:r>
            <a:r>
              <a:rPr lang="en-US" sz="1400" b="1" dirty="0">
                <a:latin typeface="Times New Roman"/>
              </a:rPr>
              <a:t>B)</a:t>
            </a:r>
            <a:r>
              <a:rPr lang="en-US" sz="1400" dirty="0">
                <a:latin typeface="Times New Roman"/>
              </a:rPr>
              <a:t> </a:t>
            </a:r>
            <a:r>
              <a:rPr lang="en-US" sz="1400" dirty="0" smtClean="0">
                <a:latin typeface="Times New Roman"/>
              </a:rPr>
              <a:t>Cross </a:t>
            </a:r>
            <a:r>
              <a:rPr lang="en-US" sz="1400" dirty="0">
                <a:latin typeface="Times New Roman"/>
              </a:rPr>
              <a:t>section of </a:t>
            </a:r>
            <a:r>
              <a:rPr lang="en-US" sz="1400" i="1" dirty="0">
                <a:latin typeface="Times New Roman"/>
              </a:rPr>
              <a:t>A. </a:t>
            </a:r>
            <a:r>
              <a:rPr lang="en-US" sz="1400" i="1" dirty="0" err="1" smtClean="0">
                <a:latin typeface="Times New Roman"/>
              </a:rPr>
              <a:t>lojaensis</a:t>
            </a:r>
            <a:r>
              <a:rPr lang="en-US" sz="1400" dirty="0" smtClean="0">
                <a:latin typeface="Times New Roman"/>
              </a:rPr>
              <a:t>. </a:t>
            </a:r>
            <a:br>
              <a:rPr lang="en-US" sz="1400" dirty="0" smtClean="0">
                <a:latin typeface="Times New Roman"/>
              </a:rPr>
            </a:br>
            <a:r>
              <a:rPr lang="en-US" sz="1400" dirty="0" smtClean="0">
                <a:latin typeface="Times New Roman"/>
              </a:rPr>
              <a:t>SV </a:t>
            </a:r>
            <a:r>
              <a:rPr lang="en-US" sz="1400" dirty="0">
                <a:latin typeface="Times New Roman"/>
              </a:rPr>
              <a:t>= solitary vessel, MV = multiple vessels, LF = flattened and thickened </a:t>
            </a:r>
            <a:r>
              <a:rPr lang="en-US" sz="1400" dirty="0" err="1">
                <a:latin typeface="Times New Roman"/>
              </a:rPr>
              <a:t>libriform</a:t>
            </a:r>
            <a:r>
              <a:rPr lang="en-US" sz="1400" dirty="0">
                <a:latin typeface="Times New Roman"/>
              </a:rPr>
              <a:t> fibers, WR = wood ray, AAP = axial </a:t>
            </a:r>
            <a:r>
              <a:rPr lang="en-US" sz="1400" dirty="0" err="1">
                <a:latin typeface="Times New Roman"/>
              </a:rPr>
              <a:t>apotracheal</a:t>
            </a:r>
            <a:r>
              <a:rPr lang="en-US" sz="1400" dirty="0">
                <a:latin typeface="Times New Roman"/>
              </a:rPr>
              <a:t> parenchyma; </a:t>
            </a:r>
            <a:endParaRPr lang="de-DE" sz="1400" dirty="0"/>
          </a:p>
          <a:p>
            <a:endParaRPr lang="en-US" sz="1400" b="1" dirty="0" smtClean="0">
              <a:latin typeface="Times New Roman"/>
            </a:endParaRPr>
          </a:p>
          <a:p>
            <a:r>
              <a:rPr lang="en-US" sz="1400" b="1" dirty="0" smtClean="0">
                <a:latin typeface="Times New Roman"/>
              </a:rPr>
              <a:t>(</a:t>
            </a:r>
            <a:r>
              <a:rPr lang="en-US" sz="1400" b="1" dirty="0">
                <a:latin typeface="Times New Roman"/>
              </a:rPr>
              <a:t>C)</a:t>
            </a:r>
            <a:r>
              <a:rPr lang="en-US" sz="1400" dirty="0">
                <a:latin typeface="Times New Roman"/>
              </a:rPr>
              <a:t> </a:t>
            </a:r>
            <a:r>
              <a:rPr lang="en-US" sz="1400" dirty="0" smtClean="0">
                <a:latin typeface="Times New Roman"/>
              </a:rPr>
              <a:t>Tangential </a:t>
            </a:r>
            <a:r>
              <a:rPr lang="en-US" sz="1400" dirty="0">
                <a:latin typeface="Times New Roman"/>
              </a:rPr>
              <a:t>section of </a:t>
            </a:r>
            <a:r>
              <a:rPr lang="en-US" sz="1400" i="1" dirty="0">
                <a:latin typeface="Times New Roman"/>
              </a:rPr>
              <a:t>A. </a:t>
            </a:r>
            <a:r>
              <a:rPr lang="en-US" sz="1400" i="1" dirty="0" err="1" smtClean="0">
                <a:latin typeface="Times New Roman"/>
              </a:rPr>
              <a:t>lojaensis</a:t>
            </a:r>
            <a:r>
              <a:rPr lang="en-US" sz="1400" dirty="0" smtClean="0">
                <a:latin typeface="Times New Roman"/>
              </a:rPr>
              <a:t>. </a:t>
            </a:r>
            <a:r>
              <a:rPr lang="en-US" sz="1400" dirty="0">
                <a:latin typeface="Times New Roman"/>
              </a:rPr>
              <a:t>LF = </a:t>
            </a:r>
            <a:r>
              <a:rPr lang="en-US" sz="1400" dirty="0" err="1">
                <a:latin typeface="Times New Roman"/>
              </a:rPr>
              <a:t>libriform</a:t>
            </a:r>
            <a:r>
              <a:rPr lang="en-US" sz="1400" dirty="0">
                <a:latin typeface="Times New Roman"/>
              </a:rPr>
              <a:t> fibers, PP = perforation plate, AIP = alternate positioned </a:t>
            </a:r>
            <a:r>
              <a:rPr lang="en-US" sz="1400" dirty="0" err="1">
                <a:latin typeface="Times New Roman"/>
              </a:rPr>
              <a:t>intervessel</a:t>
            </a:r>
            <a:r>
              <a:rPr lang="en-US" sz="1400" dirty="0">
                <a:latin typeface="Times New Roman"/>
              </a:rPr>
              <a:t> pits, PPA = </a:t>
            </a:r>
            <a:r>
              <a:rPr lang="en-US" sz="1400" dirty="0" err="1">
                <a:latin typeface="Times New Roman"/>
              </a:rPr>
              <a:t>paratracheal</a:t>
            </a:r>
            <a:r>
              <a:rPr lang="en-US" sz="1400" dirty="0">
                <a:latin typeface="Times New Roman"/>
              </a:rPr>
              <a:t> parenchyma; </a:t>
            </a:r>
            <a:endParaRPr lang="de-DE" sz="1400" dirty="0"/>
          </a:p>
          <a:p>
            <a:endParaRPr lang="en-US" sz="1400" b="1" dirty="0" smtClean="0">
              <a:latin typeface="Times New Roman"/>
            </a:endParaRPr>
          </a:p>
          <a:p>
            <a:r>
              <a:rPr lang="en-US" sz="1400" b="1" dirty="0" smtClean="0">
                <a:latin typeface="Times New Roman"/>
              </a:rPr>
              <a:t>(</a:t>
            </a:r>
            <a:r>
              <a:rPr lang="en-US" sz="1400" b="1" dirty="0">
                <a:latin typeface="Times New Roman"/>
              </a:rPr>
              <a:t>D)</a:t>
            </a:r>
            <a:r>
              <a:rPr lang="en-US" sz="1400" dirty="0">
                <a:latin typeface="Times New Roman"/>
              </a:rPr>
              <a:t> </a:t>
            </a:r>
            <a:r>
              <a:rPr lang="en-US" sz="1400" dirty="0" smtClean="0">
                <a:latin typeface="Times New Roman"/>
              </a:rPr>
              <a:t>Wood </a:t>
            </a:r>
            <a:r>
              <a:rPr lang="en-US" sz="1400" dirty="0">
                <a:latin typeface="Times New Roman"/>
              </a:rPr>
              <a:t>rays of </a:t>
            </a:r>
            <a:r>
              <a:rPr lang="en-US" sz="1400" i="1" dirty="0">
                <a:latin typeface="Times New Roman"/>
              </a:rPr>
              <a:t>A. </a:t>
            </a:r>
            <a:r>
              <a:rPr lang="en-US" sz="1400" i="1" dirty="0" err="1">
                <a:latin typeface="Times New Roman"/>
              </a:rPr>
              <a:t>lojaensis</a:t>
            </a:r>
            <a:r>
              <a:rPr lang="en-US" sz="1400" dirty="0">
                <a:latin typeface="Times New Roman"/>
              </a:rPr>
              <a:t> (radial </a:t>
            </a:r>
            <a:r>
              <a:rPr lang="en-US" sz="1400" dirty="0" smtClean="0">
                <a:latin typeface="Times New Roman"/>
              </a:rPr>
              <a:t>section). </a:t>
            </a:r>
            <a:br>
              <a:rPr lang="en-US" sz="1400" dirty="0" smtClean="0">
                <a:latin typeface="Times New Roman"/>
              </a:rPr>
            </a:br>
            <a:r>
              <a:rPr lang="en-US" sz="1400" dirty="0" smtClean="0">
                <a:latin typeface="Times New Roman"/>
              </a:rPr>
              <a:t>URC </a:t>
            </a:r>
            <a:r>
              <a:rPr lang="en-US" sz="1400" dirty="0">
                <a:latin typeface="Times New Roman"/>
              </a:rPr>
              <a:t>= upright rectangular ray cells, SRC = squared ray cells;</a:t>
            </a:r>
            <a:endParaRPr lang="de-DE" sz="1400" dirty="0">
              <a:effectLst/>
            </a:endParaRPr>
          </a:p>
        </p:txBody>
      </p:sp>
      <p:sp>
        <p:nvSpPr>
          <p:cNvPr id="13" name="Rechteck 12"/>
          <p:cNvSpPr/>
          <p:nvPr/>
        </p:nvSpPr>
        <p:spPr>
          <a:xfrm>
            <a:off x="193034" y="404664"/>
            <a:ext cx="6827238" cy="369332"/>
          </a:xfrm>
          <a:prstGeom prst="rect">
            <a:avLst/>
          </a:prstGeom>
        </p:spPr>
        <p:txBody>
          <a:bodyPr wrap="square">
            <a:spAutoFit/>
          </a:bodyPr>
          <a:lstStyle/>
          <a:p>
            <a:pPr>
              <a:spcAft>
                <a:spcPts val="0"/>
              </a:spcAft>
            </a:pPr>
            <a:r>
              <a:rPr lang="en-US" dirty="0">
                <a:latin typeface="Arial" panose="020B0604020202020204" pitchFamily="34" charset="0"/>
                <a:ea typeface="Calibri"/>
                <a:cs typeface="Arial" panose="020B0604020202020204" pitchFamily="34" charset="0"/>
              </a:rPr>
              <a:t>Characteristics of wood anatomical traits of </a:t>
            </a:r>
            <a:r>
              <a:rPr lang="en-US" i="1" dirty="0" err="1" smtClean="0">
                <a:latin typeface="Arial" panose="020B0604020202020204" pitchFamily="34" charset="0"/>
                <a:ea typeface="Calibri"/>
                <a:cs typeface="Arial" panose="020B0604020202020204" pitchFamily="34" charset="0"/>
              </a:rPr>
              <a:t>Alchornea</a:t>
            </a:r>
            <a:r>
              <a:rPr lang="en-US" i="1" dirty="0" smtClean="0">
                <a:latin typeface="Arial" panose="020B0604020202020204" pitchFamily="34" charset="0"/>
                <a:ea typeface="Calibri"/>
                <a:cs typeface="Arial" panose="020B0604020202020204" pitchFamily="34" charset="0"/>
              </a:rPr>
              <a:t> </a:t>
            </a:r>
            <a:r>
              <a:rPr lang="en-US" i="1" dirty="0" err="1">
                <a:latin typeface="Arial" panose="020B0604020202020204" pitchFamily="34" charset="0"/>
                <a:ea typeface="Calibri"/>
                <a:cs typeface="Arial" panose="020B0604020202020204" pitchFamily="34" charset="0"/>
              </a:rPr>
              <a:t>lojaensis</a:t>
            </a:r>
            <a:r>
              <a:rPr lang="en-US" dirty="0">
                <a:latin typeface="Arial" panose="020B0604020202020204" pitchFamily="34" charset="0"/>
                <a:ea typeface="Calibri"/>
                <a:cs typeface="Arial" panose="020B0604020202020204" pitchFamily="34" charset="0"/>
              </a:rPr>
              <a:t>. </a:t>
            </a: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74893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FF0000"/>
              </a:gs>
            </a:gsLst>
            <a:lin ang="0" scaled="1"/>
          </a:gradFill>
          <a:ln w="9525" algn="ctr">
            <a:noFill/>
            <a:miter lim="800000"/>
            <a:headEnd/>
            <a:tailEnd/>
          </a:ln>
          <a:effectLst/>
        </p:spPr>
        <p:txBody>
          <a:bodyPr>
            <a:spAutoFit/>
          </a:bodyPr>
          <a:lstStyle/>
          <a:p>
            <a:pPr fontAlgn="auto">
              <a:spcBef>
                <a:spcPct val="50000"/>
              </a:spcBef>
              <a:spcAft>
                <a:spcPts val="0"/>
              </a:spcAft>
            </a:pPr>
            <a:r>
              <a:rPr lang="de-DE" sz="1100" b="1" dirty="0" err="1" smtClean="0">
                <a:solidFill>
                  <a:srgbClr val="C0504D">
                    <a:lumMod val="75000"/>
                  </a:srgbClr>
                </a:solidFill>
                <a:latin typeface="Calibri"/>
              </a:rPr>
              <a:t>Fertilization</a:t>
            </a:r>
            <a:r>
              <a:rPr lang="de-DE" sz="1100" b="1" dirty="0" smtClean="0">
                <a:solidFill>
                  <a:srgbClr val="C0504D">
                    <a:lumMod val="75000"/>
                  </a:srgbClr>
                </a:solidFill>
                <a:latin typeface="Calibri"/>
              </a:rPr>
              <a:t> </a:t>
            </a:r>
            <a:r>
              <a:rPr lang="de-DE" sz="1100" b="1" dirty="0" err="1" smtClean="0">
                <a:solidFill>
                  <a:srgbClr val="C0504D">
                    <a:lumMod val="75000"/>
                  </a:srgbClr>
                </a:solidFill>
                <a:latin typeface="Calibri"/>
              </a:rPr>
              <a:t>effects</a:t>
            </a:r>
            <a:endParaRPr lang="de-DE" sz="1100" b="1" dirty="0">
              <a:solidFill>
                <a:srgbClr val="C0504D">
                  <a:lumMod val="75000"/>
                </a:srgbClr>
              </a:solidFill>
              <a:latin typeface="Calibri"/>
            </a:endParaRPr>
          </a:p>
        </p:txBody>
      </p:sp>
      <p:sp>
        <p:nvSpPr>
          <p:cNvPr id="13" name="Rechteck 12"/>
          <p:cNvSpPr/>
          <p:nvPr/>
        </p:nvSpPr>
        <p:spPr>
          <a:xfrm>
            <a:off x="193034" y="404664"/>
            <a:ext cx="6827238" cy="369332"/>
          </a:xfrm>
          <a:prstGeom prst="rect">
            <a:avLst/>
          </a:prstGeom>
        </p:spPr>
        <p:txBody>
          <a:bodyPr wrap="square">
            <a:spAutoFit/>
          </a:bodyPr>
          <a:lstStyle/>
          <a:p>
            <a:pPr>
              <a:spcAft>
                <a:spcPts val="0"/>
              </a:spcAft>
            </a:pPr>
            <a:r>
              <a:rPr lang="en-US" dirty="0">
                <a:latin typeface="Arial" panose="020B0604020202020204" pitchFamily="34" charset="0"/>
                <a:ea typeface="Calibri"/>
                <a:cs typeface="Arial" panose="020B0604020202020204" pitchFamily="34" charset="0"/>
              </a:rPr>
              <a:t>Characteristics of wood anatomical traits of </a:t>
            </a:r>
            <a:r>
              <a:rPr lang="en-US" i="1" dirty="0" err="1" smtClean="0">
                <a:latin typeface="Arial" panose="020B0604020202020204" pitchFamily="34" charset="0"/>
                <a:ea typeface="Calibri"/>
                <a:cs typeface="Arial" panose="020B0604020202020204" pitchFamily="34" charset="0"/>
              </a:rPr>
              <a:t>Alchornea</a:t>
            </a:r>
            <a:r>
              <a:rPr lang="en-US" i="1" dirty="0" smtClean="0">
                <a:latin typeface="Arial" panose="020B0604020202020204" pitchFamily="34" charset="0"/>
                <a:ea typeface="Calibri"/>
                <a:cs typeface="Arial" panose="020B0604020202020204" pitchFamily="34" charset="0"/>
              </a:rPr>
              <a:t> </a:t>
            </a:r>
            <a:r>
              <a:rPr lang="en-US" i="1" dirty="0" err="1">
                <a:latin typeface="Arial" panose="020B0604020202020204" pitchFamily="34" charset="0"/>
                <a:ea typeface="Calibri"/>
                <a:cs typeface="Arial" panose="020B0604020202020204" pitchFamily="34" charset="0"/>
              </a:rPr>
              <a:t>lojaensis</a:t>
            </a:r>
            <a:r>
              <a:rPr lang="en-US" dirty="0">
                <a:latin typeface="Arial" panose="020B0604020202020204" pitchFamily="34" charset="0"/>
                <a:ea typeface="Calibri"/>
                <a:cs typeface="Arial" panose="020B0604020202020204" pitchFamily="34" charset="0"/>
              </a:rPr>
              <a:t>. </a:t>
            </a:r>
            <a:endParaRPr lang="de-DE"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36" y="764704"/>
            <a:ext cx="42378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1" y="4242395"/>
            <a:ext cx="8660164" cy="2354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764704"/>
            <a:ext cx="3771900"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feld 13"/>
          <p:cNvSpPr txBox="1"/>
          <p:nvPr/>
        </p:nvSpPr>
        <p:spPr>
          <a:xfrm>
            <a:off x="-36512" y="6639163"/>
            <a:ext cx="4942985" cy="246221"/>
          </a:xfrm>
          <a:prstGeom prst="rect">
            <a:avLst/>
          </a:prstGeom>
          <a:noFill/>
        </p:spPr>
        <p:txBody>
          <a:bodyPr wrap="square" rtlCol="0">
            <a:spAutoFit/>
          </a:bodyPr>
          <a:lstStyle/>
          <a:p>
            <a:r>
              <a:rPr lang="de-DE" sz="1000" dirty="0" smtClean="0"/>
              <a:t>Spannl, </a:t>
            </a:r>
            <a:r>
              <a:rPr lang="de-DE" sz="1000" dirty="0" err="1" smtClean="0"/>
              <a:t>Homeier</a:t>
            </a:r>
            <a:r>
              <a:rPr lang="de-DE" sz="1000" dirty="0" smtClean="0"/>
              <a:t>, Bräuning,  </a:t>
            </a:r>
            <a:r>
              <a:rPr lang="en-US" sz="1000" i="1" dirty="0" smtClean="0"/>
              <a:t>Frontiers in Geoscience, </a:t>
            </a:r>
            <a:r>
              <a:rPr lang="en-US" sz="1000" dirty="0" smtClean="0"/>
              <a:t>2016</a:t>
            </a:r>
            <a:endParaRPr lang="de-DE" sz="1000" dirty="0"/>
          </a:p>
        </p:txBody>
      </p:sp>
      <p:sp>
        <p:nvSpPr>
          <p:cNvPr id="2" name="Abgerundetes Rechteck 1"/>
          <p:cNvSpPr/>
          <p:nvPr/>
        </p:nvSpPr>
        <p:spPr>
          <a:xfrm>
            <a:off x="4139952" y="5157192"/>
            <a:ext cx="504056" cy="1080120"/>
          </a:xfrm>
          <a:prstGeom prst="roundRect">
            <a:avLst/>
          </a:prstGeom>
          <a:solidFill>
            <a:schemeClr val="accent6">
              <a:lumMod val="60000"/>
              <a:lumOff val="40000"/>
              <a:alpha val="2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Abgerundetes Rechteck 14"/>
          <p:cNvSpPr/>
          <p:nvPr/>
        </p:nvSpPr>
        <p:spPr>
          <a:xfrm>
            <a:off x="7020675" y="1952836"/>
            <a:ext cx="504056" cy="1908212"/>
          </a:xfrm>
          <a:prstGeom prst="roundRect">
            <a:avLst/>
          </a:prstGeom>
          <a:solidFill>
            <a:schemeClr val="accent6">
              <a:lumMod val="60000"/>
              <a:lumOff val="40000"/>
              <a:alpha val="2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8726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FF0000"/>
              </a:gs>
            </a:gsLst>
            <a:lin ang="0" scaled="1"/>
          </a:gradFill>
          <a:ln w="9525" algn="ctr">
            <a:noFill/>
            <a:miter lim="800000"/>
            <a:headEnd/>
            <a:tailEnd/>
          </a:ln>
          <a:effectLst/>
        </p:spPr>
        <p:txBody>
          <a:bodyPr>
            <a:spAutoFit/>
          </a:bodyPr>
          <a:lstStyle/>
          <a:p>
            <a:pPr fontAlgn="auto">
              <a:spcBef>
                <a:spcPct val="50000"/>
              </a:spcBef>
              <a:spcAft>
                <a:spcPts val="0"/>
              </a:spcAft>
            </a:pPr>
            <a:r>
              <a:rPr lang="de-DE" sz="1100" b="1" dirty="0" err="1" smtClean="0">
                <a:solidFill>
                  <a:srgbClr val="C0504D">
                    <a:lumMod val="75000"/>
                  </a:srgbClr>
                </a:solidFill>
                <a:latin typeface="Calibri"/>
              </a:rPr>
              <a:t>Fertilization</a:t>
            </a:r>
            <a:r>
              <a:rPr lang="de-DE" sz="1100" b="1" dirty="0" smtClean="0">
                <a:solidFill>
                  <a:srgbClr val="C0504D">
                    <a:lumMod val="75000"/>
                  </a:srgbClr>
                </a:solidFill>
                <a:latin typeface="Calibri"/>
              </a:rPr>
              <a:t> </a:t>
            </a:r>
            <a:r>
              <a:rPr lang="de-DE" sz="1100" b="1" dirty="0" err="1" smtClean="0">
                <a:solidFill>
                  <a:srgbClr val="C0504D">
                    <a:lumMod val="75000"/>
                  </a:srgbClr>
                </a:solidFill>
                <a:latin typeface="Calibri"/>
              </a:rPr>
              <a:t>effects</a:t>
            </a:r>
            <a:endParaRPr lang="de-DE" sz="1100" b="1" dirty="0">
              <a:solidFill>
                <a:srgbClr val="C0504D">
                  <a:lumMod val="75000"/>
                </a:srgbClr>
              </a:solidFill>
              <a:latin typeface="Calibri"/>
            </a:endParaRPr>
          </a:p>
        </p:txBody>
      </p:sp>
      <p:sp>
        <p:nvSpPr>
          <p:cNvPr id="13" name="Rechteck 12"/>
          <p:cNvSpPr/>
          <p:nvPr/>
        </p:nvSpPr>
        <p:spPr>
          <a:xfrm>
            <a:off x="193034" y="404664"/>
            <a:ext cx="6827238" cy="369332"/>
          </a:xfrm>
          <a:prstGeom prst="rect">
            <a:avLst/>
          </a:prstGeom>
        </p:spPr>
        <p:txBody>
          <a:bodyPr wrap="square">
            <a:spAutoFit/>
          </a:bodyPr>
          <a:lstStyle/>
          <a:p>
            <a:pPr>
              <a:spcAft>
                <a:spcPts val="0"/>
              </a:spcAft>
            </a:pPr>
            <a:r>
              <a:rPr lang="en-US" dirty="0">
                <a:latin typeface="Arial" panose="020B0604020202020204" pitchFamily="34" charset="0"/>
                <a:ea typeface="Calibri"/>
                <a:cs typeface="Arial" panose="020B0604020202020204" pitchFamily="34" charset="0"/>
              </a:rPr>
              <a:t>Characteristics of wood anatomical traits of </a:t>
            </a:r>
            <a:r>
              <a:rPr lang="en-US" i="1" dirty="0" err="1" smtClean="0">
                <a:latin typeface="Arial" panose="020B0604020202020204" pitchFamily="34" charset="0"/>
                <a:ea typeface="Calibri"/>
                <a:cs typeface="Arial" panose="020B0604020202020204" pitchFamily="34" charset="0"/>
              </a:rPr>
              <a:t>Alchornea</a:t>
            </a:r>
            <a:r>
              <a:rPr lang="en-US" i="1" dirty="0" smtClean="0">
                <a:latin typeface="Arial" panose="020B0604020202020204" pitchFamily="34" charset="0"/>
                <a:ea typeface="Calibri"/>
                <a:cs typeface="Arial" panose="020B0604020202020204" pitchFamily="34" charset="0"/>
              </a:rPr>
              <a:t> </a:t>
            </a:r>
            <a:r>
              <a:rPr lang="en-US" i="1" dirty="0" err="1">
                <a:latin typeface="Arial" panose="020B0604020202020204" pitchFamily="34" charset="0"/>
                <a:ea typeface="Calibri"/>
                <a:cs typeface="Arial" panose="020B0604020202020204" pitchFamily="34" charset="0"/>
              </a:rPr>
              <a:t>lojaensis</a:t>
            </a:r>
            <a:r>
              <a:rPr lang="en-US" dirty="0">
                <a:latin typeface="Arial" panose="020B0604020202020204" pitchFamily="34" charset="0"/>
                <a:ea typeface="Calibri"/>
                <a:cs typeface="Arial" panose="020B0604020202020204" pitchFamily="34" charset="0"/>
              </a:rPr>
              <a:t>. </a:t>
            </a:r>
            <a:endParaRPr lang="de-DE" dirty="0">
              <a:latin typeface="Arial" panose="020B0604020202020204" pitchFamily="34" charset="0"/>
              <a:cs typeface="Arial" panose="020B0604020202020204" pitchFamily="34" charset="0"/>
            </a:endParaRP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724" y="783258"/>
            <a:ext cx="4340868" cy="5670077"/>
          </a:xfrm>
          <a:prstGeom prst="rect">
            <a:avLst/>
          </a:prstGeom>
        </p:spPr>
      </p:pic>
      <p:sp>
        <p:nvSpPr>
          <p:cNvPr id="2" name="Rechteck 1"/>
          <p:cNvSpPr/>
          <p:nvPr/>
        </p:nvSpPr>
        <p:spPr>
          <a:xfrm>
            <a:off x="4644008" y="1196752"/>
            <a:ext cx="4392488" cy="5262979"/>
          </a:xfrm>
          <a:prstGeom prst="rect">
            <a:avLst/>
          </a:prstGeom>
        </p:spPr>
        <p:txBody>
          <a:bodyPr wrap="square">
            <a:spAutoFit/>
          </a:bodyPr>
          <a:lstStyle/>
          <a:p>
            <a:r>
              <a:rPr lang="en-US" sz="1600" dirty="0"/>
              <a:t>Mean frequency distribution (%) of arithmetic vessel diameter classes (20 µm width) of </a:t>
            </a:r>
            <a:r>
              <a:rPr lang="en-US" sz="1600" dirty="0" smtClean="0"/>
              <a:t/>
            </a:r>
            <a:br>
              <a:rPr lang="en-US" sz="1600" dirty="0" smtClean="0"/>
            </a:br>
            <a:r>
              <a:rPr lang="en-US" sz="1600" dirty="0" smtClean="0"/>
              <a:t>- total </a:t>
            </a:r>
            <a:r>
              <a:rPr lang="en-US" sz="1600" dirty="0"/>
              <a:t>number of vessels (upper panel), </a:t>
            </a:r>
            <a:r>
              <a:rPr lang="en-US" sz="1600" dirty="0" smtClean="0"/>
              <a:t/>
            </a:r>
            <a:br>
              <a:rPr lang="en-US" sz="1600" dirty="0" smtClean="0"/>
            </a:br>
            <a:r>
              <a:rPr lang="en-US" sz="1600" dirty="0" smtClean="0"/>
              <a:t>- solitary </a:t>
            </a:r>
            <a:r>
              <a:rPr lang="en-US" sz="1600" dirty="0"/>
              <a:t>vessels (middle panel) and </a:t>
            </a:r>
            <a:r>
              <a:rPr lang="en-US" sz="1600" dirty="0" smtClean="0"/>
              <a:t/>
            </a:r>
            <a:br>
              <a:rPr lang="en-US" sz="1600" dirty="0" smtClean="0"/>
            </a:br>
            <a:r>
              <a:rPr lang="en-US" sz="1600" dirty="0" smtClean="0"/>
              <a:t>- multiple </a:t>
            </a:r>
            <a:r>
              <a:rPr lang="en-US" sz="1600" dirty="0"/>
              <a:t>vessels (lower panel), </a:t>
            </a:r>
            <a:r>
              <a:rPr lang="en-US" sz="1600" dirty="0" smtClean="0"/>
              <a:t/>
            </a:r>
            <a:br>
              <a:rPr lang="en-US" sz="1600" dirty="0" smtClean="0"/>
            </a:br>
            <a:r>
              <a:rPr lang="en-US" sz="1600" dirty="0" smtClean="0"/>
              <a:t/>
            </a:r>
            <a:br>
              <a:rPr lang="en-US" sz="1600" dirty="0" smtClean="0"/>
            </a:br>
            <a:r>
              <a:rPr lang="en-US" sz="1600" dirty="0" smtClean="0"/>
              <a:t>separated </a:t>
            </a:r>
            <a:r>
              <a:rPr lang="en-US" sz="1600" dirty="0"/>
              <a:t>into </a:t>
            </a:r>
            <a:endParaRPr lang="en-US" sz="1600" dirty="0" smtClean="0"/>
          </a:p>
          <a:p>
            <a:r>
              <a:rPr lang="en-US" sz="1600" dirty="0" smtClean="0"/>
              <a:t>- control </a:t>
            </a:r>
            <a:r>
              <a:rPr lang="en-US" sz="1600" dirty="0"/>
              <a:t>group (</a:t>
            </a:r>
            <a:r>
              <a:rPr lang="en-US" sz="1600" dirty="0" smtClean="0"/>
              <a:t>C=grey), </a:t>
            </a:r>
            <a:br>
              <a:rPr lang="en-US" sz="1600" dirty="0" smtClean="0"/>
            </a:br>
            <a:r>
              <a:rPr lang="en-US" sz="1600" dirty="0" smtClean="0"/>
              <a:t>- nitrogen fertilized </a:t>
            </a:r>
            <a:r>
              <a:rPr lang="en-US" sz="1600" dirty="0"/>
              <a:t>group (N = dark </a:t>
            </a:r>
            <a:r>
              <a:rPr lang="en-US" sz="1600" dirty="0" smtClean="0"/>
              <a:t>green), </a:t>
            </a:r>
            <a:br>
              <a:rPr lang="en-US" sz="1600" dirty="0" smtClean="0"/>
            </a:br>
            <a:r>
              <a:rPr lang="en-US" sz="1600" dirty="0" smtClean="0"/>
              <a:t>- nitrogen </a:t>
            </a:r>
            <a:r>
              <a:rPr lang="en-US" sz="1600" dirty="0"/>
              <a:t>plus phosphorous fertilized group (N+P= light </a:t>
            </a:r>
            <a:r>
              <a:rPr lang="en-US" sz="1600" dirty="0" smtClean="0"/>
              <a:t>green). </a:t>
            </a:r>
          </a:p>
          <a:p>
            <a:endParaRPr lang="en-US" sz="1600" dirty="0"/>
          </a:p>
          <a:p>
            <a:r>
              <a:rPr lang="en-US" sz="1600" dirty="0" smtClean="0"/>
              <a:t>Columns </a:t>
            </a:r>
            <a:r>
              <a:rPr lang="en-US" sz="1600" dirty="0"/>
              <a:t>represent mean values of the three trees per treatment; </a:t>
            </a:r>
            <a:r>
              <a:rPr lang="en-US" sz="1600" dirty="0" smtClean="0"/>
              <a:t/>
            </a:r>
            <a:br>
              <a:rPr lang="en-US" sz="1600" dirty="0" smtClean="0"/>
            </a:br>
            <a:r>
              <a:rPr lang="en-US" sz="1600" dirty="0" smtClean="0"/>
              <a:t>whiskers </a:t>
            </a:r>
            <a:r>
              <a:rPr lang="en-US" sz="1600" dirty="0"/>
              <a:t>represent the respective standard deviation. </a:t>
            </a:r>
            <a:endParaRPr lang="en-US" sz="1600" dirty="0" smtClean="0"/>
          </a:p>
          <a:p>
            <a:endParaRPr lang="en-US" sz="1600" dirty="0"/>
          </a:p>
          <a:p>
            <a:r>
              <a:rPr lang="en-US" sz="1600" dirty="0" smtClean="0">
                <a:solidFill>
                  <a:srgbClr val="C00000"/>
                </a:solidFill>
              </a:rPr>
              <a:t>Fertilization leads to </a:t>
            </a:r>
            <a:r>
              <a:rPr lang="en-US" sz="1600" dirty="0" smtClean="0">
                <a:solidFill>
                  <a:srgbClr val="C00000"/>
                </a:solidFill>
              </a:rPr>
              <a:t>a shift </a:t>
            </a:r>
            <a:r>
              <a:rPr lang="en-US" sz="1600" dirty="0" smtClean="0">
                <a:solidFill>
                  <a:srgbClr val="C00000"/>
                </a:solidFill>
              </a:rPr>
              <a:t>in vessel size: more larger vessels, less smaller vessels. This may enhance </a:t>
            </a:r>
            <a:r>
              <a:rPr lang="en-US" sz="1600" dirty="0" smtClean="0">
                <a:solidFill>
                  <a:srgbClr val="C00000"/>
                </a:solidFill>
              </a:rPr>
              <a:t>the risk </a:t>
            </a:r>
            <a:r>
              <a:rPr lang="en-US" sz="1600" dirty="0" smtClean="0">
                <a:solidFill>
                  <a:srgbClr val="C00000"/>
                </a:solidFill>
              </a:rPr>
              <a:t>of cavitation under drought stress.</a:t>
            </a:r>
            <a:endParaRPr lang="de-DE" sz="1600" dirty="0">
              <a:solidFill>
                <a:srgbClr val="C00000"/>
              </a:solidFill>
            </a:endParaRPr>
          </a:p>
        </p:txBody>
      </p:sp>
      <p:sp>
        <p:nvSpPr>
          <p:cNvPr id="14" name="Textfeld 13"/>
          <p:cNvSpPr txBox="1"/>
          <p:nvPr/>
        </p:nvSpPr>
        <p:spPr>
          <a:xfrm>
            <a:off x="-36512" y="6639163"/>
            <a:ext cx="4942985" cy="246221"/>
          </a:xfrm>
          <a:prstGeom prst="rect">
            <a:avLst/>
          </a:prstGeom>
          <a:noFill/>
        </p:spPr>
        <p:txBody>
          <a:bodyPr wrap="square" rtlCol="0">
            <a:spAutoFit/>
          </a:bodyPr>
          <a:lstStyle/>
          <a:p>
            <a:r>
              <a:rPr lang="de-DE" sz="1000" dirty="0" smtClean="0"/>
              <a:t>Spannl, </a:t>
            </a:r>
            <a:r>
              <a:rPr lang="de-DE" sz="1000" dirty="0" err="1" smtClean="0"/>
              <a:t>Homeier</a:t>
            </a:r>
            <a:r>
              <a:rPr lang="de-DE" sz="1000" dirty="0" smtClean="0"/>
              <a:t>, Bräuning,  </a:t>
            </a:r>
            <a:r>
              <a:rPr lang="en-US" sz="1000" i="1" dirty="0" smtClean="0"/>
              <a:t>Frontiers in Geoscience, </a:t>
            </a:r>
            <a:r>
              <a:rPr lang="en-US" sz="1000" dirty="0" smtClean="0"/>
              <a:t>2016</a:t>
            </a:r>
            <a:endParaRPr lang="de-DE" sz="1000" dirty="0"/>
          </a:p>
        </p:txBody>
      </p:sp>
    </p:spTree>
    <p:extLst>
      <p:ext uri="{BB962C8B-B14F-4D97-AF65-F5344CB8AC3E}">
        <p14:creationId xmlns:p14="http://schemas.microsoft.com/office/powerpoint/2010/main" val="2735355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130804"/>
            <a:ext cx="4508199" cy="6682571"/>
          </a:xfrm>
          <a:prstGeom prst="rect">
            <a:avLst/>
          </a:prstGeom>
        </p:spPr>
      </p:pic>
      <p:sp>
        <p:nvSpPr>
          <p:cNvPr id="10" name="Text Box 42"/>
          <p:cNvSpPr txBox="1">
            <a:spLocks noChangeArrowheads="1"/>
          </p:cNvSpPr>
          <p:nvPr/>
        </p:nvSpPr>
        <p:spPr bwMode="auto">
          <a:xfrm>
            <a:off x="0" y="0"/>
            <a:ext cx="9144000" cy="261610"/>
          </a:xfrm>
          <a:prstGeom prst="rect">
            <a:avLst/>
          </a:prstGeom>
          <a:gradFill rotWithShape="1">
            <a:gsLst>
              <a:gs pos="0">
                <a:schemeClr val="bg1"/>
              </a:gs>
              <a:gs pos="100000">
                <a:srgbClr val="FF0000"/>
              </a:gs>
            </a:gsLst>
            <a:lin ang="0" scaled="1"/>
          </a:gradFill>
          <a:ln w="9525" algn="ctr">
            <a:noFill/>
            <a:miter lim="800000"/>
            <a:headEnd/>
            <a:tailEnd/>
          </a:ln>
          <a:effectLst/>
        </p:spPr>
        <p:txBody>
          <a:bodyPr>
            <a:spAutoFit/>
          </a:bodyPr>
          <a:lstStyle/>
          <a:p>
            <a:pPr fontAlgn="auto">
              <a:spcBef>
                <a:spcPct val="50000"/>
              </a:spcBef>
              <a:spcAft>
                <a:spcPts val="0"/>
              </a:spcAft>
            </a:pPr>
            <a:r>
              <a:rPr lang="de-DE" sz="1100" b="1" dirty="0" err="1" smtClean="0">
                <a:solidFill>
                  <a:srgbClr val="C0504D">
                    <a:lumMod val="75000"/>
                  </a:srgbClr>
                </a:solidFill>
                <a:latin typeface="Calibri"/>
              </a:rPr>
              <a:t>Fertilization</a:t>
            </a:r>
            <a:r>
              <a:rPr lang="de-DE" sz="1100" b="1" dirty="0" smtClean="0">
                <a:solidFill>
                  <a:srgbClr val="C0504D">
                    <a:lumMod val="75000"/>
                  </a:srgbClr>
                </a:solidFill>
                <a:latin typeface="Calibri"/>
              </a:rPr>
              <a:t> </a:t>
            </a:r>
            <a:r>
              <a:rPr lang="de-DE" sz="1100" b="1" dirty="0" err="1" smtClean="0">
                <a:solidFill>
                  <a:srgbClr val="C0504D">
                    <a:lumMod val="75000"/>
                  </a:srgbClr>
                </a:solidFill>
                <a:latin typeface="Calibri"/>
              </a:rPr>
              <a:t>effects</a:t>
            </a:r>
            <a:endParaRPr lang="de-DE" sz="1100" b="1" dirty="0">
              <a:solidFill>
                <a:srgbClr val="C0504D">
                  <a:lumMod val="75000"/>
                </a:srgbClr>
              </a:solidFill>
              <a:latin typeface="Calibri"/>
            </a:endParaRPr>
          </a:p>
        </p:txBody>
      </p:sp>
      <p:sp>
        <p:nvSpPr>
          <p:cNvPr id="13" name="Rechteck 12"/>
          <p:cNvSpPr/>
          <p:nvPr/>
        </p:nvSpPr>
        <p:spPr>
          <a:xfrm>
            <a:off x="193034" y="404664"/>
            <a:ext cx="6827238" cy="646331"/>
          </a:xfrm>
          <a:prstGeom prst="rect">
            <a:avLst/>
          </a:prstGeom>
        </p:spPr>
        <p:txBody>
          <a:bodyPr wrap="square">
            <a:spAutoFit/>
          </a:bodyPr>
          <a:lstStyle/>
          <a:p>
            <a:pPr>
              <a:spcAft>
                <a:spcPts val="0"/>
              </a:spcAft>
            </a:pPr>
            <a:r>
              <a:rPr lang="en-US" dirty="0">
                <a:latin typeface="Arial" panose="020B0604020202020204" pitchFamily="34" charset="0"/>
                <a:ea typeface="Calibri"/>
                <a:cs typeface="Arial" panose="020B0604020202020204" pitchFamily="34" charset="0"/>
              </a:rPr>
              <a:t>Characteristics of wood anatomical traits </a:t>
            </a:r>
            <a:r>
              <a:rPr lang="en-US" dirty="0" smtClean="0">
                <a:latin typeface="Arial" panose="020B0604020202020204" pitchFamily="34" charset="0"/>
                <a:ea typeface="Calibri"/>
                <a:cs typeface="Arial" panose="020B0604020202020204" pitchFamily="34" charset="0"/>
              </a:rPr>
              <a:t/>
            </a:r>
            <a:br>
              <a:rPr lang="en-US" dirty="0" smtClean="0">
                <a:latin typeface="Arial" panose="020B0604020202020204" pitchFamily="34" charset="0"/>
                <a:ea typeface="Calibri"/>
                <a:cs typeface="Arial" panose="020B0604020202020204" pitchFamily="34" charset="0"/>
              </a:rPr>
            </a:br>
            <a:r>
              <a:rPr lang="en-US" dirty="0" smtClean="0">
                <a:latin typeface="Arial" panose="020B0604020202020204" pitchFamily="34" charset="0"/>
                <a:ea typeface="Calibri"/>
                <a:cs typeface="Arial" panose="020B0604020202020204" pitchFamily="34" charset="0"/>
              </a:rPr>
              <a:t>of </a:t>
            </a:r>
            <a:r>
              <a:rPr lang="en-US" i="1" dirty="0" err="1" smtClean="0">
                <a:latin typeface="Arial" panose="020B0604020202020204" pitchFamily="34" charset="0"/>
                <a:ea typeface="Calibri"/>
                <a:cs typeface="Arial" panose="020B0604020202020204" pitchFamily="34" charset="0"/>
              </a:rPr>
              <a:t>Alchornea</a:t>
            </a:r>
            <a:r>
              <a:rPr lang="en-US" i="1" dirty="0" smtClean="0">
                <a:latin typeface="Arial" panose="020B0604020202020204" pitchFamily="34" charset="0"/>
                <a:ea typeface="Calibri"/>
                <a:cs typeface="Arial" panose="020B0604020202020204" pitchFamily="34" charset="0"/>
              </a:rPr>
              <a:t> </a:t>
            </a:r>
            <a:r>
              <a:rPr lang="en-US" i="1" dirty="0" err="1">
                <a:latin typeface="Arial" panose="020B0604020202020204" pitchFamily="34" charset="0"/>
                <a:ea typeface="Calibri"/>
                <a:cs typeface="Arial" panose="020B0604020202020204" pitchFamily="34" charset="0"/>
              </a:rPr>
              <a:t>lojaensis</a:t>
            </a:r>
            <a:r>
              <a:rPr lang="en-US" dirty="0">
                <a:latin typeface="Arial" panose="020B0604020202020204" pitchFamily="34" charset="0"/>
                <a:ea typeface="Calibri"/>
                <a:cs typeface="Arial" panose="020B0604020202020204" pitchFamily="34" charset="0"/>
              </a:rPr>
              <a:t>. </a:t>
            </a:r>
            <a:endParaRPr lang="de-DE" dirty="0">
              <a:latin typeface="Arial" panose="020B0604020202020204" pitchFamily="34" charset="0"/>
              <a:cs typeface="Arial" panose="020B0604020202020204" pitchFamily="34" charset="0"/>
            </a:endParaRPr>
          </a:p>
        </p:txBody>
      </p:sp>
      <p:sp>
        <p:nvSpPr>
          <p:cNvPr id="2" name="Rechteck 1"/>
          <p:cNvSpPr/>
          <p:nvPr/>
        </p:nvSpPr>
        <p:spPr>
          <a:xfrm>
            <a:off x="228463" y="1057970"/>
            <a:ext cx="4470350" cy="2554545"/>
          </a:xfrm>
          <a:prstGeom prst="rect">
            <a:avLst/>
          </a:prstGeom>
        </p:spPr>
        <p:txBody>
          <a:bodyPr wrap="square">
            <a:spAutoFit/>
          </a:bodyPr>
          <a:lstStyle/>
          <a:p>
            <a:r>
              <a:rPr lang="en-US" sz="1600" dirty="0"/>
              <a:t>Ratio of area-weighted diameter (µm) and vessel frequency (N mm</a:t>
            </a:r>
            <a:r>
              <a:rPr lang="en-US" sz="1600" baseline="30000" dirty="0"/>
              <a:t>-</a:t>
            </a:r>
            <a:r>
              <a:rPr lang="en-US" sz="1600" dirty="0"/>
              <a:t>²) of all different treatments (including a linear regression model). </a:t>
            </a:r>
            <a:endParaRPr lang="en-US" sz="1600" dirty="0" smtClean="0"/>
          </a:p>
          <a:p>
            <a:endParaRPr lang="en-US" sz="1600" dirty="0"/>
          </a:p>
          <a:p>
            <a:r>
              <a:rPr lang="en-US" sz="1600" dirty="0" smtClean="0">
                <a:solidFill>
                  <a:srgbClr val="C00000"/>
                </a:solidFill>
              </a:rPr>
              <a:t>Fertilization leads to a higher number of larger vessels. This </a:t>
            </a:r>
            <a:r>
              <a:rPr lang="en-US" sz="1600" dirty="0">
                <a:solidFill>
                  <a:srgbClr val="C00000"/>
                </a:solidFill>
              </a:rPr>
              <a:t>may enhance risk of cavitation under drought stress.</a:t>
            </a:r>
            <a:endParaRPr lang="de-DE" sz="1600" dirty="0">
              <a:solidFill>
                <a:srgbClr val="C00000"/>
              </a:solidFill>
            </a:endParaRPr>
          </a:p>
          <a:p>
            <a:endParaRPr lang="en-US" sz="1600" dirty="0" smtClean="0">
              <a:solidFill>
                <a:srgbClr val="C00000"/>
              </a:solidFill>
            </a:endParaRPr>
          </a:p>
          <a:p>
            <a:endParaRPr lang="de-DE" sz="1600" dirty="0"/>
          </a:p>
        </p:txBody>
      </p:sp>
      <p:sp>
        <p:nvSpPr>
          <p:cNvPr id="11" name="Textfeld 10"/>
          <p:cNvSpPr txBox="1"/>
          <p:nvPr/>
        </p:nvSpPr>
        <p:spPr>
          <a:xfrm>
            <a:off x="-36512" y="6639163"/>
            <a:ext cx="4942985" cy="246221"/>
          </a:xfrm>
          <a:prstGeom prst="rect">
            <a:avLst/>
          </a:prstGeom>
          <a:noFill/>
        </p:spPr>
        <p:txBody>
          <a:bodyPr wrap="square" rtlCol="0">
            <a:spAutoFit/>
          </a:bodyPr>
          <a:lstStyle/>
          <a:p>
            <a:r>
              <a:rPr lang="de-DE" sz="1000" dirty="0" smtClean="0"/>
              <a:t>Spannl, </a:t>
            </a:r>
            <a:r>
              <a:rPr lang="de-DE" sz="1000" dirty="0" err="1" smtClean="0"/>
              <a:t>Homeier</a:t>
            </a:r>
            <a:r>
              <a:rPr lang="de-DE" sz="1000" dirty="0" smtClean="0"/>
              <a:t>, Bräuning,  </a:t>
            </a:r>
            <a:r>
              <a:rPr lang="en-US" sz="1000" i="1" dirty="0" smtClean="0"/>
              <a:t>Frontiers in Geoscience, </a:t>
            </a:r>
            <a:r>
              <a:rPr lang="en-US" sz="1000" dirty="0" smtClean="0"/>
              <a:t>2016</a:t>
            </a:r>
            <a:endParaRPr lang="de-DE" sz="1000" dirty="0"/>
          </a:p>
        </p:txBody>
      </p:sp>
    </p:spTree>
    <p:extLst>
      <p:ext uri="{BB962C8B-B14F-4D97-AF65-F5344CB8AC3E}">
        <p14:creationId xmlns:p14="http://schemas.microsoft.com/office/powerpoint/2010/main" val="19262048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34" name="Picture 54"/>
          <p:cNvPicPr>
            <a:picLocks noChangeAspect="1" noChangeArrowheads="1"/>
          </p:cNvPicPr>
          <p:nvPr/>
        </p:nvPicPr>
        <p:blipFill>
          <a:blip r:embed="rId2" cstate="print"/>
          <a:srcRect/>
          <a:stretch>
            <a:fillRect/>
          </a:stretch>
        </p:blipFill>
        <p:spPr bwMode="auto">
          <a:xfrm>
            <a:off x="83344" y="44450"/>
            <a:ext cx="811212" cy="811213"/>
          </a:xfrm>
          <a:prstGeom prst="rect">
            <a:avLst/>
          </a:prstGeom>
          <a:noFill/>
          <a:ln w="9525">
            <a:noFill/>
            <a:miter lim="800000"/>
            <a:headEnd/>
            <a:tailEnd/>
          </a:ln>
        </p:spPr>
      </p:pic>
      <p:pic>
        <p:nvPicPr>
          <p:cNvPr id="23" name="Grafik 2"/>
          <p:cNvPicPr>
            <a:picLocks noChangeAspect="1"/>
          </p:cNvPicPr>
          <p:nvPr/>
        </p:nvPicPr>
        <p:blipFill>
          <a:blip r:embed="rId3" cstate="print"/>
          <a:srcRect/>
          <a:stretch>
            <a:fillRect/>
          </a:stretch>
        </p:blipFill>
        <p:spPr bwMode="auto">
          <a:xfrm>
            <a:off x="7020272" y="103621"/>
            <a:ext cx="1967799" cy="692869"/>
          </a:xfrm>
          <a:prstGeom prst="rect">
            <a:avLst/>
          </a:prstGeom>
          <a:noFill/>
          <a:ln w="9525">
            <a:noFill/>
            <a:miter lim="800000"/>
            <a:headEnd/>
            <a:tailEnd/>
          </a:ln>
        </p:spPr>
      </p:pic>
      <p:sp>
        <p:nvSpPr>
          <p:cNvPr id="5" name="Text Box 4"/>
          <p:cNvSpPr txBox="1">
            <a:spLocks noChangeArrowheads="1"/>
          </p:cNvSpPr>
          <p:nvPr/>
        </p:nvSpPr>
        <p:spPr bwMode="auto">
          <a:xfrm>
            <a:off x="936275" y="1974088"/>
            <a:ext cx="7067896" cy="3416320"/>
          </a:xfrm>
          <a:prstGeom prst="rect">
            <a:avLst/>
          </a:prstGeom>
          <a:noFill/>
          <a:ln w="9525">
            <a:noFill/>
            <a:miter lim="800000"/>
            <a:headEnd/>
            <a:tailEnd/>
          </a:ln>
          <a:effectLst/>
        </p:spPr>
        <p:txBody>
          <a:bodyPr wrap="square">
            <a:spAutoFit/>
          </a:bodyPr>
          <a:lstStyle/>
          <a:p>
            <a:pPr algn="ctr"/>
            <a:r>
              <a:rPr lang="en-US" dirty="0" smtClean="0">
                <a:solidFill>
                  <a:schemeClr val="accent6">
                    <a:lumMod val="40000"/>
                    <a:lumOff val="60000"/>
                  </a:schemeClr>
                </a:solidFill>
              </a:rPr>
              <a:t>Concepts and relevance of the topic</a:t>
            </a:r>
          </a:p>
          <a:p>
            <a:pPr algn="ctr"/>
            <a:endParaRPr lang="en-US" dirty="0" smtClean="0">
              <a:solidFill>
                <a:schemeClr val="accent6">
                  <a:lumMod val="40000"/>
                  <a:lumOff val="60000"/>
                </a:schemeClr>
              </a:solidFill>
            </a:endParaRPr>
          </a:p>
          <a:p>
            <a:pPr algn="ctr"/>
            <a:r>
              <a:rPr lang="en-US" dirty="0" smtClean="0">
                <a:solidFill>
                  <a:schemeClr val="accent6">
                    <a:lumMod val="40000"/>
                    <a:lumOff val="60000"/>
                  </a:schemeClr>
                </a:solidFill>
              </a:rPr>
              <a:t>Methodological aspects</a:t>
            </a:r>
          </a:p>
          <a:p>
            <a:pPr algn="ctr"/>
            <a:endParaRPr lang="en-US" dirty="0">
              <a:solidFill>
                <a:schemeClr val="accent6">
                  <a:lumMod val="40000"/>
                  <a:lumOff val="60000"/>
                </a:schemeClr>
              </a:solidFill>
            </a:endParaRPr>
          </a:p>
          <a:p>
            <a:pPr algn="ctr"/>
            <a:r>
              <a:rPr lang="en-US" dirty="0" smtClean="0">
                <a:solidFill>
                  <a:schemeClr val="accent6">
                    <a:lumMod val="40000"/>
                    <a:lumOff val="60000"/>
                  </a:schemeClr>
                </a:solidFill>
              </a:rPr>
              <a:t>Environmental signals in qualitative wood anatomical traits</a:t>
            </a:r>
          </a:p>
          <a:p>
            <a:pPr algn="ctr"/>
            <a:endParaRPr lang="en-US" dirty="0">
              <a:solidFill>
                <a:schemeClr val="accent6">
                  <a:lumMod val="40000"/>
                  <a:lumOff val="60000"/>
                </a:schemeClr>
              </a:solidFill>
            </a:endParaRPr>
          </a:p>
          <a:p>
            <a:pPr algn="ctr"/>
            <a:r>
              <a:rPr lang="en-US" dirty="0">
                <a:solidFill>
                  <a:schemeClr val="accent6">
                    <a:lumMod val="40000"/>
                    <a:lumOff val="60000"/>
                  </a:schemeClr>
                </a:solidFill>
              </a:rPr>
              <a:t>Environmental signals in quantitative wood anatomical </a:t>
            </a:r>
            <a:r>
              <a:rPr lang="en-US" dirty="0" smtClean="0">
                <a:solidFill>
                  <a:schemeClr val="accent6">
                    <a:lumMod val="40000"/>
                    <a:lumOff val="60000"/>
                  </a:schemeClr>
                </a:solidFill>
              </a:rPr>
              <a:t>traits</a:t>
            </a:r>
          </a:p>
          <a:p>
            <a:pPr algn="ctr"/>
            <a:endParaRPr lang="en-US" dirty="0">
              <a:solidFill>
                <a:srgbClr val="002060"/>
              </a:solidFill>
            </a:endParaRPr>
          </a:p>
          <a:p>
            <a:pPr algn="ctr"/>
            <a:r>
              <a:rPr lang="en-US" dirty="0" smtClean="0">
                <a:solidFill>
                  <a:srgbClr val="002060"/>
                </a:solidFill>
              </a:rPr>
              <a:t>Constraints and Challenges</a:t>
            </a:r>
          </a:p>
          <a:p>
            <a:pPr algn="ctr"/>
            <a:endParaRPr lang="en-US" dirty="0" smtClean="0">
              <a:solidFill>
                <a:srgbClr val="002060"/>
              </a:solidFill>
            </a:endParaRPr>
          </a:p>
          <a:p>
            <a:pPr algn="ctr"/>
            <a:r>
              <a:rPr lang="en-US" dirty="0">
                <a:solidFill>
                  <a:schemeClr val="accent6">
                    <a:lumMod val="40000"/>
                    <a:lumOff val="60000"/>
                  </a:schemeClr>
                </a:solidFill>
              </a:rPr>
              <a:t>Outlook and </a:t>
            </a:r>
            <a:r>
              <a:rPr lang="en-US" dirty="0" smtClean="0">
                <a:solidFill>
                  <a:schemeClr val="accent6">
                    <a:lumMod val="40000"/>
                    <a:lumOff val="60000"/>
                  </a:schemeClr>
                </a:solidFill>
              </a:rPr>
              <a:t>conclusions</a:t>
            </a:r>
            <a:endParaRPr lang="en-US" dirty="0">
              <a:solidFill>
                <a:schemeClr val="accent6">
                  <a:lumMod val="40000"/>
                  <a:lumOff val="60000"/>
                </a:schemeClr>
              </a:solidFill>
            </a:endParaRPr>
          </a:p>
          <a:p>
            <a:pPr algn="ctr"/>
            <a:endParaRPr lang="en-US" dirty="0">
              <a:solidFill>
                <a:srgbClr val="002060"/>
              </a:solidFill>
            </a:endParaRPr>
          </a:p>
        </p:txBody>
      </p:sp>
    </p:spTree>
    <p:extLst>
      <p:ext uri="{BB962C8B-B14F-4D97-AF65-F5344CB8AC3E}">
        <p14:creationId xmlns:p14="http://schemas.microsoft.com/office/powerpoint/2010/main" val="39146032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179512" y="262970"/>
            <a:ext cx="8856984" cy="615553"/>
          </a:xfrm>
          <a:prstGeom prst="rect">
            <a:avLst/>
          </a:prstGeom>
          <a:noFill/>
        </p:spPr>
        <p:txBody>
          <a:bodyPr wrap="square">
            <a:spAutoFit/>
          </a:bodyPr>
          <a:lstStyle/>
          <a:p>
            <a:pPr>
              <a:defRPr/>
            </a:pPr>
            <a:r>
              <a:rPr lang="en-US" sz="1800" b="1" dirty="0" smtClean="0">
                <a:solidFill>
                  <a:srgbClr val="2D2D8A">
                    <a:lumMod val="75000"/>
                  </a:srgbClr>
                </a:solidFill>
                <a:latin typeface="Arial"/>
              </a:rPr>
              <a:t>Covariation among </a:t>
            </a:r>
            <a:r>
              <a:rPr lang="en-US" sz="1800" b="1" dirty="0" smtClean="0">
                <a:solidFill>
                  <a:srgbClr val="2D2D8A">
                    <a:lumMod val="75000"/>
                  </a:srgbClr>
                </a:solidFill>
                <a:latin typeface="Arial"/>
              </a:rPr>
              <a:t>wood </a:t>
            </a:r>
            <a:r>
              <a:rPr lang="en-US" sz="1800" b="1" dirty="0" smtClean="0">
                <a:solidFill>
                  <a:srgbClr val="2D2D8A">
                    <a:lumMod val="75000"/>
                  </a:srgbClr>
                </a:solidFill>
                <a:latin typeface="Arial"/>
              </a:rPr>
              <a:t>anatomical traits</a:t>
            </a:r>
            <a:r>
              <a:rPr lang="en-US" dirty="0" smtClean="0">
                <a:solidFill>
                  <a:srgbClr val="2D2D8A">
                    <a:lumMod val="75000"/>
                  </a:srgbClr>
                </a:solidFill>
                <a:latin typeface="Arial"/>
              </a:rPr>
              <a:t/>
            </a:r>
            <a:br>
              <a:rPr lang="en-US" dirty="0" smtClean="0">
                <a:solidFill>
                  <a:srgbClr val="2D2D8A">
                    <a:lumMod val="75000"/>
                  </a:srgbClr>
                </a:solidFill>
                <a:latin typeface="Arial"/>
              </a:rPr>
            </a:br>
            <a:r>
              <a:rPr lang="en-US" sz="1600" dirty="0" smtClean="0">
                <a:solidFill>
                  <a:srgbClr val="2D2D8A">
                    <a:lumMod val="75000"/>
                  </a:srgbClr>
                </a:solidFill>
                <a:latin typeface="Arial"/>
              </a:rPr>
              <a:t>Some traits show high </a:t>
            </a:r>
            <a:r>
              <a:rPr lang="en-US" sz="1600" dirty="0" err="1" smtClean="0">
                <a:solidFill>
                  <a:srgbClr val="2D2D8A">
                    <a:lumMod val="75000"/>
                  </a:srgbClr>
                </a:solidFill>
                <a:latin typeface="Arial"/>
              </a:rPr>
              <a:t>intercorrelations</a:t>
            </a:r>
            <a:r>
              <a:rPr lang="en-US" sz="1600" dirty="0" smtClean="0">
                <a:solidFill>
                  <a:srgbClr val="2D2D8A">
                    <a:lumMod val="75000"/>
                  </a:srgbClr>
                </a:solidFill>
                <a:latin typeface="Arial"/>
              </a:rPr>
              <a:t> and are anatomically interrelated </a:t>
            </a:r>
            <a:endParaRPr lang="en-US" sz="1600" dirty="0">
              <a:solidFill>
                <a:srgbClr val="002060"/>
              </a:solidFill>
              <a:latin typeface="Arial"/>
            </a:endParaRPr>
          </a:p>
        </p:txBody>
      </p:sp>
      <p:sp>
        <p:nvSpPr>
          <p:cNvPr id="5"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err="1" smtClean="0">
                <a:solidFill>
                  <a:schemeClr val="tx2">
                    <a:lumMod val="50000"/>
                  </a:schemeClr>
                </a:solidFill>
              </a:rPr>
              <a:t>Challenges</a:t>
            </a:r>
            <a:endParaRPr lang="de-DE" sz="1100" b="1" dirty="0">
              <a:solidFill>
                <a:schemeClr val="tx2">
                  <a:lumMod val="50000"/>
                </a:schemeClr>
              </a:solidFill>
            </a:endParaRPr>
          </a:p>
        </p:txBody>
      </p:sp>
      <p:sp>
        <p:nvSpPr>
          <p:cNvPr id="4" name="Rechteck 3"/>
          <p:cNvSpPr/>
          <p:nvPr/>
        </p:nvSpPr>
        <p:spPr>
          <a:xfrm>
            <a:off x="179512" y="980728"/>
            <a:ext cx="8614630" cy="584775"/>
          </a:xfrm>
          <a:prstGeom prst="rect">
            <a:avLst/>
          </a:prstGeom>
        </p:spPr>
        <p:txBody>
          <a:bodyPr wrap="square">
            <a:spAutoFit/>
          </a:bodyPr>
          <a:lstStyle/>
          <a:p>
            <a:r>
              <a:rPr lang="de-DE" sz="1600" dirty="0">
                <a:solidFill>
                  <a:srgbClr val="002060"/>
                </a:solidFill>
              </a:rPr>
              <a:t>Wood </a:t>
            </a:r>
            <a:r>
              <a:rPr lang="de-DE" sz="1600" dirty="0" err="1">
                <a:solidFill>
                  <a:srgbClr val="002060"/>
                </a:solidFill>
              </a:rPr>
              <a:t>anatomical</a:t>
            </a:r>
            <a:r>
              <a:rPr lang="de-DE" sz="1600" dirty="0">
                <a:solidFill>
                  <a:srgbClr val="002060"/>
                </a:solidFill>
              </a:rPr>
              <a:t> </a:t>
            </a:r>
            <a:r>
              <a:rPr lang="de-DE" sz="1600" dirty="0" err="1">
                <a:solidFill>
                  <a:srgbClr val="002060"/>
                </a:solidFill>
              </a:rPr>
              <a:t>traits</a:t>
            </a:r>
            <a:r>
              <a:rPr lang="de-DE" sz="1600" dirty="0">
                <a:solidFill>
                  <a:srgbClr val="002060"/>
                </a:solidFill>
              </a:rPr>
              <a:t> in </a:t>
            </a:r>
            <a:r>
              <a:rPr lang="de-DE" sz="1600" dirty="0" err="1">
                <a:solidFill>
                  <a:srgbClr val="002060"/>
                </a:solidFill>
              </a:rPr>
              <a:t>Chukrasia</a:t>
            </a:r>
            <a:r>
              <a:rPr lang="de-DE" sz="1600" dirty="0">
                <a:solidFill>
                  <a:srgbClr val="002060"/>
                </a:solidFill>
              </a:rPr>
              <a:t> tabularis in </a:t>
            </a:r>
            <a:r>
              <a:rPr lang="de-DE" sz="1600" dirty="0" err="1">
                <a:solidFill>
                  <a:srgbClr val="002060"/>
                </a:solidFill>
              </a:rPr>
              <a:t>Bangladesh</a:t>
            </a:r>
            <a:r>
              <a:rPr lang="de-DE" sz="1600" dirty="0">
                <a:solidFill>
                  <a:srgbClr val="002060"/>
                </a:solidFill>
              </a:rPr>
              <a:t> (Islam, </a:t>
            </a:r>
            <a:r>
              <a:rPr lang="de-DE" sz="1600" dirty="0" smtClean="0">
                <a:solidFill>
                  <a:srgbClr val="002060"/>
                </a:solidFill>
              </a:rPr>
              <a:t>Rahman </a:t>
            </a:r>
            <a:r>
              <a:rPr lang="de-DE" sz="1600" dirty="0">
                <a:solidFill>
                  <a:srgbClr val="002060"/>
                </a:solidFill>
              </a:rPr>
              <a:t>&amp; Bräuning, in </a:t>
            </a:r>
            <a:r>
              <a:rPr lang="de-DE" sz="1600" dirty="0" err="1">
                <a:solidFill>
                  <a:srgbClr val="002060"/>
                </a:solidFill>
              </a:rPr>
              <a:t>prep</a:t>
            </a:r>
            <a:r>
              <a:rPr lang="de-DE" sz="1600" dirty="0" smtClean="0">
                <a:solidFill>
                  <a:srgbClr val="002060"/>
                </a:solidFill>
              </a:rPr>
              <a:t>.)</a:t>
            </a:r>
            <a:endParaRPr lang="de-DE" sz="1600" dirty="0">
              <a:solidFill>
                <a:srgbClr val="002060"/>
              </a:solidFill>
            </a:endParaRPr>
          </a:p>
        </p:txBody>
      </p:sp>
      <p:graphicFrame>
        <p:nvGraphicFramePr>
          <p:cNvPr id="6" name="Tabelle 5"/>
          <p:cNvGraphicFramePr>
            <a:graphicFrameLocks noGrp="1"/>
          </p:cNvGraphicFramePr>
          <p:nvPr>
            <p:extLst>
              <p:ext uri="{D42A27DB-BD31-4B8C-83A1-F6EECF244321}">
                <p14:modId xmlns:p14="http://schemas.microsoft.com/office/powerpoint/2010/main" val="63978787"/>
              </p:ext>
            </p:extLst>
          </p:nvPr>
        </p:nvGraphicFramePr>
        <p:xfrm>
          <a:off x="212237" y="1628800"/>
          <a:ext cx="6422379" cy="2157730"/>
        </p:xfrm>
        <a:graphic>
          <a:graphicData uri="http://schemas.openxmlformats.org/drawingml/2006/table">
            <a:tbl>
              <a:tblPr firstRow="1" firstCol="1" bandRow="1"/>
              <a:tblGrid>
                <a:gridCol w="648660"/>
                <a:gridCol w="718022"/>
                <a:gridCol w="718022"/>
                <a:gridCol w="718022"/>
                <a:gridCol w="718022"/>
                <a:gridCol w="718022"/>
                <a:gridCol w="718022"/>
                <a:gridCol w="725729"/>
                <a:gridCol w="739858"/>
              </a:tblGrid>
              <a:tr h="209550">
                <a:tc>
                  <a:txBody>
                    <a:bodyPr/>
                    <a:lstStyle/>
                    <a:p>
                      <a:pPr>
                        <a:lnSpc>
                          <a:spcPct val="107000"/>
                        </a:lnSpc>
                        <a:spcAft>
                          <a:spcPts val="0"/>
                        </a:spcAft>
                      </a:pPr>
                      <a:r>
                        <a:rPr lang="en-US" sz="1200" dirty="0">
                          <a:effectLst/>
                          <a:latin typeface="Times New Roman"/>
                          <a:ea typeface="Times New Roman"/>
                        </a:rPr>
                        <a:t> </a:t>
                      </a:r>
                      <a:endParaRPr lang="de-DE" sz="1200" dirty="0">
                        <a:effectLst/>
                        <a:latin typeface="Times New Roman"/>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200">
                          <a:effectLst/>
                          <a:latin typeface="Times New Roman"/>
                          <a:ea typeface="Times New Roman"/>
                        </a:rPr>
                        <a:t>RW</a:t>
                      </a:r>
                      <a:endParaRPr lang="de-DE" sz="1200">
                        <a:effectLst/>
                        <a:latin typeface="Times New Roman"/>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200">
                          <a:effectLst/>
                          <a:latin typeface="Times New Roman"/>
                          <a:ea typeface="Times New Roman"/>
                        </a:rPr>
                        <a:t>NV</a:t>
                      </a:r>
                      <a:endParaRPr lang="de-DE" sz="1200">
                        <a:effectLst/>
                        <a:latin typeface="Times New Roman"/>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200">
                          <a:effectLst/>
                          <a:latin typeface="Times New Roman"/>
                          <a:ea typeface="Times New Roman"/>
                        </a:rPr>
                        <a:t>VD</a:t>
                      </a:r>
                      <a:endParaRPr lang="de-DE" sz="1200">
                        <a:effectLst/>
                        <a:latin typeface="Times New Roman"/>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200">
                          <a:effectLst/>
                          <a:latin typeface="Times New Roman"/>
                          <a:ea typeface="Times New Roman"/>
                        </a:rPr>
                        <a:t>TVA</a:t>
                      </a:r>
                      <a:endParaRPr lang="de-DE" sz="1200">
                        <a:effectLst/>
                        <a:latin typeface="Times New Roman"/>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200">
                          <a:effectLst/>
                          <a:latin typeface="Times New Roman"/>
                          <a:ea typeface="Times New Roman"/>
                        </a:rPr>
                        <a:t>M</a:t>
                      </a:r>
                      <a:r>
                        <a:rPr lang="de-DE" sz="1200">
                          <a:effectLst/>
                          <a:latin typeface="Times New Roman"/>
                          <a:ea typeface="Times New Roman"/>
                        </a:rPr>
                        <a:t>VA</a:t>
                      </a:r>
                      <a:endParaRPr lang="de-DE" sz="1200">
                        <a:effectLst/>
                        <a:latin typeface="Times New Roman"/>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de-DE" sz="1200">
                          <a:effectLst/>
                          <a:latin typeface="Times New Roman"/>
                          <a:ea typeface="Times New Roman"/>
                        </a:rPr>
                        <a:t>TVAP</a:t>
                      </a:r>
                      <a:endParaRPr lang="de-DE" sz="1200">
                        <a:effectLst/>
                        <a:latin typeface="Times New Roman"/>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de-DE" sz="1200">
                          <a:effectLst/>
                          <a:latin typeface="Times New Roman"/>
                          <a:ea typeface="Times New Roman"/>
                        </a:rPr>
                        <a:t>MVTD</a:t>
                      </a:r>
                      <a:endParaRPr lang="de-DE" sz="1200">
                        <a:effectLst/>
                        <a:latin typeface="Times New Roman"/>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de-DE" sz="1200">
                          <a:effectLst/>
                          <a:latin typeface="Times New Roman"/>
                          <a:ea typeface="Times New Roman"/>
                        </a:rPr>
                        <a:t>MVRD</a:t>
                      </a:r>
                      <a:endParaRPr lang="de-DE" sz="1200">
                        <a:effectLst/>
                        <a:latin typeface="Times New Roman"/>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00025">
                <a:tc>
                  <a:txBody>
                    <a:bodyPr/>
                    <a:lstStyle/>
                    <a:p>
                      <a:pPr>
                        <a:lnSpc>
                          <a:spcPct val="107000"/>
                        </a:lnSpc>
                        <a:spcAft>
                          <a:spcPts val="0"/>
                        </a:spcAft>
                      </a:pPr>
                      <a:r>
                        <a:rPr lang="de-DE" sz="1200">
                          <a:effectLst/>
                          <a:latin typeface="Times New Roman"/>
                          <a:ea typeface="Times New Roman"/>
                        </a:rPr>
                        <a:t>RW</a:t>
                      </a:r>
                      <a:endParaRPr lang="de-DE" sz="120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a:lnSpc>
                          <a:spcPct val="107000"/>
                        </a:lnSpc>
                        <a:spcAft>
                          <a:spcPts val="0"/>
                        </a:spcAft>
                      </a:pPr>
                      <a:r>
                        <a:rPr lang="de-DE" sz="1200">
                          <a:effectLst/>
                          <a:latin typeface="Times New Roman"/>
                          <a:ea typeface="Times New Roman"/>
                        </a:rPr>
                        <a:t>1</a:t>
                      </a:r>
                      <a:endParaRPr lang="de-DE" sz="120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r>
              <a:tr h="190500">
                <a:tc>
                  <a:txBody>
                    <a:bodyPr/>
                    <a:lstStyle/>
                    <a:p>
                      <a:pPr>
                        <a:lnSpc>
                          <a:spcPct val="107000"/>
                        </a:lnSpc>
                        <a:spcAft>
                          <a:spcPts val="0"/>
                        </a:spcAft>
                      </a:pPr>
                      <a:r>
                        <a:rPr lang="de-DE" sz="1200">
                          <a:effectLst/>
                          <a:latin typeface="Times New Roman"/>
                          <a:ea typeface="Times New Roman"/>
                        </a:rPr>
                        <a:t>NV</a:t>
                      </a:r>
                      <a:endParaRPr lang="de-DE" sz="1200">
                        <a:effectLst/>
                        <a:latin typeface="Times New Roman"/>
                        <a:ea typeface="Calibri"/>
                      </a:endParaRPr>
                    </a:p>
                  </a:txBody>
                  <a:tcPr marL="44450" marR="44450" marT="0" marB="0">
                    <a:lnL>
                      <a:noFill/>
                    </a:lnL>
                    <a:lnR>
                      <a:noFill/>
                    </a:lnR>
                    <a:lnT>
                      <a:noFill/>
                    </a:lnT>
                    <a:lnB>
                      <a:noFill/>
                    </a:lnB>
                    <a:solidFill>
                      <a:srgbClr val="D9D9D9"/>
                    </a:solidFill>
                  </a:tcPr>
                </a:tc>
                <a:tc>
                  <a:txBody>
                    <a:bodyPr/>
                    <a:lstStyle/>
                    <a:p>
                      <a:pPr algn="l">
                        <a:lnSpc>
                          <a:spcPct val="107000"/>
                        </a:lnSpc>
                        <a:spcAft>
                          <a:spcPts val="0"/>
                        </a:spcAft>
                      </a:pPr>
                      <a:r>
                        <a:rPr lang="de-DE" sz="1200" dirty="0">
                          <a:effectLst/>
                          <a:latin typeface="Times New Roman"/>
                          <a:ea typeface="Times New Roman"/>
                        </a:rPr>
                        <a:t>.983</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1</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r>
              <a:tr h="190500">
                <a:tc>
                  <a:txBody>
                    <a:bodyPr/>
                    <a:lstStyle/>
                    <a:p>
                      <a:pPr>
                        <a:lnSpc>
                          <a:spcPct val="107000"/>
                        </a:lnSpc>
                        <a:spcAft>
                          <a:spcPts val="0"/>
                        </a:spcAft>
                      </a:pPr>
                      <a:r>
                        <a:rPr lang="de-DE" sz="1200">
                          <a:effectLst/>
                          <a:latin typeface="Times New Roman"/>
                          <a:ea typeface="Times New Roman"/>
                        </a:rPr>
                        <a:t>VD</a:t>
                      </a:r>
                      <a:endParaRPr lang="de-DE" sz="1200">
                        <a:effectLst/>
                        <a:latin typeface="Times New Roman"/>
                        <a:ea typeface="Calibri"/>
                      </a:endParaRPr>
                    </a:p>
                  </a:txBody>
                  <a:tcPr marL="44450" marR="44450" marT="0" marB="0">
                    <a:lnL>
                      <a:noFill/>
                    </a:lnL>
                    <a:lnR>
                      <a:noFill/>
                    </a:lnR>
                    <a:lnT>
                      <a:noFill/>
                    </a:lnT>
                    <a:lnB>
                      <a:noFill/>
                    </a:lnB>
                    <a:solidFill>
                      <a:srgbClr val="D9D9D9"/>
                    </a:solidFill>
                  </a:tcPr>
                </a:tc>
                <a:tc>
                  <a:txBody>
                    <a:bodyPr/>
                    <a:lstStyle/>
                    <a:p>
                      <a:pPr algn="l">
                        <a:lnSpc>
                          <a:spcPct val="107000"/>
                        </a:lnSpc>
                        <a:spcAft>
                          <a:spcPts val="0"/>
                        </a:spcAft>
                      </a:pPr>
                      <a:r>
                        <a:rPr lang="de-DE" sz="1200" dirty="0">
                          <a:effectLst/>
                          <a:latin typeface="Times New Roman"/>
                          <a:ea typeface="Times New Roman"/>
                        </a:rPr>
                        <a:t>-.513</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-.449</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1</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r>
              <a:tr h="190500">
                <a:tc>
                  <a:txBody>
                    <a:bodyPr/>
                    <a:lstStyle/>
                    <a:p>
                      <a:pPr>
                        <a:lnSpc>
                          <a:spcPct val="107000"/>
                        </a:lnSpc>
                        <a:spcAft>
                          <a:spcPts val="0"/>
                        </a:spcAft>
                      </a:pPr>
                      <a:r>
                        <a:rPr lang="de-DE" sz="1200">
                          <a:effectLst/>
                          <a:latin typeface="Times New Roman"/>
                          <a:ea typeface="Times New Roman"/>
                        </a:rPr>
                        <a:t>TVA</a:t>
                      </a:r>
                      <a:endParaRPr lang="de-DE" sz="1200">
                        <a:effectLst/>
                        <a:latin typeface="Times New Roman"/>
                        <a:ea typeface="Calibri"/>
                      </a:endParaRPr>
                    </a:p>
                  </a:txBody>
                  <a:tcPr marL="44450" marR="44450" marT="0" marB="0">
                    <a:lnL>
                      <a:noFill/>
                    </a:lnL>
                    <a:lnR>
                      <a:noFill/>
                    </a:lnR>
                    <a:lnT>
                      <a:noFill/>
                    </a:lnT>
                    <a:lnB>
                      <a:noFill/>
                    </a:lnB>
                    <a:solidFill>
                      <a:srgbClr val="D9D9D9"/>
                    </a:solidFill>
                  </a:tcPr>
                </a:tc>
                <a:tc>
                  <a:txBody>
                    <a:bodyPr/>
                    <a:lstStyle/>
                    <a:p>
                      <a:pPr algn="l">
                        <a:lnSpc>
                          <a:spcPct val="107000"/>
                        </a:lnSpc>
                        <a:spcAft>
                          <a:spcPts val="0"/>
                        </a:spcAft>
                      </a:pPr>
                      <a:r>
                        <a:rPr lang="de-DE" sz="1200" dirty="0">
                          <a:effectLst/>
                          <a:latin typeface="Times New Roman"/>
                          <a:ea typeface="Times New Roman"/>
                        </a:rPr>
                        <a:t>.920</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dirty="0">
                          <a:effectLst/>
                          <a:latin typeface="Times New Roman"/>
                          <a:ea typeface="Times New Roman"/>
                        </a:rPr>
                        <a:t>.921</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-.525</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1</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r>
              <a:tr h="190500">
                <a:tc>
                  <a:txBody>
                    <a:bodyPr/>
                    <a:lstStyle/>
                    <a:p>
                      <a:pPr>
                        <a:lnSpc>
                          <a:spcPct val="107000"/>
                        </a:lnSpc>
                        <a:spcAft>
                          <a:spcPts val="0"/>
                        </a:spcAft>
                      </a:pPr>
                      <a:r>
                        <a:rPr lang="de-DE" sz="1200">
                          <a:effectLst/>
                          <a:latin typeface="Times New Roman"/>
                          <a:ea typeface="Times New Roman"/>
                        </a:rPr>
                        <a:t>MVA</a:t>
                      </a:r>
                      <a:endParaRPr lang="de-DE" sz="1200">
                        <a:effectLst/>
                        <a:latin typeface="Times New Roman"/>
                        <a:ea typeface="Calibri"/>
                      </a:endParaRPr>
                    </a:p>
                  </a:txBody>
                  <a:tcPr marL="44450" marR="44450" marT="0" marB="0">
                    <a:lnL>
                      <a:noFill/>
                    </a:lnL>
                    <a:lnR>
                      <a:noFill/>
                    </a:lnR>
                    <a:lnT>
                      <a:noFill/>
                    </a:lnT>
                    <a:lnB>
                      <a:noFill/>
                    </a:lnB>
                    <a:solidFill>
                      <a:srgbClr val="D9D9D9"/>
                    </a:solidFill>
                  </a:tcPr>
                </a:tc>
                <a:tc>
                  <a:txBody>
                    <a:bodyPr/>
                    <a:lstStyle/>
                    <a:p>
                      <a:pPr algn="l">
                        <a:lnSpc>
                          <a:spcPct val="107000"/>
                        </a:lnSpc>
                        <a:spcAft>
                          <a:spcPts val="0"/>
                        </a:spcAft>
                      </a:pPr>
                      <a:r>
                        <a:rPr lang="de-DE" sz="1200">
                          <a:effectLst/>
                          <a:latin typeface="Times New Roman"/>
                          <a:ea typeface="Times New Roman"/>
                        </a:rPr>
                        <a:t>.637</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dirty="0">
                          <a:effectLst/>
                          <a:latin typeface="Times New Roman"/>
                          <a:ea typeface="Times New Roman"/>
                        </a:rPr>
                        <a:t>.637</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dirty="0">
                          <a:effectLst/>
                          <a:latin typeface="Times New Roman"/>
                          <a:ea typeface="Times New Roman"/>
                        </a:rPr>
                        <a:t>-.531</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.740</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1</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r>
              <a:tr h="190500">
                <a:tc>
                  <a:txBody>
                    <a:bodyPr/>
                    <a:lstStyle/>
                    <a:p>
                      <a:pPr>
                        <a:lnSpc>
                          <a:spcPct val="107000"/>
                        </a:lnSpc>
                        <a:spcAft>
                          <a:spcPts val="0"/>
                        </a:spcAft>
                      </a:pPr>
                      <a:r>
                        <a:rPr lang="de-DE" sz="1200">
                          <a:effectLst/>
                          <a:latin typeface="Times New Roman"/>
                          <a:ea typeface="Times New Roman"/>
                        </a:rPr>
                        <a:t>TVAP</a:t>
                      </a:r>
                      <a:endParaRPr lang="de-DE" sz="1200">
                        <a:effectLst/>
                        <a:latin typeface="Times New Roman"/>
                        <a:ea typeface="Calibri"/>
                      </a:endParaRPr>
                    </a:p>
                  </a:txBody>
                  <a:tcPr marL="44450" marR="44450" marT="0" marB="0">
                    <a:lnL>
                      <a:noFill/>
                    </a:lnL>
                    <a:lnR>
                      <a:noFill/>
                    </a:lnR>
                    <a:lnT>
                      <a:noFill/>
                    </a:lnT>
                    <a:lnB>
                      <a:noFill/>
                    </a:lnB>
                    <a:solidFill>
                      <a:srgbClr val="D9D9D9"/>
                    </a:solidFill>
                  </a:tcPr>
                </a:tc>
                <a:tc>
                  <a:txBody>
                    <a:bodyPr/>
                    <a:lstStyle/>
                    <a:p>
                      <a:pPr algn="l">
                        <a:lnSpc>
                          <a:spcPct val="107000"/>
                        </a:lnSpc>
                        <a:spcAft>
                          <a:spcPts val="0"/>
                        </a:spcAft>
                      </a:pPr>
                      <a:r>
                        <a:rPr lang="de-DE" sz="1200" dirty="0">
                          <a:effectLst/>
                          <a:latin typeface="Times New Roman"/>
                          <a:ea typeface="Times New Roman"/>
                        </a:rPr>
                        <a:t>.</a:t>
                      </a:r>
                      <a:r>
                        <a:rPr lang="de-DE" sz="1200" dirty="0" smtClean="0">
                          <a:effectLst/>
                          <a:latin typeface="Times New Roman"/>
                          <a:ea typeface="Times New Roman"/>
                        </a:rPr>
                        <a:t>072  </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.140</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dirty="0">
                          <a:effectLst/>
                          <a:latin typeface="Times New Roman"/>
                          <a:ea typeface="Times New Roman"/>
                        </a:rPr>
                        <a:t>.376</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dirty="0">
                          <a:effectLst/>
                          <a:latin typeface="Times New Roman"/>
                          <a:ea typeface="Times New Roman"/>
                        </a:rPr>
                        <a:t>.166</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dirty="0">
                          <a:effectLst/>
                          <a:latin typeface="Times New Roman"/>
                          <a:ea typeface="Times New Roman"/>
                        </a:rPr>
                        <a:t>.367</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dirty="0">
                          <a:effectLst/>
                          <a:latin typeface="Times New Roman"/>
                          <a:ea typeface="Times New Roman"/>
                        </a:rPr>
                        <a:t>1</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r>
              <a:tr h="190500">
                <a:tc>
                  <a:txBody>
                    <a:bodyPr/>
                    <a:lstStyle/>
                    <a:p>
                      <a:pPr>
                        <a:lnSpc>
                          <a:spcPct val="107000"/>
                        </a:lnSpc>
                        <a:spcAft>
                          <a:spcPts val="0"/>
                        </a:spcAft>
                      </a:pPr>
                      <a:r>
                        <a:rPr lang="de-DE" sz="1200">
                          <a:effectLst/>
                          <a:latin typeface="Times New Roman"/>
                          <a:ea typeface="Times New Roman"/>
                        </a:rPr>
                        <a:t>MVTD</a:t>
                      </a:r>
                      <a:endParaRPr lang="de-DE" sz="1200">
                        <a:effectLst/>
                        <a:latin typeface="Times New Roman"/>
                        <a:ea typeface="Calibri"/>
                      </a:endParaRPr>
                    </a:p>
                  </a:txBody>
                  <a:tcPr marL="44450" marR="44450" marT="0" marB="0">
                    <a:lnL>
                      <a:noFill/>
                    </a:lnL>
                    <a:lnR>
                      <a:noFill/>
                    </a:lnR>
                    <a:lnT>
                      <a:noFill/>
                    </a:lnT>
                    <a:lnB>
                      <a:noFill/>
                    </a:lnB>
                    <a:solidFill>
                      <a:srgbClr val="D9D9D9"/>
                    </a:solidFill>
                  </a:tcPr>
                </a:tc>
                <a:tc>
                  <a:txBody>
                    <a:bodyPr/>
                    <a:lstStyle/>
                    <a:p>
                      <a:pPr algn="l">
                        <a:lnSpc>
                          <a:spcPct val="107000"/>
                        </a:lnSpc>
                        <a:spcAft>
                          <a:spcPts val="0"/>
                        </a:spcAft>
                      </a:pPr>
                      <a:r>
                        <a:rPr lang="de-DE" sz="1200">
                          <a:effectLst/>
                          <a:latin typeface="Times New Roman"/>
                          <a:ea typeface="Times New Roman"/>
                        </a:rPr>
                        <a:t>.693</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.683</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-.590</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.790</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.924</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dirty="0">
                          <a:effectLst/>
                          <a:latin typeface="Times New Roman"/>
                          <a:ea typeface="Times New Roman"/>
                        </a:rPr>
                        <a:t>.285</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dirty="0">
                          <a:effectLst/>
                          <a:latin typeface="Times New Roman"/>
                          <a:ea typeface="Times New Roman"/>
                        </a:rPr>
                        <a:t>1</a:t>
                      </a:r>
                      <a:endParaRPr lang="de-DE" sz="1200" dirty="0">
                        <a:effectLst/>
                        <a:latin typeface="Times New Roman"/>
                        <a:ea typeface="Calibri"/>
                      </a:endParaRPr>
                    </a:p>
                  </a:txBody>
                  <a:tcPr marL="44450" marR="44450" marT="0" marB="0">
                    <a:lnL>
                      <a:noFill/>
                    </a:lnL>
                    <a:lnR>
                      <a:noFill/>
                    </a:lnR>
                    <a:lnT>
                      <a:noFill/>
                    </a:lnT>
                    <a:lnB>
                      <a:noFill/>
                    </a:lnB>
                  </a:tcPr>
                </a:tc>
                <a:tc>
                  <a:txBody>
                    <a:bodyPr/>
                    <a:lstStyle/>
                    <a:p>
                      <a:pPr algn="l">
                        <a:lnSpc>
                          <a:spcPct val="107000"/>
                        </a:lnSpc>
                        <a:spcAft>
                          <a:spcPts val="0"/>
                        </a:spcAft>
                      </a:pPr>
                      <a:r>
                        <a:rPr lang="de-DE" sz="1200">
                          <a:effectLst/>
                          <a:latin typeface="Times New Roman"/>
                          <a:ea typeface="Times New Roman"/>
                        </a:rPr>
                        <a:t> </a:t>
                      </a:r>
                      <a:endParaRPr lang="de-DE" sz="1200">
                        <a:effectLst/>
                        <a:latin typeface="Times New Roman"/>
                        <a:ea typeface="Calibri"/>
                      </a:endParaRPr>
                    </a:p>
                  </a:txBody>
                  <a:tcPr marL="44450" marR="44450" marT="0" marB="0">
                    <a:lnL>
                      <a:noFill/>
                    </a:lnL>
                    <a:lnR>
                      <a:noFill/>
                    </a:lnR>
                    <a:lnT>
                      <a:noFill/>
                    </a:lnT>
                    <a:lnB>
                      <a:noFill/>
                    </a:lnB>
                  </a:tcPr>
                </a:tc>
              </a:tr>
              <a:tr h="190500">
                <a:tc>
                  <a:txBody>
                    <a:bodyPr/>
                    <a:lstStyle/>
                    <a:p>
                      <a:pPr>
                        <a:lnSpc>
                          <a:spcPct val="107000"/>
                        </a:lnSpc>
                        <a:spcAft>
                          <a:spcPts val="0"/>
                        </a:spcAft>
                      </a:pPr>
                      <a:r>
                        <a:rPr lang="de-DE" sz="1200">
                          <a:effectLst/>
                          <a:latin typeface="Times New Roman"/>
                          <a:ea typeface="Times New Roman"/>
                        </a:rPr>
                        <a:t>MVRD</a:t>
                      </a:r>
                      <a:endParaRPr lang="de-DE" sz="1200">
                        <a:effectLst/>
                        <a:latin typeface="Times New Roman"/>
                        <a:ea typeface="Calibri"/>
                      </a:endParaRPr>
                    </a:p>
                  </a:txBody>
                  <a:tcPr marL="44450" marR="44450" marT="0" marB="0">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a:lnSpc>
                          <a:spcPct val="107000"/>
                        </a:lnSpc>
                        <a:spcAft>
                          <a:spcPts val="0"/>
                        </a:spcAft>
                      </a:pPr>
                      <a:r>
                        <a:rPr lang="de-DE" sz="1200">
                          <a:effectLst/>
                          <a:latin typeface="Times New Roman"/>
                          <a:ea typeface="Times New Roman"/>
                        </a:rPr>
                        <a:t>.172</a:t>
                      </a:r>
                      <a:endParaRPr lang="de-DE" sz="1200">
                        <a:effectLst/>
                        <a:latin typeface="Times New Roman"/>
                        <a:ea typeface="Calibri"/>
                      </a:endParaRPr>
                    </a:p>
                  </a:txBody>
                  <a:tcPr marL="44450" marR="4445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de-DE" sz="1200">
                          <a:effectLst/>
                          <a:latin typeface="Times New Roman"/>
                          <a:ea typeface="Times New Roman"/>
                        </a:rPr>
                        <a:t>.175</a:t>
                      </a:r>
                      <a:endParaRPr lang="de-DE" sz="1200">
                        <a:effectLst/>
                        <a:latin typeface="Times New Roman"/>
                        <a:ea typeface="Calibri"/>
                      </a:endParaRPr>
                    </a:p>
                  </a:txBody>
                  <a:tcPr marL="44450" marR="4445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de-DE" sz="1200">
                          <a:effectLst/>
                          <a:latin typeface="Times New Roman"/>
                          <a:ea typeface="Times New Roman"/>
                        </a:rPr>
                        <a:t>-.112</a:t>
                      </a:r>
                      <a:endParaRPr lang="de-DE" sz="1200">
                        <a:effectLst/>
                        <a:latin typeface="Times New Roman"/>
                        <a:ea typeface="Calibri"/>
                      </a:endParaRPr>
                    </a:p>
                  </a:txBody>
                  <a:tcPr marL="44450" marR="4445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de-DE" sz="1200">
                          <a:effectLst/>
                          <a:latin typeface="Times New Roman"/>
                          <a:ea typeface="Times New Roman"/>
                        </a:rPr>
                        <a:t>.190</a:t>
                      </a:r>
                      <a:endParaRPr lang="de-DE" sz="1200">
                        <a:effectLst/>
                        <a:latin typeface="Times New Roman"/>
                        <a:ea typeface="Calibri"/>
                      </a:endParaRPr>
                    </a:p>
                  </a:txBody>
                  <a:tcPr marL="44450" marR="4445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de-DE" sz="1200">
                          <a:effectLst/>
                          <a:latin typeface="Times New Roman"/>
                          <a:ea typeface="Times New Roman"/>
                        </a:rPr>
                        <a:t>.294</a:t>
                      </a:r>
                      <a:r>
                        <a:rPr lang="de-DE" sz="1200" baseline="30000">
                          <a:effectLst/>
                          <a:latin typeface="Times New Roman"/>
                          <a:ea typeface="Times New Roman"/>
                        </a:rPr>
                        <a:t>*</a:t>
                      </a:r>
                      <a:endParaRPr lang="de-DE" sz="1200">
                        <a:effectLst/>
                        <a:latin typeface="Times New Roman"/>
                        <a:ea typeface="Calibri"/>
                      </a:endParaRPr>
                    </a:p>
                  </a:txBody>
                  <a:tcPr marL="44450" marR="4445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de-DE" sz="1200">
                          <a:effectLst/>
                          <a:latin typeface="Times New Roman"/>
                          <a:ea typeface="Times New Roman"/>
                        </a:rPr>
                        <a:t>.058</a:t>
                      </a:r>
                      <a:endParaRPr lang="de-DE" sz="1200">
                        <a:effectLst/>
                        <a:latin typeface="Times New Roman"/>
                        <a:ea typeface="Calibri"/>
                      </a:endParaRPr>
                    </a:p>
                  </a:txBody>
                  <a:tcPr marL="44450" marR="4445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de-DE" sz="1200" dirty="0">
                          <a:effectLst/>
                          <a:latin typeface="Times New Roman"/>
                          <a:ea typeface="Times New Roman"/>
                        </a:rPr>
                        <a:t>.246</a:t>
                      </a:r>
                      <a:r>
                        <a:rPr lang="de-DE" sz="1200" baseline="30000" dirty="0">
                          <a:effectLst/>
                          <a:latin typeface="Times New Roman"/>
                          <a:ea typeface="Times New Roman"/>
                        </a:rPr>
                        <a:t>*</a:t>
                      </a:r>
                      <a:endParaRPr lang="de-DE" sz="1200" dirty="0">
                        <a:effectLst/>
                        <a:latin typeface="Times New Roman"/>
                        <a:ea typeface="Calibri"/>
                      </a:endParaRPr>
                    </a:p>
                  </a:txBody>
                  <a:tcPr marL="44450" marR="4445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de-DE" sz="1200" dirty="0">
                          <a:effectLst/>
                          <a:latin typeface="Times New Roman"/>
                          <a:ea typeface="Times New Roman"/>
                        </a:rPr>
                        <a:t>1</a:t>
                      </a:r>
                      <a:endParaRPr lang="de-DE" sz="1200" dirty="0">
                        <a:effectLst/>
                        <a:latin typeface="Times New Roman"/>
                        <a:ea typeface="Calibri"/>
                      </a:endParaRPr>
                    </a:p>
                  </a:txBody>
                  <a:tcPr marL="44450" marR="44450" marT="0" marB="0">
                    <a:lnL>
                      <a:noFill/>
                    </a:lnL>
                    <a:lnR>
                      <a:noFill/>
                    </a:lnR>
                    <a:lnT>
                      <a:noFill/>
                    </a:lnT>
                    <a:lnB w="12700" cap="flat" cmpd="sng" algn="ctr">
                      <a:solidFill>
                        <a:srgbClr val="000000"/>
                      </a:solidFill>
                      <a:prstDash val="solid"/>
                      <a:round/>
                      <a:headEnd type="none" w="med" len="med"/>
                      <a:tailEnd type="none" w="med" len="med"/>
                    </a:lnB>
                  </a:tcPr>
                </a:tc>
              </a:tr>
              <a:tr h="190500">
                <a:tc gridSpan="9">
                  <a:txBody>
                    <a:bodyPr/>
                    <a:lstStyle/>
                    <a:p>
                      <a:pPr>
                        <a:lnSpc>
                          <a:spcPct val="107000"/>
                        </a:lnSpc>
                        <a:spcAft>
                          <a:spcPts val="0"/>
                        </a:spcAft>
                      </a:pPr>
                      <a:r>
                        <a:rPr lang="en-US" sz="1200" dirty="0">
                          <a:effectLst/>
                          <a:latin typeface="Times New Roman"/>
                          <a:ea typeface="Times New Roman"/>
                        </a:rPr>
                        <a:t>**. Correlation is significant at p &lt; 0.01 level (2-tailed).</a:t>
                      </a:r>
                      <a:endParaRPr lang="de-DE" sz="1200" dirty="0">
                        <a:effectLst/>
                        <a:latin typeface="Times New Roman"/>
                        <a:ea typeface="Calibri"/>
                      </a:endParaRPr>
                    </a:p>
                    <a:p>
                      <a:pPr>
                        <a:lnSpc>
                          <a:spcPct val="107000"/>
                        </a:lnSpc>
                        <a:spcAft>
                          <a:spcPts val="0"/>
                        </a:spcAft>
                      </a:pPr>
                      <a:r>
                        <a:rPr lang="en-US" sz="1200" dirty="0">
                          <a:effectLst/>
                          <a:latin typeface="Times New Roman"/>
                          <a:ea typeface="Times New Roman"/>
                        </a:rPr>
                        <a:t>*. Correlation is significant at p &lt; 0.05 level (2-tailed).</a:t>
                      </a:r>
                      <a:endParaRPr lang="de-DE" sz="1200" dirty="0">
                        <a:effectLst/>
                        <a:latin typeface="Times New Roman"/>
                        <a:ea typeface="Calibri"/>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bl>
          </a:graphicData>
        </a:graphic>
      </p:graphicFrame>
      <p:pic>
        <p:nvPicPr>
          <p:cNvPr id="9" name="Picture 9" descr="W:\4. Manuscript\5. Project 5_Vessel chrono\Project 1\Figure\pca&amp; rda_ vessel_ chickrassi_new1 .tif"/>
          <p:cNvPicPr/>
          <p:nvPr/>
        </p:nvPicPr>
        <p:blipFill rotWithShape="1">
          <a:blip r:embed="rId2" cstate="print">
            <a:extLst>
              <a:ext uri="{28A0092B-C50C-407E-A947-70E740481C1C}">
                <a14:useLocalDpi xmlns:a14="http://schemas.microsoft.com/office/drawing/2010/main" val="0"/>
              </a:ext>
            </a:extLst>
          </a:blip>
          <a:srcRect b="50000"/>
          <a:stretch/>
        </p:blipFill>
        <p:spPr bwMode="auto">
          <a:xfrm>
            <a:off x="4932040" y="3573016"/>
            <a:ext cx="3894827" cy="3168352"/>
          </a:xfrm>
          <a:prstGeom prst="rect">
            <a:avLst/>
          </a:prstGeom>
          <a:noFill/>
          <a:ln>
            <a:noFill/>
          </a:ln>
        </p:spPr>
      </p:pic>
      <p:sp>
        <p:nvSpPr>
          <p:cNvPr id="7" name="Abgerundetes Rechteck 6"/>
          <p:cNvSpPr/>
          <p:nvPr/>
        </p:nvSpPr>
        <p:spPr bwMode="auto">
          <a:xfrm>
            <a:off x="5439293" y="4437112"/>
            <a:ext cx="1440160" cy="1080120"/>
          </a:xfrm>
          <a:prstGeom prst="roundRect">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321435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l="4315" t="39206" r="4106" b="6032"/>
          <a:stretch/>
        </p:blipFill>
        <p:spPr>
          <a:xfrm>
            <a:off x="1458909" y="810960"/>
            <a:ext cx="7649595" cy="6011644"/>
          </a:xfrm>
          <a:prstGeom prst="rect">
            <a:avLst/>
          </a:prstGeom>
        </p:spPr>
      </p:pic>
      <p:sp>
        <p:nvSpPr>
          <p:cNvPr id="13" name="Text Box 9"/>
          <p:cNvSpPr txBox="1">
            <a:spLocks noChangeArrowheads="1"/>
          </p:cNvSpPr>
          <p:nvPr/>
        </p:nvSpPr>
        <p:spPr bwMode="auto">
          <a:xfrm>
            <a:off x="0" y="6478920"/>
            <a:ext cx="1691680" cy="400110"/>
          </a:xfrm>
          <a:prstGeom prst="rect">
            <a:avLst/>
          </a:prstGeom>
          <a:noFill/>
          <a:ln w="9525">
            <a:noFill/>
            <a:miter lim="800000"/>
            <a:headEnd/>
            <a:tailEnd/>
          </a:ln>
        </p:spPr>
        <p:txBody>
          <a:bodyPr wrap="square">
            <a:spAutoFit/>
          </a:bodyPr>
          <a:lstStyle/>
          <a:p>
            <a:pPr fontAlgn="auto">
              <a:spcBef>
                <a:spcPts val="0"/>
              </a:spcBef>
              <a:spcAft>
                <a:spcPts val="0"/>
              </a:spcAft>
            </a:pPr>
            <a:r>
              <a:rPr lang="de-DE" sz="1000" dirty="0" err="1" smtClean="0">
                <a:solidFill>
                  <a:prstClr val="black"/>
                </a:solidFill>
                <a:latin typeface="Calibri"/>
              </a:rPr>
              <a:t>Lachenbruch</a:t>
            </a:r>
            <a:r>
              <a:rPr lang="de-DE" sz="1000" dirty="0" smtClean="0">
                <a:solidFill>
                  <a:prstClr val="black"/>
                </a:solidFill>
                <a:latin typeface="Calibri"/>
              </a:rPr>
              <a:t> &amp; </a:t>
            </a:r>
            <a:r>
              <a:rPr lang="de-DE" sz="1000" dirty="0" err="1" smtClean="0">
                <a:solidFill>
                  <a:prstClr val="black"/>
                </a:solidFill>
                <a:latin typeface="Calibri"/>
              </a:rPr>
              <a:t>McCulloh</a:t>
            </a:r>
            <a:r>
              <a:rPr lang="de-DE" sz="1000" dirty="0" smtClean="0">
                <a:solidFill>
                  <a:prstClr val="black"/>
                </a:solidFill>
                <a:latin typeface="Calibri"/>
              </a:rPr>
              <a:t>, New Phytologist, 2014</a:t>
            </a:r>
            <a:endParaRPr lang="de-DE" sz="1000" dirty="0">
              <a:solidFill>
                <a:prstClr val="black"/>
              </a:solidFill>
              <a:latin typeface="Calibri"/>
            </a:endParaRPr>
          </a:p>
        </p:txBody>
      </p:sp>
      <p:sp>
        <p:nvSpPr>
          <p:cNvPr id="11" name="Textfeld 10"/>
          <p:cNvSpPr txBox="1"/>
          <p:nvPr/>
        </p:nvSpPr>
        <p:spPr>
          <a:xfrm>
            <a:off x="179512" y="262970"/>
            <a:ext cx="8856984" cy="861774"/>
          </a:xfrm>
          <a:prstGeom prst="rect">
            <a:avLst/>
          </a:prstGeom>
          <a:noFill/>
        </p:spPr>
        <p:txBody>
          <a:bodyPr wrap="square">
            <a:spAutoFit/>
          </a:bodyPr>
          <a:lstStyle/>
          <a:p>
            <a:pPr>
              <a:defRPr/>
            </a:pPr>
            <a:r>
              <a:rPr lang="en-US" sz="1800" b="1" dirty="0" smtClean="0">
                <a:solidFill>
                  <a:srgbClr val="2D2D8A">
                    <a:lumMod val="75000"/>
                  </a:srgbClr>
                </a:solidFill>
                <a:latin typeface="Arial"/>
              </a:rPr>
              <a:t>Principal considerations concerning the wood anatomy of a plant</a:t>
            </a:r>
            <a:r>
              <a:rPr lang="en-US" dirty="0" smtClean="0">
                <a:solidFill>
                  <a:srgbClr val="2D2D8A">
                    <a:lumMod val="75000"/>
                  </a:srgbClr>
                </a:solidFill>
                <a:latin typeface="Arial"/>
              </a:rPr>
              <a:t/>
            </a:r>
            <a:br>
              <a:rPr lang="en-US" dirty="0" smtClean="0">
                <a:solidFill>
                  <a:srgbClr val="2D2D8A">
                    <a:lumMod val="75000"/>
                  </a:srgbClr>
                </a:solidFill>
                <a:latin typeface="Arial"/>
              </a:rPr>
            </a:br>
            <a:r>
              <a:rPr lang="en-US" sz="1600" dirty="0" smtClean="0">
                <a:solidFill>
                  <a:srgbClr val="2D2D8A">
                    <a:lumMod val="75000"/>
                  </a:srgbClr>
                </a:solidFill>
                <a:latin typeface="Arial"/>
              </a:rPr>
              <a:t>Traits, properties, and performance: how woody plants combine hydraulic and mechanical</a:t>
            </a:r>
            <a:r>
              <a:rPr lang="en-US" sz="1600" dirty="0">
                <a:solidFill>
                  <a:srgbClr val="002060"/>
                </a:solidFill>
                <a:latin typeface="Arial"/>
              </a:rPr>
              <a:t> functions in a cell, tissue, or </a:t>
            </a:r>
            <a:r>
              <a:rPr lang="en-US" sz="1600" dirty="0" smtClean="0">
                <a:solidFill>
                  <a:srgbClr val="002060"/>
                </a:solidFill>
                <a:latin typeface="Arial"/>
              </a:rPr>
              <a:t>whole plant  </a:t>
            </a:r>
            <a:endParaRPr lang="en-US" sz="1600" dirty="0">
              <a:solidFill>
                <a:srgbClr val="002060"/>
              </a:solidFill>
              <a:latin typeface="Arial"/>
            </a:endParaRPr>
          </a:p>
        </p:txBody>
      </p:sp>
      <p:sp>
        <p:nvSpPr>
          <p:cNvPr id="5"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err="1" smtClean="0">
                <a:solidFill>
                  <a:schemeClr val="tx2">
                    <a:lumMod val="50000"/>
                  </a:schemeClr>
                </a:solidFill>
              </a:rPr>
              <a:t>Challenges</a:t>
            </a:r>
            <a:endParaRPr lang="de-DE" sz="1100" b="1" dirty="0">
              <a:solidFill>
                <a:schemeClr val="tx2">
                  <a:lumMod val="50000"/>
                </a:schemeClr>
              </a:solidFill>
            </a:endParaRPr>
          </a:p>
        </p:txBody>
      </p:sp>
      <p:sp>
        <p:nvSpPr>
          <p:cNvPr id="4" name="Rechteck 3"/>
          <p:cNvSpPr/>
          <p:nvPr/>
        </p:nvSpPr>
        <p:spPr>
          <a:xfrm>
            <a:off x="212237" y="1412776"/>
            <a:ext cx="3855707" cy="1077218"/>
          </a:xfrm>
          <a:prstGeom prst="rect">
            <a:avLst/>
          </a:prstGeom>
        </p:spPr>
        <p:txBody>
          <a:bodyPr wrap="square">
            <a:spAutoFit/>
          </a:bodyPr>
          <a:lstStyle/>
          <a:p>
            <a:r>
              <a:rPr lang="de-DE" sz="1600" dirty="0" err="1">
                <a:solidFill>
                  <a:srgbClr val="002060"/>
                </a:solidFill>
              </a:rPr>
              <a:t>To</a:t>
            </a:r>
            <a:r>
              <a:rPr lang="de-DE" sz="1600" dirty="0">
                <a:solidFill>
                  <a:srgbClr val="002060"/>
                </a:solidFill>
              </a:rPr>
              <a:t> </a:t>
            </a:r>
            <a:r>
              <a:rPr lang="de-DE" sz="1600" dirty="0" err="1">
                <a:solidFill>
                  <a:srgbClr val="002060"/>
                </a:solidFill>
              </a:rPr>
              <a:t>maintain</a:t>
            </a:r>
            <a:r>
              <a:rPr lang="de-DE" sz="1600" dirty="0">
                <a:solidFill>
                  <a:srgbClr val="002060"/>
                </a:solidFill>
              </a:rPr>
              <a:t> a </a:t>
            </a:r>
            <a:r>
              <a:rPr lang="de-DE" sz="1600" dirty="0" err="1">
                <a:solidFill>
                  <a:srgbClr val="002060"/>
                </a:solidFill>
              </a:rPr>
              <a:t>certain</a:t>
            </a:r>
            <a:r>
              <a:rPr lang="de-DE" sz="1600" dirty="0">
                <a:solidFill>
                  <a:srgbClr val="002060"/>
                </a:solidFill>
              </a:rPr>
              <a:t> </a:t>
            </a:r>
            <a:r>
              <a:rPr lang="de-DE" sz="1600" dirty="0" err="1" smtClean="0">
                <a:solidFill>
                  <a:srgbClr val="002060"/>
                </a:solidFill>
              </a:rPr>
              <a:t>performance</a:t>
            </a:r>
            <a:r>
              <a:rPr lang="de-DE" sz="1600" dirty="0" smtClean="0">
                <a:solidFill>
                  <a:srgbClr val="002060"/>
                </a:solidFill>
              </a:rPr>
              <a:t> </a:t>
            </a:r>
            <a:r>
              <a:rPr lang="de-DE" sz="1600" dirty="0" err="1" smtClean="0">
                <a:solidFill>
                  <a:srgbClr val="002060"/>
                </a:solidFill>
              </a:rPr>
              <a:t>of</a:t>
            </a:r>
            <a:r>
              <a:rPr lang="de-DE" sz="1600" dirty="0" smtClean="0">
                <a:solidFill>
                  <a:srgbClr val="002060"/>
                </a:solidFill>
              </a:rPr>
              <a:t> </a:t>
            </a:r>
            <a:r>
              <a:rPr lang="de-DE" sz="1600" dirty="0" err="1" smtClean="0">
                <a:solidFill>
                  <a:srgbClr val="002060"/>
                </a:solidFill>
              </a:rPr>
              <a:t>the</a:t>
            </a:r>
            <a:r>
              <a:rPr lang="de-DE" sz="1600" dirty="0" smtClean="0">
                <a:solidFill>
                  <a:srgbClr val="002060"/>
                </a:solidFill>
              </a:rPr>
              <a:t> </a:t>
            </a:r>
            <a:r>
              <a:rPr lang="de-DE" sz="1600" dirty="0" err="1" smtClean="0">
                <a:solidFill>
                  <a:srgbClr val="002060"/>
                </a:solidFill>
              </a:rPr>
              <a:t>whole</a:t>
            </a:r>
            <a:r>
              <a:rPr lang="de-DE" sz="1600" dirty="0" smtClean="0">
                <a:solidFill>
                  <a:srgbClr val="002060"/>
                </a:solidFill>
              </a:rPr>
              <a:t> plant, </a:t>
            </a:r>
            <a:r>
              <a:rPr lang="de-DE" sz="1600" dirty="0" err="1" smtClean="0">
                <a:solidFill>
                  <a:srgbClr val="002060"/>
                </a:solidFill>
              </a:rPr>
              <a:t>alterations</a:t>
            </a:r>
            <a:r>
              <a:rPr lang="de-DE" sz="1600" dirty="0" smtClean="0">
                <a:solidFill>
                  <a:srgbClr val="002060"/>
                </a:solidFill>
              </a:rPr>
              <a:t> in </a:t>
            </a:r>
            <a:r>
              <a:rPr lang="de-DE" sz="1600" dirty="0" err="1" smtClean="0">
                <a:solidFill>
                  <a:srgbClr val="002060"/>
                </a:solidFill>
              </a:rPr>
              <a:t>one</a:t>
            </a:r>
            <a:r>
              <a:rPr lang="de-DE" sz="1600" dirty="0" smtClean="0">
                <a:solidFill>
                  <a:srgbClr val="002060"/>
                </a:solidFill>
              </a:rPr>
              <a:t> </a:t>
            </a:r>
            <a:r>
              <a:rPr lang="de-DE" sz="1600" dirty="0" err="1" smtClean="0">
                <a:solidFill>
                  <a:srgbClr val="002060"/>
                </a:solidFill>
              </a:rPr>
              <a:t>trait</a:t>
            </a:r>
            <a:r>
              <a:rPr lang="de-DE" sz="1600" dirty="0" smtClean="0">
                <a:solidFill>
                  <a:srgbClr val="002060"/>
                </a:solidFill>
              </a:rPr>
              <a:t> </a:t>
            </a:r>
            <a:r>
              <a:rPr lang="de-DE" sz="1600" dirty="0" err="1" smtClean="0">
                <a:solidFill>
                  <a:srgbClr val="002060"/>
                </a:solidFill>
              </a:rPr>
              <a:t>may</a:t>
            </a:r>
            <a:r>
              <a:rPr lang="de-DE" sz="1600" dirty="0" smtClean="0">
                <a:solidFill>
                  <a:srgbClr val="002060"/>
                </a:solidFill>
              </a:rPr>
              <a:t> </a:t>
            </a:r>
            <a:r>
              <a:rPr lang="de-DE" sz="1600" dirty="0" err="1" smtClean="0">
                <a:solidFill>
                  <a:srgbClr val="002060"/>
                </a:solidFill>
              </a:rPr>
              <a:t>be</a:t>
            </a:r>
            <a:r>
              <a:rPr lang="de-DE" sz="1600" dirty="0" smtClean="0">
                <a:solidFill>
                  <a:srgbClr val="002060"/>
                </a:solidFill>
              </a:rPr>
              <a:t> </a:t>
            </a:r>
            <a:r>
              <a:rPr lang="de-DE" sz="1600" dirty="0" err="1" smtClean="0">
                <a:solidFill>
                  <a:srgbClr val="002060"/>
                </a:solidFill>
              </a:rPr>
              <a:t>compensated</a:t>
            </a:r>
            <a:r>
              <a:rPr lang="de-DE" sz="1600" dirty="0" smtClean="0">
                <a:solidFill>
                  <a:srgbClr val="002060"/>
                </a:solidFill>
              </a:rPr>
              <a:t> </a:t>
            </a:r>
            <a:r>
              <a:rPr lang="de-DE" sz="1600" dirty="0" err="1" smtClean="0">
                <a:solidFill>
                  <a:srgbClr val="002060"/>
                </a:solidFill>
              </a:rPr>
              <a:t>by</a:t>
            </a:r>
            <a:r>
              <a:rPr lang="de-DE" sz="1600" dirty="0" smtClean="0">
                <a:solidFill>
                  <a:srgbClr val="002060"/>
                </a:solidFill>
              </a:rPr>
              <a:t> </a:t>
            </a:r>
            <a:r>
              <a:rPr lang="de-DE" sz="1600" dirty="0" err="1" smtClean="0">
                <a:solidFill>
                  <a:srgbClr val="002060"/>
                </a:solidFill>
              </a:rPr>
              <a:t>changes</a:t>
            </a:r>
            <a:r>
              <a:rPr lang="de-DE" sz="1600" dirty="0" smtClean="0">
                <a:solidFill>
                  <a:srgbClr val="002060"/>
                </a:solidFill>
              </a:rPr>
              <a:t> in </a:t>
            </a:r>
            <a:r>
              <a:rPr lang="de-DE" sz="1600" dirty="0" err="1" smtClean="0">
                <a:solidFill>
                  <a:srgbClr val="002060"/>
                </a:solidFill>
              </a:rPr>
              <a:t>another</a:t>
            </a:r>
            <a:r>
              <a:rPr lang="de-DE" sz="1600" dirty="0" smtClean="0">
                <a:solidFill>
                  <a:srgbClr val="002060"/>
                </a:solidFill>
              </a:rPr>
              <a:t>, </a:t>
            </a:r>
            <a:r>
              <a:rPr lang="de-DE" sz="1600" dirty="0" err="1" smtClean="0">
                <a:solidFill>
                  <a:srgbClr val="002060"/>
                </a:solidFill>
              </a:rPr>
              <a:t>unrelated</a:t>
            </a:r>
            <a:r>
              <a:rPr lang="de-DE" sz="1600" dirty="0" smtClean="0">
                <a:solidFill>
                  <a:srgbClr val="002060"/>
                </a:solidFill>
              </a:rPr>
              <a:t> </a:t>
            </a:r>
            <a:r>
              <a:rPr lang="de-DE" sz="1600" dirty="0" err="1" smtClean="0">
                <a:solidFill>
                  <a:srgbClr val="002060"/>
                </a:solidFill>
              </a:rPr>
              <a:t>trait</a:t>
            </a:r>
            <a:r>
              <a:rPr lang="de-DE" sz="1600" dirty="0" smtClean="0">
                <a:solidFill>
                  <a:srgbClr val="002060"/>
                </a:solidFill>
              </a:rPr>
              <a:t> (</a:t>
            </a:r>
            <a:r>
              <a:rPr lang="de-DE" sz="1600" dirty="0" err="1" smtClean="0">
                <a:solidFill>
                  <a:srgbClr val="002060"/>
                </a:solidFill>
              </a:rPr>
              <a:t>co</a:t>
            </a:r>
            <a:r>
              <a:rPr lang="de-DE" sz="1600" dirty="0" smtClean="0">
                <a:solidFill>
                  <a:srgbClr val="002060"/>
                </a:solidFill>
              </a:rPr>
              <a:t>-variation </a:t>
            </a:r>
            <a:r>
              <a:rPr lang="de-DE" sz="1600" dirty="0" err="1" smtClean="0">
                <a:solidFill>
                  <a:srgbClr val="002060"/>
                </a:solidFill>
              </a:rPr>
              <a:t>or</a:t>
            </a:r>
            <a:r>
              <a:rPr lang="de-DE" sz="1600" dirty="0" smtClean="0">
                <a:solidFill>
                  <a:srgbClr val="002060"/>
                </a:solidFill>
              </a:rPr>
              <a:t> </a:t>
            </a:r>
            <a:r>
              <a:rPr lang="de-DE" sz="1600" dirty="0" err="1" smtClean="0">
                <a:solidFill>
                  <a:srgbClr val="002060"/>
                </a:solidFill>
              </a:rPr>
              <a:t>tradeoff</a:t>
            </a:r>
            <a:r>
              <a:rPr lang="de-DE" sz="1600" dirty="0" smtClean="0">
                <a:solidFill>
                  <a:srgbClr val="002060"/>
                </a:solidFill>
              </a:rPr>
              <a:t>)</a:t>
            </a:r>
            <a:endParaRPr lang="de-DE" sz="1600" dirty="0">
              <a:solidFill>
                <a:srgbClr val="002060"/>
              </a:solidFill>
            </a:endParaRPr>
          </a:p>
        </p:txBody>
      </p:sp>
    </p:spTree>
    <p:extLst>
      <p:ext uri="{BB962C8B-B14F-4D97-AF65-F5344CB8AC3E}">
        <p14:creationId xmlns:p14="http://schemas.microsoft.com/office/powerpoint/2010/main" val="21603769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2310143" y="2113111"/>
            <a:ext cx="1643399" cy="307777"/>
          </a:xfrm>
          <a:prstGeom prst="rect">
            <a:avLst/>
          </a:prstGeom>
          <a:noFill/>
        </p:spPr>
        <p:txBody>
          <a:bodyPr wrap="none" rtlCol="0">
            <a:spAutoFit/>
          </a:bodyPr>
          <a:lstStyle/>
          <a:p>
            <a:r>
              <a:rPr lang="de-DE" sz="1400" b="1" dirty="0" smtClean="0"/>
              <a:t>1. Light </a:t>
            </a:r>
            <a:r>
              <a:rPr lang="de-DE" sz="1400" b="1" dirty="0" err="1" smtClean="0"/>
              <a:t>latewood</a:t>
            </a:r>
            <a:endParaRPr lang="de-DE" sz="1400" b="1" dirty="0"/>
          </a:p>
        </p:txBody>
      </p:sp>
      <p:pic>
        <p:nvPicPr>
          <p:cNvPr id="9" name="Bild 89" descr="26-28a"/>
          <p:cNvPicPr/>
          <p:nvPr/>
        </p:nvPicPr>
        <p:blipFill>
          <a:blip r:embed="rId2" cstate="print">
            <a:grayscl/>
          </a:blip>
          <a:srcRect/>
          <a:stretch>
            <a:fillRect/>
          </a:stretch>
        </p:blipFill>
        <p:spPr bwMode="auto">
          <a:xfrm>
            <a:off x="2267744" y="1052736"/>
            <a:ext cx="1728192" cy="1080120"/>
          </a:xfrm>
          <a:prstGeom prst="rect">
            <a:avLst/>
          </a:prstGeom>
          <a:noFill/>
          <a:ln w="9525">
            <a:noFill/>
            <a:miter lim="800000"/>
            <a:headEnd/>
            <a:tailEnd/>
          </a:ln>
        </p:spPr>
      </p:pic>
      <p:pic>
        <p:nvPicPr>
          <p:cNvPr id="10" name="Bild 91" descr="15b"/>
          <p:cNvPicPr/>
          <p:nvPr/>
        </p:nvPicPr>
        <p:blipFill>
          <a:blip r:embed="rId3" cstate="print">
            <a:grayscl/>
          </a:blip>
          <a:srcRect/>
          <a:stretch>
            <a:fillRect/>
          </a:stretch>
        </p:blipFill>
        <p:spPr bwMode="auto">
          <a:xfrm>
            <a:off x="5508104" y="980728"/>
            <a:ext cx="1674108" cy="1093936"/>
          </a:xfrm>
          <a:prstGeom prst="rect">
            <a:avLst/>
          </a:prstGeom>
          <a:noFill/>
          <a:ln w="9525">
            <a:noFill/>
            <a:miter lim="800000"/>
            <a:headEnd/>
            <a:tailEnd/>
          </a:ln>
        </p:spPr>
      </p:pic>
      <p:sp>
        <p:nvSpPr>
          <p:cNvPr id="5" name="Textfeld 4"/>
          <p:cNvSpPr txBox="1"/>
          <p:nvPr/>
        </p:nvSpPr>
        <p:spPr>
          <a:xfrm>
            <a:off x="288000" y="364594"/>
            <a:ext cx="7716151" cy="400110"/>
          </a:xfrm>
          <a:prstGeom prst="rect">
            <a:avLst/>
          </a:prstGeom>
          <a:noFill/>
        </p:spPr>
        <p:txBody>
          <a:bodyPr wrap="none" rtlCol="0">
            <a:spAutoFit/>
          </a:bodyPr>
          <a:lstStyle/>
          <a:p>
            <a:pPr algn="l"/>
            <a:r>
              <a:rPr lang="de-DE" sz="2000" dirty="0" err="1" smtClean="0">
                <a:solidFill>
                  <a:srgbClr val="C00000"/>
                </a:solidFill>
              </a:rPr>
              <a:t>Remember</a:t>
            </a:r>
            <a:r>
              <a:rPr lang="de-DE" sz="2000" dirty="0" smtClean="0">
                <a:solidFill>
                  <a:srgbClr val="C00000"/>
                </a:solidFill>
              </a:rPr>
              <a:t> </a:t>
            </a:r>
            <a:r>
              <a:rPr lang="de-DE" sz="2000" dirty="0" err="1" smtClean="0">
                <a:solidFill>
                  <a:srgbClr val="C00000"/>
                </a:solidFill>
              </a:rPr>
              <a:t>the</a:t>
            </a:r>
            <a:r>
              <a:rPr lang="de-DE" sz="2000" dirty="0" smtClean="0">
                <a:solidFill>
                  <a:srgbClr val="C00000"/>
                </a:solidFill>
              </a:rPr>
              <a:t> </a:t>
            </a:r>
            <a:r>
              <a:rPr lang="de-DE" sz="2000" dirty="0" err="1" smtClean="0">
                <a:solidFill>
                  <a:srgbClr val="C00000"/>
                </a:solidFill>
              </a:rPr>
              <a:t>classification</a:t>
            </a:r>
            <a:r>
              <a:rPr lang="de-DE" sz="2000" dirty="0" smtClean="0">
                <a:solidFill>
                  <a:srgbClr val="C00000"/>
                </a:solidFill>
              </a:rPr>
              <a:t> </a:t>
            </a:r>
            <a:r>
              <a:rPr lang="de-DE" sz="2000" dirty="0" err="1" smtClean="0">
                <a:solidFill>
                  <a:srgbClr val="C00000"/>
                </a:solidFill>
              </a:rPr>
              <a:t>of</a:t>
            </a:r>
            <a:r>
              <a:rPr lang="de-DE" sz="2000" dirty="0" smtClean="0">
                <a:solidFill>
                  <a:srgbClr val="C00000"/>
                </a:solidFill>
              </a:rPr>
              <a:t> </a:t>
            </a:r>
            <a:r>
              <a:rPr lang="de-DE" sz="2000" i="1" dirty="0" smtClean="0">
                <a:solidFill>
                  <a:srgbClr val="C00000"/>
                </a:solidFill>
              </a:rPr>
              <a:t>P. </a:t>
            </a:r>
            <a:r>
              <a:rPr lang="de-DE" sz="2000" i="1" dirty="0" err="1" smtClean="0">
                <a:solidFill>
                  <a:srgbClr val="C00000"/>
                </a:solidFill>
              </a:rPr>
              <a:t>nigra</a:t>
            </a:r>
            <a:r>
              <a:rPr lang="de-DE" sz="2000" i="1" dirty="0" smtClean="0">
                <a:solidFill>
                  <a:srgbClr val="C00000"/>
                </a:solidFill>
              </a:rPr>
              <a:t> </a:t>
            </a:r>
            <a:r>
              <a:rPr lang="de-DE" sz="2000" i="1" dirty="0" err="1" smtClean="0">
                <a:solidFill>
                  <a:srgbClr val="C00000"/>
                </a:solidFill>
              </a:rPr>
              <a:t>latwood</a:t>
            </a:r>
            <a:r>
              <a:rPr lang="de-DE" sz="2000" i="1" dirty="0" smtClean="0">
                <a:solidFill>
                  <a:srgbClr val="C00000"/>
                </a:solidFill>
              </a:rPr>
              <a:t> </a:t>
            </a:r>
            <a:r>
              <a:rPr lang="de-DE" sz="2000" i="1" dirty="0" err="1" smtClean="0">
                <a:solidFill>
                  <a:srgbClr val="C00000"/>
                </a:solidFill>
              </a:rPr>
              <a:t>types</a:t>
            </a:r>
            <a:r>
              <a:rPr lang="de-DE" sz="2000" i="1" dirty="0" smtClean="0">
                <a:solidFill>
                  <a:srgbClr val="C00000"/>
                </a:solidFill>
              </a:rPr>
              <a:t> </a:t>
            </a:r>
            <a:r>
              <a:rPr lang="de-DE" sz="2000" dirty="0" err="1" smtClean="0">
                <a:solidFill>
                  <a:srgbClr val="C00000"/>
                </a:solidFill>
              </a:rPr>
              <a:t>and</a:t>
            </a:r>
            <a:r>
              <a:rPr lang="de-DE" sz="2000" i="1" dirty="0" smtClean="0">
                <a:solidFill>
                  <a:srgbClr val="C00000"/>
                </a:solidFill>
              </a:rPr>
              <a:t> </a:t>
            </a:r>
            <a:r>
              <a:rPr lang="de-DE" sz="2000" dirty="0" smtClean="0">
                <a:solidFill>
                  <a:srgbClr val="C00000"/>
                </a:solidFill>
              </a:rPr>
              <a:t>IADFs…</a:t>
            </a:r>
            <a:endParaRPr lang="de-DE" sz="2000" dirty="0">
              <a:solidFill>
                <a:srgbClr val="C00000"/>
              </a:solidFill>
            </a:endParaRPr>
          </a:p>
        </p:txBody>
      </p:sp>
      <p:sp>
        <p:nvSpPr>
          <p:cNvPr id="12" name="Textfeld 11"/>
          <p:cNvSpPr txBox="1"/>
          <p:nvPr/>
        </p:nvSpPr>
        <p:spPr>
          <a:xfrm>
            <a:off x="5539326" y="2060848"/>
            <a:ext cx="1606530" cy="307777"/>
          </a:xfrm>
          <a:prstGeom prst="rect">
            <a:avLst/>
          </a:prstGeom>
          <a:noFill/>
        </p:spPr>
        <p:txBody>
          <a:bodyPr wrap="none" rtlCol="0">
            <a:spAutoFit/>
          </a:bodyPr>
          <a:lstStyle/>
          <a:p>
            <a:r>
              <a:rPr lang="de-DE" sz="1400" b="1" dirty="0" smtClean="0"/>
              <a:t>2. Dark </a:t>
            </a:r>
            <a:r>
              <a:rPr lang="de-DE" sz="1400" b="1" dirty="0" err="1" smtClean="0"/>
              <a:t>latewood</a:t>
            </a:r>
            <a:endParaRPr lang="de-DE" sz="1400" b="1" dirty="0"/>
          </a:p>
        </p:txBody>
      </p:sp>
      <p:grpSp>
        <p:nvGrpSpPr>
          <p:cNvPr id="11" name="Gruppieren 10"/>
          <p:cNvGrpSpPr/>
          <p:nvPr/>
        </p:nvGrpSpPr>
        <p:grpSpPr>
          <a:xfrm>
            <a:off x="179512" y="5411340"/>
            <a:ext cx="8989962" cy="1349773"/>
            <a:chOff x="179512" y="5411340"/>
            <a:chExt cx="8989962" cy="1349773"/>
          </a:xfrm>
        </p:grpSpPr>
        <p:pic>
          <p:nvPicPr>
            <p:cNvPr id="21" name="Picture 4" descr="08b"/>
            <p:cNvPicPr/>
            <p:nvPr/>
          </p:nvPicPr>
          <p:blipFill>
            <a:blip r:embed="rId4" cstate="print">
              <a:grayscl/>
            </a:blip>
            <a:srcRect/>
            <a:stretch>
              <a:fillRect/>
            </a:stretch>
          </p:blipFill>
          <p:spPr bwMode="auto">
            <a:xfrm>
              <a:off x="5235501" y="5411340"/>
              <a:ext cx="1496739" cy="1008112"/>
            </a:xfrm>
            <a:prstGeom prst="rect">
              <a:avLst/>
            </a:prstGeom>
            <a:noFill/>
            <a:ln w="9525">
              <a:noFill/>
              <a:miter lim="800000"/>
              <a:headEnd/>
              <a:tailEnd/>
            </a:ln>
          </p:spPr>
        </p:pic>
        <p:sp>
          <p:nvSpPr>
            <p:cNvPr id="22" name="Textfeld 21"/>
            <p:cNvSpPr txBox="1"/>
            <p:nvPr/>
          </p:nvSpPr>
          <p:spPr>
            <a:xfrm>
              <a:off x="179512" y="6453336"/>
              <a:ext cx="8989962" cy="307777"/>
            </a:xfrm>
            <a:prstGeom prst="rect">
              <a:avLst/>
            </a:prstGeom>
            <a:noFill/>
          </p:spPr>
          <p:txBody>
            <a:bodyPr wrap="none" rtlCol="0">
              <a:spAutoFit/>
            </a:bodyPr>
            <a:lstStyle/>
            <a:p>
              <a:pPr algn="l"/>
              <a:r>
                <a:rPr lang="de-DE" sz="1400" b="1" dirty="0" smtClean="0"/>
                <a:t>Special </a:t>
              </a:r>
              <a:r>
                <a:rPr lang="de-DE" sz="1400" b="1" dirty="0" err="1" smtClean="0"/>
                <a:t>features</a:t>
              </a:r>
              <a:r>
                <a:rPr lang="de-DE" sz="1400" b="1" dirty="0" smtClean="0"/>
                <a:t>:   1xxx (E+, </a:t>
              </a:r>
              <a:r>
                <a:rPr lang="de-DE" sz="1400" b="1" dirty="0" err="1" smtClean="0"/>
                <a:t>latewood</a:t>
              </a:r>
              <a:r>
                <a:rPr lang="de-DE" sz="1400" b="1" dirty="0" smtClean="0"/>
                <a:t> </a:t>
              </a:r>
              <a:r>
                <a:rPr lang="de-DE" sz="1400" b="1" dirty="0" err="1" smtClean="0"/>
                <a:t>cells</a:t>
              </a:r>
              <a:r>
                <a:rPr lang="de-DE" sz="1400" b="1" dirty="0" smtClean="0"/>
                <a:t> in </a:t>
              </a:r>
              <a:r>
                <a:rPr lang="de-DE" sz="1400" b="1" dirty="0" err="1" smtClean="0"/>
                <a:t>earlywood</a:t>
              </a:r>
              <a:r>
                <a:rPr lang="de-DE" sz="1400" b="1" dirty="0" smtClean="0"/>
                <a:t>)                 22.1 (L+, after </a:t>
              </a:r>
              <a:r>
                <a:rPr lang="de-DE" sz="1400" b="1" dirty="0" err="1" smtClean="0"/>
                <a:t>Campelo</a:t>
              </a:r>
              <a:r>
                <a:rPr lang="de-DE" sz="1400" b="1" dirty="0" smtClean="0"/>
                <a:t> et al. 2007)</a:t>
              </a:r>
              <a:endParaRPr lang="de-DE" sz="1400" b="1" dirty="0"/>
            </a:p>
          </p:txBody>
        </p:sp>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187623" y="5454971"/>
              <a:ext cx="1539816" cy="998365"/>
            </a:xfrm>
            <a:prstGeom prst="rect">
              <a:avLst/>
            </a:prstGeom>
          </p:spPr>
        </p:pic>
      </p:grpSp>
      <p:grpSp>
        <p:nvGrpSpPr>
          <p:cNvPr id="24" name="Gruppieren 23"/>
          <p:cNvGrpSpPr/>
          <p:nvPr/>
        </p:nvGrpSpPr>
        <p:grpSpPr>
          <a:xfrm>
            <a:off x="105330" y="2492896"/>
            <a:ext cx="8402103" cy="1387897"/>
            <a:chOff x="105330" y="2492896"/>
            <a:chExt cx="8402103" cy="1387897"/>
          </a:xfrm>
        </p:grpSpPr>
        <p:grpSp>
          <p:nvGrpSpPr>
            <p:cNvPr id="7" name="Gruppieren 6"/>
            <p:cNvGrpSpPr/>
            <p:nvPr/>
          </p:nvGrpSpPr>
          <p:grpSpPr>
            <a:xfrm>
              <a:off x="105330" y="2492896"/>
              <a:ext cx="8037521" cy="1387897"/>
              <a:chOff x="105330" y="2492896"/>
              <a:chExt cx="8037521" cy="1387897"/>
            </a:xfrm>
          </p:grpSpPr>
          <p:pic>
            <p:nvPicPr>
              <p:cNvPr id="13" name="Picture 7" descr="04b"/>
              <p:cNvPicPr/>
              <p:nvPr/>
            </p:nvPicPr>
            <p:blipFill>
              <a:blip r:embed="rId6" cstate="print">
                <a:grayscl/>
              </a:blip>
              <a:srcRect/>
              <a:stretch>
                <a:fillRect/>
              </a:stretch>
            </p:blipFill>
            <p:spPr bwMode="auto">
              <a:xfrm>
                <a:off x="1187624" y="2492896"/>
                <a:ext cx="1584176" cy="1093936"/>
              </a:xfrm>
              <a:prstGeom prst="rect">
                <a:avLst/>
              </a:prstGeom>
              <a:noFill/>
              <a:ln w="9525">
                <a:noFill/>
                <a:miter lim="800000"/>
                <a:headEnd/>
                <a:tailEnd/>
              </a:ln>
            </p:spPr>
          </p:pic>
          <p:pic>
            <p:nvPicPr>
              <p:cNvPr id="14" name="Picture 2" descr="15a"/>
              <p:cNvPicPr/>
              <p:nvPr/>
            </p:nvPicPr>
            <p:blipFill>
              <a:blip r:embed="rId7" cstate="print">
                <a:grayscl/>
              </a:blip>
              <a:srcRect/>
              <a:stretch>
                <a:fillRect/>
              </a:stretch>
            </p:blipFill>
            <p:spPr bwMode="auto">
              <a:xfrm>
                <a:off x="3131840" y="2492896"/>
                <a:ext cx="1514348" cy="1106572"/>
              </a:xfrm>
              <a:prstGeom prst="rect">
                <a:avLst/>
              </a:prstGeom>
              <a:noFill/>
              <a:ln w="9525">
                <a:noFill/>
                <a:miter lim="800000"/>
                <a:headEnd/>
                <a:tailEnd/>
              </a:ln>
            </p:spPr>
          </p:pic>
          <p:pic>
            <p:nvPicPr>
              <p:cNvPr id="15" name="Bild 90" descr="17b"/>
              <p:cNvPicPr/>
              <p:nvPr/>
            </p:nvPicPr>
            <p:blipFill>
              <a:blip r:embed="rId8" cstate="print">
                <a:grayscl/>
              </a:blip>
              <a:srcRect/>
              <a:stretch>
                <a:fillRect/>
              </a:stretch>
            </p:blipFill>
            <p:spPr bwMode="auto">
              <a:xfrm>
                <a:off x="5220072" y="2492896"/>
                <a:ext cx="1507130" cy="1082098"/>
              </a:xfrm>
              <a:prstGeom prst="rect">
                <a:avLst/>
              </a:prstGeom>
              <a:noFill/>
              <a:ln w="9525">
                <a:noFill/>
                <a:miter lim="800000"/>
                <a:headEnd/>
                <a:tailEnd/>
              </a:ln>
            </p:spPr>
          </p:pic>
          <p:sp>
            <p:nvSpPr>
              <p:cNvPr id="16" name="Textfeld 15"/>
              <p:cNvSpPr txBox="1"/>
              <p:nvPr/>
            </p:nvSpPr>
            <p:spPr>
              <a:xfrm>
                <a:off x="105330" y="3573016"/>
                <a:ext cx="8037521" cy="307777"/>
              </a:xfrm>
              <a:prstGeom prst="rect">
                <a:avLst/>
              </a:prstGeom>
              <a:noFill/>
            </p:spPr>
            <p:txBody>
              <a:bodyPr wrap="none" rtlCol="0">
                <a:spAutoFit/>
              </a:bodyPr>
              <a:lstStyle/>
              <a:p>
                <a:pPr algn="l"/>
                <a:r>
                  <a:rPr lang="de-DE" sz="1400" b="1" dirty="0" smtClean="0"/>
                  <a:t>Normal </a:t>
                </a:r>
                <a:r>
                  <a:rPr lang="de-DE" sz="1400" b="1" dirty="0" err="1" smtClean="0"/>
                  <a:t>latewood</a:t>
                </a:r>
                <a:r>
                  <a:rPr lang="de-DE" sz="1400" b="1" dirty="0" smtClean="0"/>
                  <a:t>:    11                                    12                                       21                                 22</a:t>
                </a:r>
                <a:endParaRPr lang="de-DE" sz="1400" b="1" dirty="0"/>
              </a:p>
            </p:txBody>
          </p:sp>
        </p:grpSp>
        <p:sp>
          <p:nvSpPr>
            <p:cNvPr id="23" name="Rechteck 22"/>
            <p:cNvSpPr/>
            <p:nvPr/>
          </p:nvSpPr>
          <p:spPr bwMode="auto">
            <a:xfrm>
              <a:off x="7092280" y="2492896"/>
              <a:ext cx="1415153" cy="108012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nvGrpSpPr>
          <p:cNvPr id="25" name="Gruppieren 24"/>
          <p:cNvGrpSpPr/>
          <p:nvPr/>
        </p:nvGrpSpPr>
        <p:grpSpPr>
          <a:xfrm>
            <a:off x="107504" y="3924697"/>
            <a:ext cx="8424936" cy="1468264"/>
            <a:chOff x="107504" y="3924697"/>
            <a:chExt cx="8424936" cy="1468264"/>
          </a:xfrm>
        </p:grpSpPr>
        <p:grpSp>
          <p:nvGrpSpPr>
            <p:cNvPr id="8" name="Gruppieren 7"/>
            <p:cNvGrpSpPr/>
            <p:nvPr/>
          </p:nvGrpSpPr>
          <p:grpSpPr>
            <a:xfrm>
              <a:off x="107504" y="3924697"/>
              <a:ext cx="8424936" cy="1468264"/>
              <a:chOff x="107504" y="3924697"/>
              <a:chExt cx="8424936" cy="1468264"/>
            </a:xfrm>
          </p:grpSpPr>
          <p:pic>
            <p:nvPicPr>
              <p:cNvPr id="17" name="Bild 92" descr="14b"/>
              <p:cNvPicPr/>
              <p:nvPr/>
            </p:nvPicPr>
            <p:blipFill>
              <a:blip r:embed="rId9" cstate="print">
                <a:grayscl/>
              </a:blip>
              <a:srcRect/>
              <a:stretch>
                <a:fillRect/>
              </a:stretch>
            </p:blipFill>
            <p:spPr bwMode="auto">
              <a:xfrm>
                <a:off x="5192548" y="3955008"/>
                <a:ext cx="1539692" cy="1080120"/>
              </a:xfrm>
              <a:prstGeom prst="rect">
                <a:avLst/>
              </a:prstGeom>
              <a:noFill/>
              <a:ln w="9525">
                <a:noFill/>
                <a:miter lim="800000"/>
                <a:headEnd/>
                <a:tailEnd/>
              </a:ln>
            </p:spPr>
          </p:pic>
          <p:sp>
            <p:nvSpPr>
              <p:cNvPr id="18" name="Textfeld 17"/>
              <p:cNvSpPr txBox="1"/>
              <p:nvPr/>
            </p:nvSpPr>
            <p:spPr>
              <a:xfrm>
                <a:off x="107504" y="5085184"/>
                <a:ext cx="7986225" cy="307777"/>
              </a:xfrm>
              <a:prstGeom prst="rect">
                <a:avLst/>
              </a:prstGeom>
              <a:noFill/>
            </p:spPr>
            <p:txBody>
              <a:bodyPr wrap="none" rtlCol="0">
                <a:spAutoFit/>
              </a:bodyPr>
              <a:lstStyle/>
              <a:p>
                <a:pPr algn="l"/>
                <a:r>
                  <a:rPr lang="de-DE" sz="1400" b="1" dirty="0" err="1" smtClean="0"/>
                  <a:t>Broad</a:t>
                </a:r>
                <a:r>
                  <a:rPr lang="de-DE" sz="1400" b="1" dirty="0" smtClean="0"/>
                  <a:t> </a:t>
                </a:r>
                <a:r>
                  <a:rPr lang="de-DE" sz="1400" b="1" dirty="0" err="1" smtClean="0"/>
                  <a:t>latewood</a:t>
                </a:r>
                <a:r>
                  <a:rPr lang="de-DE" sz="1400" b="1" dirty="0" smtClean="0"/>
                  <a:t>:    121                                  112                                     211                              212</a:t>
                </a:r>
                <a:endParaRPr lang="de-DE" sz="1400" b="1" dirty="0"/>
              </a:p>
            </p:txBody>
          </p:sp>
          <p:pic>
            <p:nvPicPr>
              <p:cNvPr id="19" name="Bild 93" descr="04b"/>
              <p:cNvPicPr/>
              <p:nvPr/>
            </p:nvPicPr>
            <p:blipFill>
              <a:blip r:embed="rId10" cstate="print">
                <a:grayscl/>
              </a:blip>
              <a:srcRect/>
              <a:stretch>
                <a:fillRect/>
              </a:stretch>
            </p:blipFill>
            <p:spPr bwMode="auto">
              <a:xfrm>
                <a:off x="1187623" y="3924697"/>
                <a:ext cx="1584177" cy="1088479"/>
              </a:xfrm>
              <a:prstGeom prst="rect">
                <a:avLst/>
              </a:prstGeom>
              <a:noFill/>
              <a:ln w="9525">
                <a:noFill/>
                <a:miter lim="800000"/>
                <a:headEnd/>
                <a:tailEnd/>
              </a:ln>
            </p:spPr>
          </p:pic>
          <p:pic>
            <p:nvPicPr>
              <p:cNvPr id="20" name="Bild 95" descr="11a"/>
              <p:cNvPicPr/>
              <p:nvPr/>
            </p:nvPicPr>
            <p:blipFill>
              <a:blip r:embed="rId11" cstate="print">
                <a:grayscl/>
              </a:blip>
              <a:srcRect/>
              <a:stretch>
                <a:fillRect/>
              </a:stretch>
            </p:blipFill>
            <p:spPr bwMode="auto">
              <a:xfrm>
                <a:off x="7020780" y="3924697"/>
                <a:ext cx="1511660" cy="1088479"/>
              </a:xfrm>
              <a:prstGeom prst="rect">
                <a:avLst/>
              </a:prstGeom>
              <a:noFill/>
              <a:ln w="9525">
                <a:noFill/>
                <a:miter lim="800000"/>
                <a:headEnd/>
                <a:tailEnd/>
              </a:ln>
            </p:spPr>
          </p:pic>
        </p:grpSp>
        <p:sp>
          <p:nvSpPr>
            <p:cNvPr id="28" name="Rechteck 27"/>
            <p:cNvSpPr/>
            <p:nvPr/>
          </p:nvSpPr>
          <p:spPr bwMode="auto">
            <a:xfrm>
              <a:off x="3131840" y="3924697"/>
              <a:ext cx="1415153" cy="108012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sp>
        <p:nvSpPr>
          <p:cNvPr id="26"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err="1" smtClean="0">
                <a:solidFill>
                  <a:schemeClr val="tx2">
                    <a:lumMod val="50000"/>
                  </a:schemeClr>
                </a:solidFill>
              </a:rPr>
              <a:t>Challenges</a:t>
            </a:r>
            <a:endParaRPr lang="de-DE" sz="1100" b="1" dirty="0">
              <a:solidFill>
                <a:schemeClr val="tx2">
                  <a:lumMod val="50000"/>
                </a:schemeClr>
              </a:solidFill>
            </a:endParaRPr>
          </a:p>
        </p:txBody>
      </p:sp>
    </p:spTree>
    <p:extLst>
      <p:ext uri="{BB962C8B-B14F-4D97-AF65-F5344CB8AC3E}">
        <p14:creationId xmlns:p14="http://schemas.microsoft.com/office/powerpoint/2010/main" val="33452213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5436096" y="332656"/>
            <a:ext cx="3557012" cy="1754326"/>
          </a:xfrm>
          <a:prstGeom prst="rect">
            <a:avLst/>
          </a:prstGeom>
          <a:noFill/>
        </p:spPr>
        <p:txBody>
          <a:bodyPr wrap="square" rtlCol="0">
            <a:spAutoFit/>
          </a:bodyPr>
          <a:lstStyle/>
          <a:p>
            <a:pPr algn="l"/>
            <a:r>
              <a:rPr lang="en-US" b="1" dirty="0" smtClean="0">
                <a:solidFill>
                  <a:schemeClr val="accent6">
                    <a:lumMod val="75000"/>
                  </a:schemeClr>
                </a:solidFill>
              </a:rPr>
              <a:t>Wood anatomical traits can have age-related effects!</a:t>
            </a:r>
          </a:p>
          <a:p>
            <a:pPr algn="l"/>
            <a:endParaRPr lang="en-US" b="1" dirty="0">
              <a:solidFill>
                <a:schemeClr val="accent6">
                  <a:lumMod val="75000"/>
                </a:schemeClr>
              </a:solidFill>
            </a:endParaRPr>
          </a:p>
          <a:p>
            <a:pPr algn="l"/>
            <a:r>
              <a:rPr lang="en-US" dirty="0" smtClean="0">
                <a:solidFill>
                  <a:schemeClr val="accent6">
                    <a:lumMod val="75000"/>
                  </a:schemeClr>
                </a:solidFill>
              </a:rPr>
              <a:t>Example: Age-trends </a:t>
            </a:r>
            <a:r>
              <a:rPr lang="en-US" dirty="0">
                <a:solidFill>
                  <a:schemeClr val="accent6">
                    <a:lumMod val="75000"/>
                  </a:schemeClr>
                </a:solidFill>
              </a:rPr>
              <a:t>of visually classified density </a:t>
            </a:r>
            <a:r>
              <a:rPr lang="en-US" dirty="0" smtClean="0">
                <a:solidFill>
                  <a:schemeClr val="accent6">
                    <a:lumMod val="75000"/>
                  </a:schemeClr>
                </a:solidFill>
              </a:rPr>
              <a:t>features in </a:t>
            </a:r>
            <a:r>
              <a:rPr lang="en-US" i="1" dirty="0" err="1" smtClean="0">
                <a:solidFill>
                  <a:schemeClr val="accent6">
                    <a:lumMod val="75000"/>
                  </a:schemeClr>
                </a:solidFill>
              </a:rPr>
              <a:t>Pinus</a:t>
            </a:r>
            <a:r>
              <a:rPr lang="en-US" i="1" dirty="0" smtClean="0">
                <a:solidFill>
                  <a:schemeClr val="accent6">
                    <a:lumMod val="75000"/>
                  </a:schemeClr>
                </a:solidFill>
              </a:rPr>
              <a:t> </a:t>
            </a:r>
            <a:r>
              <a:rPr lang="en-US" i="1" dirty="0" err="1" smtClean="0">
                <a:solidFill>
                  <a:schemeClr val="accent6">
                    <a:lumMod val="75000"/>
                  </a:schemeClr>
                </a:solidFill>
              </a:rPr>
              <a:t>nigra</a:t>
            </a:r>
            <a:endParaRPr lang="de-DE" i="1" dirty="0">
              <a:solidFill>
                <a:schemeClr val="accent6">
                  <a:lumMod val="75000"/>
                </a:schemeClr>
              </a:solidFill>
            </a:endParaRPr>
          </a:p>
        </p:txBody>
      </p:sp>
      <p:pic>
        <p:nvPicPr>
          <p:cNvPr id="16" name="Bild 101" descr="IADF"/>
          <p:cNvPicPr/>
          <p:nvPr/>
        </p:nvPicPr>
        <p:blipFill rotWithShape="1">
          <a:blip r:embed="rId2"/>
          <a:srcRect b="4509"/>
          <a:stretch/>
        </p:blipFill>
        <p:spPr bwMode="auto">
          <a:xfrm>
            <a:off x="36704" y="130804"/>
            <a:ext cx="4895336" cy="6727195"/>
          </a:xfrm>
          <a:prstGeom prst="rect">
            <a:avLst/>
          </a:prstGeom>
          <a:noFill/>
          <a:ln w="9525">
            <a:noFill/>
            <a:miter lim="800000"/>
            <a:headEnd/>
            <a:tailEnd/>
          </a:ln>
        </p:spPr>
      </p:pic>
      <p:sp>
        <p:nvSpPr>
          <p:cNvPr id="6"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err="1" smtClean="0">
                <a:solidFill>
                  <a:schemeClr val="tx2">
                    <a:lumMod val="50000"/>
                  </a:schemeClr>
                </a:solidFill>
              </a:rPr>
              <a:t>Challenges</a:t>
            </a:r>
            <a:endParaRPr lang="de-DE" sz="1100" b="1" dirty="0">
              <a:solidFill>
                <a:schemeClr val="tx2">
                  <a:lumMod val="50000"/>
                </a:schemeClr>
              </a:solidFill>
            </a:endParaRPr>
          </a:p>
        </p:txBody>
      </p:sp>
    </p:spTree>
    <p:extLst>
      <p:ext uri="{BB962C8B-B14F-4D97-AF65-F5344CB8AC3E}">
        <p14:creationId xmlns:p14="http://schemas.microsoft.com/office/powerpoint/2010/main" val="29100404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4769"/>
            <a:ext cx="6636408" cy="1583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05528"/>
            <a:ext cx="3379436" cy="4333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144" y="2066813"/>
            <a:ext cx="3063289" cy="4672125"/>
          </a:xfrm>
          <a:prstGeom prst="rect">
            <a:avLst/>
          </a:prstGeom>
        </p:spPr>
      </p:pic>
      <p:sp>
        <p:nvSpPr>
          <p:cNvPr id="11" name="Textfeld 10"/>
          <p:cNvSpPr txBox="1"/>
          <p:nvPr/>
        </p:nvSpPr>
        <p:spPr>
          <a:xfrm>
            <a:off x="179512" y="198438"/>
            <a:ext cx="8776762" cy="646331"/>
          </a:xfrm>
          <a:prstGeom prst="rect">
            <a:avLst/>
          </a:prstGeom>
          <a:noFill/>
        </p:spPr>
        <p:txBody>
          <a:bodyPr wrap="none">
            <a:spAutoFit/>
          </a:bodyPr>
          <a:lstStyle/>
          <a:p>
            <a:pPr>
              <a:defRPr/>
            </a:pPr>
            <a:r>
              <a:rPr lang="en-US" sz="1800" b="1" dirty="0" smtClean="0">
                <a:solidFill>
                  <a:srgbClr val="2D2D8A">
                    <a:lumMod val="75000"/>
                  </a:srgbClr>
                </a:solidFill>
                <a:latin typeface="Arial"/>
              </a:rPr>
              <a:t>Applications in “classical” wood anatomy</a:t>
            </a:r>
            <a:r>
              <a:rPr lang="en-US" sz="1800" dirty="0" smtClean="0">
                <a:solidFill>
                  <a:srgbClr val="2D2D8A">
                    <a:lumMod val="75000"/>
                  </a:srgbClr>
                </a:solidFill>
                <a:latin typeface="Arial"/>
              </a:rPr>
              <a:t/>
            </a:r>
            <a:br>
              <a:rPr lang="en-US" sz="1800" dirty="0" smtClean="0">
                <a:solidFill>
                  <a:srgbClr val="2D2D8A">
                    <a:lumMod val="75000"/>
                  </a:srgbClr>
                </a:solidFill>
                <a:latin typeface="Arial"/>
              </a:rPr>
            </a:br>
            <a:r>
              <a:rPr lang="en-US" sz="1800" dirty="0" smtClean="0">
                <a:solidFill>
                  <a:srgbClr val="2D2D8A">
                    <a:lumMod val="75000"/>
                  </a:srgbClr>
                </a:solidFill>
                <a:latin typeface="Arial"/>
              </a:rPr>
              <a:t>Analysis of phylogenetic development within plant taxa, description of regional floras</a:t>
            </a:r>
            <a:endParaRPr lang="en-US" sz="1800" dirty="0">
              <a:solidFill>
                <a:schemeClr val="accent2">
                  <a:lumMod val="60000"/>
                  <a:lumOff val="40000"/>
                </a:schemeClr>
              </a:solidFill>
              <a:latin typeface="Arial"/>
            </a:endParaRPr>
          </a:p>
        </p:txBody>
      </p:sp>
    </p:spTree>
    <p:extLst>
      <p:ext uri="{BB962C8B-B14F-4D97-AF65-F5344CB8AC3E}">
        <p14:creationId xmlns:p14="http://schemas.microsoft.com/office/powerpoint/2010/main" val="10099779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Textfeld 16"/>
          <p:cNvSpPr txBox="1"/>
          <p:nvPr/>
        </p:nvSpPr>
        <p:spPr>
          <a:xfrm>
            <a:off x="683568" y="262389"/>
            <a:ext cx="8064896" cy="646331"/>
          </a:xfrm>
          <a:prstGeom prst="rect">
            <a:avLst/>
          </a:prstGeom>
          <a:noFill/>
        </p:spPr>
        <p:txBody>
          <a:bodyPr wrap="square" rtlCol="0">
            <a:spAutoFit/>
          </a:bodyPr>
          <a:lstStyle/>
          <a:p>
            <a:pPr algn="l"/>
            <a:r>
              <a:rPr lang="en-US" dirty="0">
                <a:solidFill>
                  <a:srgbClr val="C00000"/>
                </a:solidFill>
              </a:rPr>
              <a:t>Frequency chronologies of 8 different tree-ring types. Grey bars show the </a:t>
            </a:r>
            <a:r>
              <a:rPr lang="en-US" dirty="0" err="1">
                <a:solidFill>
                  <a:srgbClr val="C00000"/>
                </a:solidFill>
              </a:rPr>
              <a:t>undetrended</a:t>
            </a:r>
            <a:r>
              <a:rPr lang="en-US" dirty="0">
                <a:solidFill>
                  <a:srgbClr val="C00000"/>
                </a:solidFill>
              </a:rPr>
              <a:t> raw frequency series, black lines the </a:t>
            </a:r>
            <a:r>
              <a:rPr lang="en-US" dirty="0" err="1">
                <a:solidFill>
                  <a:srgbClr val="C00000"/>
                </a:solidFill>
              </a:rPr>
              <a:t>detrended</a:t>
            </a:r>
            <a:r>
              <a:rPr lang="en-US" dirty="0">
                <a:solidFill>
                  <a:srgbClr val="C00000"/>
                </a:solidFill>
              </a:rPr>
              <a:t> frequency.</a:t>
            </a:r>
            <a:endParaRPr lang="de-DE" dirty="0">
              <a:solidFill>
                <a:srgbClr val="C00000"/>
              </a:solidFill>
            </a:endParaRPr>
          </a:p>
        </p:txBody>
      </p:sp>
      <p:pic>
        <p:nvPicPr>
          <p:cNvPr id="8" name="Grafik 7" descr="FREQU.PLOT.jpg"/>
          <p:cNvPicPr/>
          <p:nvPr/>
        </p:nvPicPr>
        <p:blipFill>
          <a:blip r:embed="rId2" cstate="print"/>
          <a:srcRect/>
          <a:stretch>
            <a:fillRect/>
          </a:stretch>
        </p:blipFill>
        <p:spPr bwMode="auto">
          <a:xfrm>
            <a:off x="171848" y="908720"/>
            <a:ext cx="8576616" cy="5797020"/>
          </a:xfrm>
          <a:prstGeom prst="rect">
            <a:avLst/>
          </a:prstGeom>
          <a:noFill/>
          <a:ln w="9525">
            <a:noFill/>
            <a:miter lim="800000"/>
            <a:headEnd/>
            <a:tailEnd/>
          </a:ln>
        </p:spPr>
      </p:pic>
      <p:sp>
        <p:nvSpPr>
          <p:cNvPr id="7" name="Text Box 42"/>
          <p:cNvSpPr txBox="1">
            <a:spLocks noChangeArrowheads="1"/>
          </p:cNvSpPr>
          <p:nvPr/>
        </p:nvSpPr>
        <p:spPr bwMode="auto">
          <a:xfrm>
            <a:off x="0" y="0"/>
            <a:ext cx="9144000" cy="261610"/>
          </a:xfrm>
          <a:prstGeom prst="rect">
            <a:avLst/>
          </a:prstGeom>
          <a:gradFill rotWithShape="1">
            <a:gsLst>
              <a:gs pos="0">
                <a:schemeClr val="bg1"/>
              </a:gs>
              <a:gs pos="100000">
                <a:srgbClr val="993366"/>
              </a:gs>
            </a:gsLst>
            <a:lin ang="0" scaled="1"/>
          </a:gradFill>
          <a:ln w="9525" algn="ctr">
            <a:noFill/>
            <a:miter lim="800000"/>
            <a:headEnd/>
            <a:tailEnd/>
          </a:ln>
          <a:effectLst/>
        </p:spPr>
        <p:txBody>
          <a:bodyPr>
            <a:spAutoFit/>
          </a:bodyPr>
          <a:lstStyle/>
          <a:p>
            <a:pPr algn="l">
              <a:spcBef>
                <a:spcPct val="50000"/>
              </a:spcBef>
            </a:pPr>
            <a:r>
              <a:rPr lang="de-DE" sz="1100" b="1" dirty="0" err="1" smtClean="0">
                <a:solidFill>
                  <a:schemeClr val="tx2">
                    <a:lumMod val="50000"/>
                  </a:schemeClr>
                </a:solidFill>
              </a:rPr>
              <a:t>Challenges</a:t>
            </a:r>
            <a:endParaRPr lang="de-DE" sz="1100" b="1" dirty="0">
              <a:solidFill>
                <a:schemeClr val="tx2">
                  <a:lumMod val="50000"/>
                </a:schemeClr>
              </a:solidFill>
            </a:endParaRPr>
          </a:p>
        </p:txBody>
      </p:sp>
    </p:spTree>
    <p:extLst>
      <p:ext uri="{BB962C8B-B14F-4D97-AF65-F5344CB8AC3E}">
        <p14:creationId xmlns:p14="http://schemas.microsoft.com/office/powerpoint/2010/main" val="31551359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34" name="Picture 54"/>
          <p:cNvPicPr>
            <a:picLocks noChangeAspect="1" noChangeArrowheads="1"/>
          </p:cNvPicPr>
          <p:nvPr/>
        </p:nvPicPr>
        <p:blipFill>
          <a:blip r:embed="rId2" cstate="print"/>
          <a:srcRect/>
          <a:stretch>
            <a:fillRect/>
          </a:stretch>
        </p:blipFill>
        <p:spPr bwMode="auto">
          <a:xfrm>
            <a:off x="83344" y="44450"/>
            <a:ext cx="811212" cy="811213"/>
          </a:xfrm>
          <a:prstGeom prst="rect">
            <a:avLst/>
          </a:prstGeom>
          <a:noFill/>
          <a:ln w="9525">
            <a:noFill/>
            <a:miter lim="800000"/>
            <a:headEnd/>
            <a:tailEnd/>
          </a:ln>
        </p:spPr>
      </p:pic>
      <p:pic>
        <p:nvPicPr>
          <p:cNvPr id="23" name="Grafik 2"/>
          <p:cNvPicPr>
            <a:picLocks noChangeAspect="1"/>
          </p:cNvPicPr>
          <p:nvPr/>
        </p:nvPicPr>
        <p:blipFill>
          <a:blip r:embed="rId3" cstate="print"/>
          <a:srcRect/>
          <a:stretch>
            <a:fillRect/>
          </a:stretch>
        </p:blipFill>
        <p:spPr bwMode="auto">
          <a:xfrm>
            <a:off x="7020272" y="103621"/>
            <a:ext cx="1967799" cy="692869"/>
          </a:xfrm>
          <a:prstGeom prst="rect">
            <a:avLst/>
          </a:prstGeom>
          <a:noFill/>
          <a:ln w="9525">
            <a:noFill/>
            <a:miter lim="800000"/>
            <a:headEnd/>
            <a:tailEnd/>
          </a:ln>
        </p:spPr>
      </p:pic>
      <p:sp>
        <p:nvSpPr>
          <p:cNvPr id="5" name="Text Box 4"/>
          <p:cNvSpPr txBox="1">
            <a:spLocks noChangeArrowheads="1"/>
          </p:cNvSpPr>
          <p:nvPr/>
        </p:nvSpPr>
        <p:spPr bwMode="auto">
          <a:xfrm>
            <a:off x="936275" y="1974088"/>
            <a:ext cx="7067896" cy="3416320"/>
          </a:xfrm>
          <a:prstGeom prst="rect">
            <a:avLst/>
          </a:prstGeom>
          <a:noFill/>
          <a:ln w="9525">
            <a:noFill/>
            <a:miter lim="800000"/>
            <a:headEnd/>
            <a:tailEnd/>
          </a:ln>
          <a:effectLst/>
        </p:spPr>
        <p:txBody>
          <a:bodyPr wrap="square">
            <a:spAutoFit/>
          </a:bodyPr>
          <a:lstStyle/>
          <a:p>
            <a:pPr algn="ctr"/>
            <a:r>
              <a:rPr lang="en-US" dirty="0" smtClean="0">
                <a:solidFill>
                  <a:schemeClr val="accent6">
                    <a:lumMod val="40000"/>
                    <a:lumOff val="60000"/>
                  </a:schemeClr>
                </a:solidFill>
              </a:rPr>
              <a:t>Concepts and relevance of the topic</a:t>
            </a:r>
          </a:p>
          <a:p>
            <a:pPr algn="ctr"/>
            <a:endParaRPr lang="en-US" dirty="0" smtClean="0">
              <a:solidFill>
                <a:schemeClr val="accent6">
                  <a:lumMod val="40000"/>
                  <a:lumOff val="60000"/>
                </a:schemeClr>
              </a:solidFill>
            </a:endParaRPr>
          </a:p>
          <a:p>
            <a:pPr algn="ctr"/>
            <a:r>
              <a:rPr lang="en-US" dirty="0" smtClean="0">
                <a:solidFill>
                  <a:schemeClr val="accent6">
                    <a:lumMod val="40000"/>
                    <a:lumOff val="60000"/>
                  </a:schemeClr>
                </a:solidFill>
              </a:rPr>
              <a:t>Methodological aspects</a:t>
            </a:r>
          </a:p>
          <a:p>
            <a:pPr algn="ctr"/>
            <a:endParaRPr lang="en-US" dirty="0">
              <a:solidFill>
                <a:schemeClr val="accent6">
                  <a:lumMod val="40000"/>
                  <a:lumOff val="60000"/>
                </a:schemeClr>
              </a:solidFill>
            </a:endParaRPr>
          </a:p>
          <a:p>
            <a:pPr algn="ctr"/>
            <a:r>
              <a:rPr lang="en-US" dirty="0" smtClean="0">
                <a:solidFill>
                  <a:schemeClr val="accent6">
                    <a:lumMod val="40000"/>
                    <a:lumOff val="60000"/>
                  </a:schemeClr>
                </a:solidFill>
              </a:rPr>
              <a:t>Environmental signals in qualitative wood anatomical traits</a:t>
            </a:r>
          </a:p>
          <a:p>
            <a:pPr algn="ctr"/>
            <a:endParaRPr lang="en-US" dirty="0">
              <a:solidFill>
                <a:schemeClr val="accent6">
                  <a:lumMod val="40000"/>
                  <a:lumOff val="60000"/>
                </a:schemeClr>
              </a:solidFill>
            </a:endParaRPr>
          </a:p>
          <a:p>
            <a:pPr algn="ctr"/>
            <a:r>
              <a:rPr lang="en-US" dirty="0">
                <a:solidFill>
                  <a:schemeClr val="accent6">
                    <a:lumMod val="40000"/>
                    <a:lumOff val="60000"/>
                  </a:schemeClr>
                </a:solidFill>
              </a:rPr>
              <a:t>Environmental signals in quantitative wood anatomical </a:t>
            </a:r>
            <a:r>
              <a:rPr lang="en-US" dirty="0" smtClean="0">
                <a:solidFill>
                  <a:schemeClr val="accent6">
                    <a:lumMod val="40000"/>
                    <a:lumOff val="60000"/>
                  </a:schemeClr>
                </a:solidFill>
              </a:rPr>
              <a:t>traits</a:t>
            </a:r>
          </a:p>
          <a:p>
            <a:pPr algn="ctr"/>
            <a:endParaRPr lang="en-US" dirty="0">
              <a:solidFill>
                <a:srgbClr val="002060"/>
              </a:solidFill>
            </a:endParaRPr>
          </a:p>
          <a:p>
            <a:pPr algn="ctr"/>
            <a:r>
              <a:rPr lang="en-US" dirty="0" smtClean="0">
                <a:solidFill>
                  <a:schemeClr val="accent6">
                    <a:lumMod val="40000"/>
                    <a:lumOff val="60000"/>
                  </a:schemeClr>
                </a:solidFill>
              </a:rPr>
              <a:t>Constraints and Challenges</a:t>
            </a:r>
          </a:p>
          <a:p>
            <a:pPr algn="ctr"/>
            <a:endParaRPr lang="en-US" dirty="0" smtClean="0">
              <a:solidFill>
                <a:srgbClr val="002060"/>
              </a:solidFill>
            </a:endParaRPr>
          </a:p>
          <a:p>
            <a:pPr algn="ctr"/>
            <a:r>
              <a:rPr lang="en-US" dirty="0" smtClean="0">
                <a:solidFill>
                  <a:srgbClr val="002060"/>
                </a:solidFill>
              </a:rPr>
              <a:t>Outlook and conclusions</a:t>
            </a:r>
            <a:endParaRPr lang="en-US" dirty="0">
              <a:solidFill>
                <a:srgbClr val="002060"/>
              </a:solidFill>
            </a:endParaRPr>
          </a:p>
          <a:p>
            <a:pPr algn="ctr"/>
            <a:endParaRPr lang="en-US" dirty="0">
              <a:solidFill>
                <a:srgbClr val="002060"/>
              </a:solidFill>
            </a:endParaRPr>
          </a:p>
        </p:txBody>
      </p:sp>
    </p:spTree>
    <p:extLst>
      <p:ext uri="{BB962C8B-B14F-4D97-AF65-F5344CB8AC3E}">
        <p14:creationId xmlns:p14="http://schemas.microsoft.com/office/powerpoint/2010/main" val="41348929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36512" y="6485274"/>
            <a:ext cx="2421520" cy="400110"/>
          </a:xfrm>
          <a:prstGeom prst="rect">
            <a:avLst/>
          </a:prstGeom>
        </p:spPr>
        <p:txBody>
          <a:bodyPr wrap="square">
            <a:spAutoFit/>
          </a:bodyPr>
          <a:lstStyle/>
          <a:p>
            <a:r>
              <a:rPr lang="de-DE" sz="1000" dirty="0" smtClean="0">
                <a:solidFill>
                  <a:prstClr val="black"/>
                </a:solidFill>
              </a:rPr>
              <a:t>Steppe, </a:t>
            </a:r>
            <a:r>
              <a:rPr lang="de-DE" sz="1000" dirty="0" err="1" smtClean="0">
                <a:solidFill>
                  <a:prstClr val="black"/>
                </a:solidFill>
              </a:rPr>
              <a:t>Sterck</a:t>
            </a:r>
            <a:r>
              <a:rPr lang="de-DE" sz="1000" dirty="0" smtClean="0">
                <a:solidFill>
                  <a:prstClr val="black"/>
                </a:solidFill>
              </a:rPr>
              <a:t>, </a:t>
            </a:r>
            <a:r>
              <a:rPr lang="de-DE" sz="1000" dirty="0" err="1" smtClean="0">
                <a:solidFill>
                  <a:prstClr val="black"/>
                </a:solidFill>
              </a:rPr>
              <a:t>Deslauriers</a:t>
            </a:r>
            <a:r>
              <a:rPr lang="de-DE" sz="1000" dirty="0" smtClean="0">
                <a:solidFill>
                  <a:prstClr val="black"/>
                </a:solidFill>
              </a:rPr>
              <a:t>, </a:t>
            </a:r>
          </a:p>
          <a:p>
            <a:r>
              <a:rPr lang="de-DE" sz="1000" dirty="0" smtClean="0">
                <a:solidFill>
                  <a:prstClr val="black"/>
                </a:solidFill>
              </a:rPr>
              <a:t>TRENDS </a:t>
            </a:r>
            <a:r>
              <a:rPr lang="de-DE" sz="1000" dirty="0">
                <a:solidFill>
                  <a:prstClr val="black"/>
                </a:solidFill>
              </a:rPr>
              <a:t>in Plant </a:t>
            </a:r>
            <a:r>
              <a:rPr lang="de-DE" sz="1000" dirty="0" smtClean="0">
                <a:solidFill>
                  <a:prstClr val="black"/>
                </a:solidFill>
              </a:rPr>
              <a:t>Science 2015</a:t>
            </a:r>
            <a:endParaRPr lang="de-DE" sz="1000" dirty="0">
              <a:solidFill>
                <a:prstClr val="black"/>
              </a:solidFill>
            </a:endParaRPr>
          </a:p>
        </p:txBody>
      </p:sp>
      <p:pic>
        <p:nvPicPr>
          <p:cNvPr id="2" name="Grafik 1"/>
          <p:cNvPicPr>
            <a:picLocks noChangeAspect="1"/>
          </p:cNvPicPr>
          <p:nvPr/>
        </p:nvPicPr>
        <p:blipFill rotWithShape="1">
          <a:blip r:embed="rId2" cstate="print">
            <a:extLst>
              <a:ext uri="{28A0092B-C50C-407E-A947-70E740481C1C}">
                <a14:useLocalDpi xmlns:a14="http://schemas.microsoft.com/office/drawing/2010/main" val="0"/>
              </a:ext>
            </a:extLst>
          </a:blip>
          <a:srcRect l="7382" t="6666" r="5221" b="65233"/>
          <a:stretch/>
        </p:blipFill>
        <p:spPr>
          <a:xfrm>
            <a:off x="153779" y="1305904"/>
            <a:ext cx="8902100" cy="3710174"/>
          </a:xfrm>
          <a:prstGeom prst="rect">
            <a:avLst/>
          </a:prstGeom>
        </p:spPr>
      </p:pic>
      <p:sp>
        <p:nvSpPr>
          <p:cNvPr id="4" name="Textfeld 3"/>
          <p:cNvSpPr txBox="1"/>
          <p:nvPr/>
        </p:nvSpPr>
        <p:spPr>
          <a:xfrm>
            <a:off x="179512" y="332656"/>
            <a:ext cx="8876367" cy="861774"/>
          </a:xfrm>
          <a:prstGeom prst="rect">
            <a:avLst/>
          </a:prstGeom>
          <a:noFill/>
        </p:spPr>
        <p:txBody>
          <a:bodyPr wrap="square" rtlCol="0">
            <a:spAutoFit/>
          </a:bodyPr>
          <a:lstStyle/>
          <a:p>
            <a:r>
              <a:rPr lang="de-DE" dirty="0" err="1" smtClean="0">
                <a:solidFill>
                  <a:srgbClr val="C00000"/>
                </a:solidFill>
              </a:rPr>
              <a:t>Combinations</a:t>
            </a:r>
            <a:r>
              <a:rPr lang="de-DE" dirty="0" smtClean="0">
                <a:solidFill>
                  <a:srgbClr val="C00000"/>
                </a:solidFill>
              </a:rPr>
              <a:t> </a:t>
            </a:r>
            <a:r>
              <a:rPr lang="de-DE" dirty="0" err="1" smtClean="0">
                <a:solidFill>
                  <a:srgbClr val="C00000"/>
                </a:solidFill>
              </a:rPr>
              <a:t>of</a:t>
            </a:r>
            <a:r>
              <a:rPr lang="de-DE" dirty="0" smtClean="0">
                <a:solidFill>
                  <a:srgbClr val="C00000"/>
                </a:solidFill>
              </a:rPr>
              <a:t> </a:t>
            </a:r>
            <a:r>
              <a:rPr lang="de-DE" dirty="0" err="1" smtClean="0">
                <a:solidFill>
                  <a:srgbClr val="C00000"/>
                </a:solidFill>
              </a:rPr>
              <a:t>wood</a:t>
            </a:r>
            <a:r>
              <a:rPr lang="de-DE" dirty="0" smtClean="0">
                <a:solidFill>
                  <a:srgbClr val="C00000"/>
                </a:solidFill>
              </a:rPr>
              <a:t> </a:t>
            </a:r>
            <a:r>
              <a:rPr lang="de-DE" dirty="0" err="1" smtClean="0">
                <a:solidFill>
                  <a:srgbClr val="C00000"/>
                </a:solidFill>
              </a:rPr>
              <a:t>anatomy</a:t>
            </a:r>
            <a:r>
              <a:rPr lang="de-DE" dirty="0" smtClean="0">
                <a:solidFill>
                  <a:srgbClr val="C00000"/>
                </a:solidFill>
              </a:rPr>
              <a:t> with </a:t>
            </a:r>
            <a:r>
              <a:rPr lang="de-DE" dirty="0" err="1" smtClean="0">
                <a:solidFill>
                  <a:srgbClr val="C00000"/>
                </a:solidFill>
              </a:rPr>
              <a:t>other</a:t>
            </a:r>
            <a:r>
              <a:rPr lang="de-DE" dirty="0" smtClean="0">
                <a:solidFill>
                  <a:srgbClr val="C00000"/>
                </a:solidFill>
              </a:rPr>
              <a:t> </a:t>
            </a:r>
            <a:r>
              <a:rPr lang="de-DE" dirty="0" err="1" smtClean="0">
                <a:solidFill>
                  <a:srgbClr val="C00000"/>
                </a:solidFill>
              </a:rPr>
              <a:t>techniques</a:t>
            </a:r>
            <a:r>
              <a:rPr lang="de-DE" dirty="0" smtClean="0">
                <a:solidFill>
                  <a:srgbClr val="C00000"/>
                </a:solidFill>
              </a:rPr>
              <a:t> </a:t>
            </a:r>
            <a:r>
              <a:rPr lang="de-DE" dirty="0" err="1" smtClean="0">
                <a:solidFill>
                  <a:srgbClr val="C00000"/>
                </a:solidFill>
              </a:rPr>
              <a:t>and</a:t>
            </a:r>
            <a:r>
              <a:rPr lang="de-DE" dirty="0" smtClean="0">
                <a:solidFill>
                  <a:srgbClr val="C00000"/>
                </a:solidFill>
              </a:rPr>
              <a:t> experimental </a:t>
            </a:r>
            <a:r>
              <a:rPr lang="de-DE" dirty="0" err="1" smtClean="0">
                <a:solidFill>
                  <a:srgbClr val="C00000"/>
                </a:solidFill>
              </a:rPr>
              <a:t>approaches</a:t>
            </a:r>
            <a:r>
              <a:rPr lang="de-DE" dirty="0" smtClean="0">
                <a:solidFill>
                  <a:srgbClr val="C00000"/>
                </a:solidFill>
              </a:rPr>
              <a:t>:</a:t>
            </a:r>
            <a:endParaRPr lang="de-DE" dirty="0" smtClean="0">
              <a:solidFill>
                <a:srgbClr val="C00000"/>
              </a:solidFill>
            </a:endParaRPr>
          </a:p>
          <a:p>
            <a:r>
              <a:rPr lang="de-DE" sz="1600" dirty="0" err="1" smtClean="0">
                <a:solidFill>
                  <a:srgbClr val="002060"/>
                </a:solidFill>
              </a:rPr>
              <a:t>dendrometry</a:t>
            </a:r>
            <a:r>
              <a:rPr lang="de-DE" sz="1600" dirty="0" smtClean="0">
                <a:solidFill>
                  <a:srgbClr val="002060"/>
                </a:solidFill>
              </a:rPr>
              <a:t> </a:t>
            </a:r>
            <a:r>
              <a:rPr lang="de-DE" sz="1600" dirty="0" err="1" smtClean="0">
                <a:solidFill>
                  <a:srgbClr val="002060"/>
                </a:solidFill>
              </a:rPr>
              <a:t>and</a:t>
            </a:r>
            <a:r>
              <a:rPr lang="de-DE" sz="1600" dirty="0" smtClean="0">
                <a:solidFill>
                  <a:srgbClr val="002060"/>
                </a:solidFill>
              </a:rPr>
              <a:t> </a:t>
            </a:r>
            <a:r>
              <a:rPr lang="de-DE" sz="1600" dirty="0" err="1" smtClean="0">
                <a:solidFill>
                  <a:srgbClr val="002060"/>
                </a:solidFill>
              </a:rPr>
              <a:t>cambial</a:t>
            </a:r>
            <a:r>
              <a:rPr lang="de-DE" sz="1600" dirty="0" smtClean="0">
                <a:solidFill>
                  <a:srgbClr val="002060"/>
                </a:solidFill>
              </a:rPr>
              <a:t> </a:t>
            </a:r>
            <a:r>
              <a:rPr lang="de-DE" sz="1600" dirty="0" err="1" smtClean="0">
                <a:solidFill>
                  <a:srgbClr val="002060"/>
                </a:solidFill>
              </a:rPr>
              <a:t>dynamics</a:t>
            </a:r>
            <a:r>
              <a:rPr lang="de-DE" sz="1600" dirty="0" smtClean="0">
                <a:solidFill>
                  <a:srgbClr val="002060"/>
                </a:solidFill>
              </a:rPr>
              <a:t> </a:t>
            </a:r>
            <a:r>
              <a:rPr lang="de-DE" sz="1600" dirty="0" err="1" smtClean="0">
                <a:solidFill>
                  <a:srgbClr val="002060"/>
                </a:solidFill>
              </a:rPr>
              <a:t>reveal</a:t>
            </a:r>
            <a:r>
              <a:rPr lang="de-DE" sz="1600" dirty="0" smtClean="0">
                <a:solidFill>
                  <a:srgbClr val="002060"/>
                </a:solidFill>
              </a:rPr>
              <a:t> </a:t>
            </a:r>
            <a:r>
              <a:rPr lang="de-DE" sz="1600" dirty="0" err="1" smtClean="0">
                <a:solidFill>
                  <a:srgbClr val="002060"/>
                </a:solidFill>
              </a:rPr>
              <a:t>site</a:t>
            </a:r>
            <a:r>
              <a:rPr lang="de-DE" sz="1600" dirty="0" smtClean="0">
                <a:solidFill>
                  <a:srgbClr val="002060"/>
                </a:solidFill>
              </a:rPr>
              <a:t> </a:t>
            </a:r>
            <a:r>
              <a:rPr lang="de-DE" sz="1600" dirty="0" err="1" smtClean="0">
                <a:solidFill>
                  <a:srgbClr val="002060"/>
                </a:solidFill>
              </a:rPr>
              <a:t>differences</a:t>
            </a:r>
            <a:r>
              <a:rPr lang="de-DE" sz="1600" dirty="0" smtClean="0">
                <a:solidFill>
                  <a:srgbClr val="002060"/>
                </a:solidFill>
              </a:rPr>
              <a:t> in </a:t>
            </a:r>
            <a:r>
              <a:rPr lang="de-DE" sz="1600" dirty="0" err="1" smtClean="0">
                <a:solidFill>
                  <a:srgbClr val="002060"/>
                </a:solidFill>
              </a:rPr>
              <a:t>wood</a:t>
            </a:r>
            <a:r>
              <a:rPr lang="de-DE" sz="1600" dirty="0" smtClean="0">
                <a:solidFill>
                  <a:srgbClr val="002060"/>
                </a:solidFill>
              </a:rPr>
              <a:t> </a:t>
            </a:r>
            <a:r>
              <a:rPr lang="de-DE" sz="1600" dirty="0" err="1" smtClean="0">
                <a:solidFill>
                  <a:srgbClr val="002060"/>
                </a:solidFill>
              </a:rPr>
              <a:t>formation</a:t>
            </a:r>
            <a:r>
              <a:rPr lang="de-DE" sz="1600" dirty="0" smtClean="0">
                <a:solidFill>
                  <a:srgbClr val="002060"/>
                </a:solidFill>
              </a:rPr>
              <a:t> </a:t>
            </a:r>
            <a:r>
              <a:rPr lang="de-DE" sz="1600" dirty="0" err="1" smtClean="0">
                <a:solidFill>
                  <a:srgbClr val="002060"/>
                </a:solidFill>
              </a:rPr>
              <a:t>dynamics</a:t>
            </a:r>
            <a:r>
              <a:rPr lang="de-DE" sz="1600" dirty="0" smtClean="0">
                <a:solidFill>
                  <a:srgbClr val="002060"/>
                </a:solidFill>
              </a:rPr>
              <a:t> </a:t>
            </a:r>
            <a:r>
              <a:rPr lang="de-DE" sz="1600" dirty="0" err="1" smtClean="0">
                <a:solidFill>
                  <a:srgbClr val="002060"/>
                </a:solidFill>
              </a:rPr>
              <a:t>and</a:t>
            </a:r>
            <a:r>
              <a:rPr lang="de-DE" sz="1600" dirty="0" smtClean="0">
                <a:solidFill>
                  <a:srgbClr val="002060"/>
                </a:solidFill>
              </a:rPr>
              <a:t> </a:t>
            </a:r>
            <a:r>
              <a:rPr lang="de-DE" sz="1600" dirty="0" err="1" smtClean="0">
                <a:solidFill>
                  <a:srgbClr val="002060"/>
                </a:solidFill>
              </a:rPr>
              <a:t>resulting</a:t>
            </a:r>
            <a:r>
              <a:rPr lang="de-DE" sz="1600" dirty="0" smtClean="0">
                <a:solidFill>
                  <a:srgbClr val="002060"/>
                </a:solidFill>
              </a:rPr>
              <a:t> </a:t>
            </a:r>
            <a:r>
              <a:rPr lang="de-DE" sz="1600" dirty="0" err="1" smtClean="0">
                <a:solidFill>
                  <a:srgbClr val="002060"/>
                </a:solidFill>
              </a:rPr>
              <a:t>wood</a:t>
            </a:r>
            <a:r>
              <a:rPr lang="de-DE" sz="1600" dirty="0" smtClean="0">
                <a:solidFill>
                  <a:srgbClr val="002060"/>
                </a:solidFill>
              </a:rPr>
              <a:t> </a:t>
            </a:r>
            <a:r>
              <a:rPr lang="de-DE" sz="1600" dirty="0" err="1" smtClean="0">
                <a:solidFill>
                  <a:srgbClr val="002060"/>
                </a:solidFill>
              </a:rPr>
              <a:t>density</a:t>
            </a:r>
            <a:endParaRPr lang="de-DE" sz="1600" dirty="0">
              <a:solidFill>
                <a:srgbClr val="002060"/>
              </a:solidFill>
            </a:endParaRPr>
          </a:p>
        </p:txBody>
      </p:sp>
      <p:sp>
        <p:nvSpPr>
          <p:cNvPr id="5" name="Rechteck 4"/>
          <p:cNvSpPr/>
          <p:nvPr/>
        </p:nvSpPr>
        <p:spPr>
          <a:xfrm>
            <a:off x="187670" y="5016078"/>
            <a:ext cx="8704809" cy="1077218"/>
          </a:xfrm>
          <a:prstGeom prst="rect">
            <a:avLst/>
          </a:prstGeom>
        </p:spPr>
        <p:txBody>
          <a:bodyPr wrap="square">
            <a:spAutoFit/>
          </a:bodyPr>
          <a:lstStyle/>
          <a:p>
            <a:r>
              <a:rPr lang="en-US" sz="1600" dirty="0">
                <a:solidFill>
                  <a:prstClr val="black"/>
                </a:solidFill>
              </a:rPr>
              <a:t>Seasonal growth patterns in expanding tree rings of </a:t>
            </a:r>
            <a:r>
              <a:rPr lang="en-US" sz="1600" i="1" dirty="0" err="1">
                <a:solidFill>
                  <a:prstClr val="black"/>
                </a:solidFill>
              </a:rPr>
              <a:t>Populus</a:t>
            </a:r>
            <a:r>
              <a:rPr lang="en-US" sz="1600" i="1" dirty="0">
                <a:solidFill>
                  <a:prstClr val="black"/>
                </a:solidFill>
              </a:rPr>
              <a:t> </a:t>
            </a:r>
            <a:r>
              <a:rPr lang="en-US" sz="1600" i="1" dirty="0" err="1" smtClean="0">
                <a:solidFill>
                  <a:prstClr val="black"/>
                </a:solidFill>
              </a:rPr>
              <a:t>canadensis</a:t>
            </a:r>
            <a:r>
              <a:rPr lang="en-US" sz="1600" i="1" dirty="0" smtClean="0">
                <a:solidFill>
                  <a:prstClr val="black"/>
                </a:solidFill>
              </a:rPr>
              <a:t> </a:t>
            </a:r>
            <a:r>
              <a:rPr lang="en-US" sz="1600" dirty="0">
                <a:solidFill>
                  <a:prstClr val="black"/>
                </a:solidFill>
              </a:rPr>
              <a:t>trees in a temperate environment, for a tree on a soil with ample water reserves during the whole growing season (blue lines in A,B) and another tree exposed to dry soil conditions in the middle of the growing season (red lines in A,B) </a:t>
            </a:r>
            <a:endParaRPr lang="de-DE" sz="1600" dirty="0">
              <a:solidFill>
                <a:prstClr val="black"/>
              </a:solidFill>
            </a:endParaRPr>
          </a:p>
        </p:txBody>
      </p:sp>
      <p:sp>
        <p:nvSpPr>
          <p:cNvPr id="6" name="Text Box 42"/>
          <p:cNvSpPr txBox="1">
            <a:spLocks noChangeArrowheads="1"/>
          </p:cNvSpPr>
          <p:nvPr/>
        </p:nvSpPr>
        <p:spPr bwMode="auto">
          <a:xfrm>
            <a:off x="0" y="0"/>
            <a:ext cx="9144000" cy="261610"/>
          </a:xfrm>
          <a:prstGeom prst="rect">
            <a:avLst/>
          </a:prstGeom>
          <a:gradFill rotWithShape="1">
            <a:gsLst>
              <a:gs pos="0">
                <a:schemeClr val="bg1"/>
              </a:gs>
              <a:gs pos="100000">
                <a:schemeClr val="accent4">
                  <a:lumMod val="50000"/>
                </a:schemeClr>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Outlook </a:t>
            </a:r>
            <a:r>
              <a:rPr lang="de-DE" sz="1100" b="1" dirty="0" err="1" smtClean="0">
                <a:solidFill>
                  <a:schemeClr val="tx2">
                    <a:lumMod val="50000"/>
                  </a:schemeClr>
                </a:solidFill>
              </a:rPr>
              <a:t>and</a:t>
            </a:r>
            <a:r>
              <a:rPr lang="de-DE" sz="1100" b="1" dirty="0" smtClean="0">
                <a:solidFill>
                  <a:schemeClr val="tx2">
                    <a:lumMod val="50000"/>
                  </a:schemeClr>
                </a:solidFill>
              </a:rPr>
              <a:t> </a:t>
            </a:r>
            <a:r>
              <a:rPr lang="de-DE" sz="1100" b="1" dirty="0" err="1" smtClean="0">
                <a:solidFill>
                  <a:schemeClr val="tx2">
                    <a:lumMod val="50000"/>
                  </a:schemeClr>
                </a:solidFill>
              </a:rPr>
              <a:t>conclusions</a:t>
            </a:r>
            <a:endParaRPr lang="de-DE" sz="1100" b="1" dirty="0">
              <a:solidFill>
                <a:schemeClr val="tx2">
                  <a:lumMod val="50000"/>
                </a:schemeClr>
              </a:solidFill>
            </a:endParaRPr>
          </a:p>
        </p:txBody>
      </p:sp>
    </p:spTree>
    <p:extLst>
      <p:ext uri="{BB962C8B-B14F-4D97-AF65-F5344CB8AC3E}">
        <p14:creationId xmlns:p14="http://schemas.microsoft.com/office/powerpoint/2010/main" val="70561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l="50000" t="7461" r="5149" b="59450"/>
          <a:stretch/>
        </p:blipFill>
        <p:spPr>
          <a:xfrm>
            <a:off x="1" y="2924944"/>
            <a:ext cx="3830640" cy="3714220"/>
          </a:xfrm>
          <a:prstGeom prst="rect">
            <a:avLst/>
          </a:prstGeom>
        </p:spPr>
      </p:pic>
      <p:pic>
        <p:nvPicPr>
          <p:cNvPr id="290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570" y="908720"/>
            <a:ext cx="6522910" cy="208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feld 9"/>
          <p:cNvSpPr txBox="1"/>
          <p:nvPr/>
        </p:nvSpPr>
        <p:spPr>
          <a:xfrm>
            <a:off x="4010639" y="5930696"/>
            <a:ext cx="5025857" cy="738664"/>
          </a:xfrm>
          <a:prstGeom prst="rect">
            <a:avLst/>
          </a:prstGeom>
          <a:noFill/>
        </p:spPr>
        <p:txBody>
          <a:bodyPr wrap="square" rtlCol="0">
            <a:spAutoFit/>
          </a:bodyPr>
          <a:lstStyle/>
          <a:p>
            <a:r>
              <a:rPr lang="de-DE" sz="1400" dirty="0" err="1" smtClean="0">
                <a:solidFill>
                  <a:srgbClr val="000000"/>
                </a:solidFill>
              </a:rPr>
              <a:t>Generalized</a:t>
            </a:r>
            <a:r>
              <a:rPr lang="de-DE" sz="1400" dirty="0" smtClean="0">
                <a:solidFill>
                  <a:srgbClr val="000000"/>
                </a:solidFill>
              </a:rPr>
              <a:t> additive </a:t>
            </a:r>
            <a:r>
              <a:rPr lang="de-DE" sz="1400" dirty="0" err="1" smtClean="0">
                <a:solidFill>
                  <a:srgbClr val="000000"/>
                </a:solidFill>
              </a:rPr>
              <a:t>models</a:t>
            </a:r>
            <a:r>
              <a:rPr lang="de-DE" sz="1400" dirty="0" smtClean="0">
                <a:solidFill>
                  <a:srgbClr val="000000"/>
                </a:solidFill>
              </a:rPr>
              <a:t> (GAMs) </a:t>
            </a:r>
            <a:r>
              <a:rPr lang="de-DE" sz="1400" dirty="0" err="1" smtClean="0">
                <a:solidFill>
                  <a:srgbClr val="000000"/>
                </a:solidFill>
              </a:rPr>
              <a:t>indicate</a:t>
            </a:r>
            <a:r>
              <a:rPr lang="de-DE" sz="1400" dirty="0" smtClean="0">
                <a:solidFill>
                  <a:srgbClr val="000000"/>
                </a:solidFill>
              </a:rPr>
              <a:t> </a:t>
            </a:r>
            <a:r>
              <a:rPr lang="de-DE" sz="1400" dirty="0" err="1" smtClean="0">
                <a:solidFill>
                  <a:srgbClr val="000000"/>
                </a:solidFill>
              </a:rPr>
              <a:t>for</a:t>
            </a:r>
            <a:r>
              <a:rPr lang="de-DE" sz="1400" dirty="0" smtClean="0">
                <a:solidFill>
                  <a:srgbClr val="000000"/>
                </a:solidFill>
              </a:rPr>
              <a:t> </a:t>
            </a:r>
            <a:r>
              <a:rPr lang="de-DE" sz="1400" dirty="0" err="1" smtClean="0">
                <a:solidFill>
                  <a:srgbClr val="000000"/>
                </a:solidFill>
              </a:rPr>
              <a:t>several</a:t>
            </a:r>
            <a:r>
              <a:rPr lang="de-DE" sz="1400" dirty="0" smtClean="0">
                <a:solidFill>
                  <a:srgbClr val="000000"/>
                </a:solidFill>
              </a:rPr>
              <a:t> </a:t>
            </a:r>
            <a:r>
              <a:rPr lang="de-DE" sz="1400" dirty="0" err="1" smtClean="0">
                <a:solidFill>
                  <a:srgbClr val="000000"/>
                </a:solidFill>
              </a:rPr>
              <a:t>tree</a:t>
            </a:r>
            <a:r>
              <a:rPr lang="de-DE" sz="1400" dirty="0" smtClean="0">
                <a:solidFill>
                  <a:srgbClr val="000000"/>
                </a:solidFill>
              </a:rPr>
              <a:t> </a:t>
            </a:r>
            <a:r>
              <a:rPr lang="de-DE" sz="1400" dirty="0" err="1" smtClean="0">
                <a:solidFill>
                  <a:srgbClr val="000000"/>
                </a:solidFill>
              </a:rPr>
              <a:t>species</a:t>
            </a:r>
            <a:r>
              <a:rPr lang="de-DE" sz="1400" dirty="0" smtClean="0">
                <a:solidFill>
                  <a:srgbClr val="000000"/>
                </a:solidFill>
              </a:rPr>
              <a:t> </a:t>
            </a:r>
            <a:r>
              <a:rPr lang="de-DE" sz="1400" dirty="0" err="1" smtClean="0">
                <a:solidFill>
                  <a:srgbClr val="000000"/>
                </a:solidFill>
              </a:rPr>
              <a:t>that</a:t>
            </a:r>
            <a:r>
              <a:rPr lang="de-DE" sz="1400" dirty="0" smtClean="0">
                <a:solidFill>
                  <a:srgbClr val="000000"/>
                </a:solidFill>
              </a:rPr>
              <a:t> </a:t>
            </a:r>
            <a:r>
              <a:rPr lang="de-DE" sz="1400" dirty="0" err="1" smtClean="0">
                <a:solidFill>
                  <a:srgbClr val="000000"/>
                </a:solidFill>
              </a:rPr>
              <a:t>cell</a:t>
            </a:r>
            <a:r>
              <a:rPr lang="de-DE" sz="1400" dirty="0" smtClean="0">
                <a:solidFill>
                  <a:srgbClr val="000000"/>
                </a:solidFill>
              </a:rPr>
              <a:t> </a:t>
            </a:r>
            <a:r>
              <a:rPr lang="de-DE" sz="1400" dirty="0" err="1" smtClean="0">
                <a:solidFill>
                  <a:srgbClr val="000000"/>
                </a:solidFill>
              </a:rPr>
              <a:t>enlargement</a:t>
            </a:r>
            <a:r>
              <a:rPr lang="de-DE" sz="1400" dirty="0" smtClean="0">
                <a:solidFill>
                  <a:srgbClr val="000000"/>
                </a:solidFill>
              </a:rPr>
              <a:t> </a:t>
            </a:r>
            <a:r>
              <a:rPr lang="de-DE" sz="1400" dirty="0" err="1" smtClean="0">
                <a:solidFill>
                  <a:srgbClr val="000000"/>
                </a:solidFill>
              </a:rPr>
              <a:t>duration</a:t>
            </a:r>
            <a:r>
              <a:rPr lang="de-DE" sz="1400" dirty="0" smtClean="0">
                <a:solidFill>
                  <a:srgbClr val="000000"/>
                </a:solidFill>
              </a:rPr>
              <a:t> </a:t>
            </a:r>
            <a:r>
              <a:rPr lang="de-DE" sz="1400" dirty="0" err="1" smtClean="0">
                <a:solidFill>
                  <a:srgbClr val="000000"/>
                </a:solidFill>
              </a:rPr>
              <a:t>contributes</a:t>
            </a:r>
            <a:r>
              <a:rPr lang="de-DE" sz="1400" dirty="0" smtClean="0">
                <a:solidFill>
                  <a:srgbClr val="000000"/>
                </a:solidFill>
              </a:rPr>
              <a:t> </a:t>
            </a:r>
            <a:r>
              <a:rPr lang="de-DE" sz="1400" dirty="0" err="1" smtClean="0">
                <a:solidFill>
                  <a:srgbClr val="000000"/>
                </a:solidFill>
              </a:rPr>
              <a:t>more</a:t>
            </a:r>
            <a:r>
              <a:rPr lang="de-DE" sz="1400" dirty="0" smtClean="0">
                <a:solidFill>
                  <a:srgbClr val="000000"/>
                </a:solidFill>
              </a:rPr>
              <a:t> </a:t>
            </a:r>
            <a:r>
              <a:rPr lang="de-DE" sz="1400" dirty="0" err="1" smtClean="0">
                <a:solidFill>
                  <a:srgbClr val="000000"/>
                </a:solidFill>
              </a:rPr>
              <a:t>to</a:t>
            </a:r>
            <a:r>
              <a:rPr lang="de-DE" sz="1400" dirty="0" smtClean="0">
                <a:solidFill>
                  <a:srgbClr val="000000"/>
                </a:solidFill>
              </a:rPr>
              <a:t> </a:t>
            </a:r>
            <a:r>
              <a:rPr lang="de-DE" sz="1400" dirty="0" err="1" smtClean="0">
                <a:solidFill>
                  <a:srgbClr val="000000"/>
                </a:solidFill>
              </a:rPr>
              <a:t>wood</a:t>
            </a:r>
            <a:r>
              <a:rPr lang="de-DE" sz="1400" dirty="0" smtClean="0">
                <a:solidFill>
                  <a:srgbClr val="000000"/>
                </a:solidFill>
              </a:rPr>
              <a:t> </a:t>
            </a:r>
            <a:r>
              <a:rPr lang="de-DE" sz="1400" dirty="0" err="1" smtClean="0">
                <a:solidFill>
                  <a:srgbClr val="000000"/>
                </a:solidFill>
              </a:rPr>
              <a:t>density</a:t>
            </a:r>
            <a:r>
              <a:rPr lang="de-DE" sz="1400" dirty="0" smtClean="0">
                <a:solidFill>
                  <a:srgbClr val="000000"/>
                </a:solidFill>
              </a:rPr>
              <a:t> </a:t>
            </a:r>
            <a:r>
              <a:rPr lang="de-DE" sz="1400" dirty="0" err="1" smtClean="0">
                <a:solidFill>
                  <a:srgbClr val="000000"/>
                </a:solidFill>
              </a:rPr>
              <a:t>that</a:t>
            </a:r>
            <a:r>
              <a:rPr lang="de-DE" sz="1400" dirty="0" smtClean="0">
                <a:solidFill>
                  <a:srgbClr val="000000"/>
                </a:solidFill>
              </a:rPr>
              <a:t> a larger </a:t>
            </a:r>
            <a:r>
              <a:rPr lang="de-DE" sz="1400" dirty="0" err="1" smtClean="0">
                <a:solidFill>
                  <a:srgbClr val="000000"/>
                </a:solidFill>
              </a:rPr>
              <a:t>cell</a:t>
            </a:r>
            <a:r>
              <a:rPr lang="de-DE" sz="1400" dirty="0" smtClean="0">
                <a:solidFill>
                  <a:srgbClr val="000000"/>
                </a:solidFill>
              </a:rPr>
              <a:t> wall </a:t>
            </a:r>
            <a:r>
              <a:rPr lang="de-DE" sz="1400" dirty="0" err="1" smtClean="0">
                <a:solidFill>
                  <a:srgbClr val="000000"/>
                </a:solidFill>
              </a:rPr>
              <a:t>thickness</a:t>
            </a:r>
            <a:r>
              <a:rPr lang="de-DE" sz="1400" dirty="0" smtClean="0">
                <a:solidFill>
                  <a:srgbClr val="000000"/>
                </a:solidFill>
              </a:rPr>
              <a:t>.</a:t>
            </a:r>
            <a:endParaRPr lang="de-DE" sz="1400" dirty="0">
              <a:solidFill>
                <a:srgbClr val="000000"/>
              </a:solidFill>
            </a:endParaRPr>
          </a:p>
        </p:txBody>
      </p:sp>
      <p:sp>
        <p:nvSpPr>
          <p:cNvPr id="7" name="Rechteck 6"/>
          <p:cNvSpPr/>
          <p:nvPr/>
        </p:nvSpPr>
        <p:spPr>
          <a:xfrm>
            <a:off x="-36512" y="6639163"/>
            <a:ext cx="2421520" cy="246221"/>
          </a:xfrm>
          <a:prstGeom prst="rect">
            <a:avLst/>
          </a:prstGeom>
        </p:spPr>
        <p:txBody>
          <a:bodyPr wrap="square">
            <a:spAutoFit/>
          </a:bodyPr>
          <a:lstStyle/>
          <a:p>
            <a:r>
              <a:rPr lang="de-DE" sz="1000" dirty="0" err="1" smtClean="0">
                <a:solidFill>
                  <a:prstClr val="black"/>
                </a:solidFill>
              </a:rPr>
              <a:t>Cuny</a:t>
            </a:r>
            <a:r>
              <a:rPr lang="de-DE" sz="1000" dirty="0" smtClean="0">
                <a:solidFill>
                  <a:prstClr val="black"/>
                </a:solidFill>
              </a:rPr>
              <a:t> et al., </a:t>
            </a:r>
            <a:r>
              <a:rPr lang="de-DE" sz="1000" dirty="0" smtClean="0">
                <a:solidFill>
                  <a:prstClr val="black"/>
                </a:solidFill>
              </a:rPr>
              <a:t>New Phytologist 2014</a:t>
            </a:r>
            <a:endParaRPr lang="de-DE" sz="1000" dirty="0">
              <a:solidFill>
                <a:prstClr val="black"/>
              </a:solidFill>
            </a:endParaRPr>
          </a:p>
        </p:txBody>
      </p:sp>
      <p:sp>
        <p:nvSpPr>
          <p:cNvPr id="8" name="Textfeld 7"/>
          <p:cNvSpPr txBox="1"/>
          <p:nvPr/>
        </p:nvSpPr>
        <p:spPr>
          <a:xfrm>
            <a:off x="179512" y="332656"/>
            <a:ext cx="8856984" cy="861774"/>
          </a:xfrm>
          <a:prstGeom prst="rect">
            <a:avLst/>
          </a:prstGeom>
          <a:noFill/>
        </p:spPr>
        <p:txBody>
          <a:bodyPr wrap="square" rtlCol="0">
            <a:spAutoFit/>
          </a:bodyPr>
          <a:lstStyle/>
          <a:p>
            <a:r>
              <a:rPr lang="de-DE" dirty="0" err="1" smtClean="0">
                <a:solidFill>
                  <a:srgbClr val="C00000"/>
                </a:solidFill>
              </a:rPr>
              <a:t>Combinations</a:t>
            </a:r>
            <a:r>
              <a:rPr lang="de-DE" dirty="0" smtClean="0">
                <a:solidFill>
                  <a:srgbClr val="C00000"/>
                </a:solidFill>
              </a:rPr>
              <a:t> </a:t>
            </a:r>
            <a:r>
              <a:rPr lang="de-DE" dirty="0" err="1" smtClean="0">
                <a:solidFill>
                  <a:srgbClr val="C00000"/>
                </a:solidFill>
              </a:rPr>
              <a:t>of</a:t>
            </a:r>
            <a:r>
              <a:rPr lang="de-DE" dirty="0" smtClean="0">
                <a:solidFill>
                  <a:srgbClr val="C00000"/>
                </a:solidFill>
              </a:rPr>
              <a:t> </a:t>
            </a:r>
            <a:r>
              <a:rPr lang="de-DE" dirty="0" err="1" smtClean="0">
                <a:solidFill>
                  <a:srgbClr val="C00000"/>
                </a:solidFill>
              </a:rPr>
              <a:t>wood</a:t>
            </a:r>
            <a:r>
              <a:rPr lang="de-DE" dirty="0" smtClean="0">
                <a:solidFill>
                  <a:srgbClr val="C00000"/>
                </a:solidFill>
              </a:rPr>
              <a:t> </a:t>
            </a:r>
            <a:r>
              <a:rPr lang="de-DE" dirty="0" err="1" smtClean="0">
                <a:solidFill>
                  <a:srgbClr val="C00000"/>
                </a:solidFill>
              </a:rPr>
              <a:t>anatomy</a:t>
            </a:r>
            <a:r>
              <a:rPr lang="de-DE" dirty="0" smtClean="0">
                <a:solidFill>
                  <a:srgbClr val="C00000"/>
                </a:solidFill>
              </a:rPr>
              <a:t> with </a:t>
            </a:r>
            <a:r>
              <a:rPr lang="de-DE" dirty="0" err="1" smtClean="0">
                <a:solidFill>
                  <a:srgbClr val="C00000"/>
                </a:solidFill>
              </a:rPr>
              <a:t>other</a:t>
            </a:r>
            <a:r>
              <a:rPr lang="de-DE" dirty="0" smtClean="0">
                <a:solidFill>
                  <a:srgbClr val="C00000"/>
                </a:solidFill>
              </a:rPr>
              <a:t> </a:t>
            </a:r>
            <a:r>
              <a:rPr lang="de-DE" dirty="0" err="1" smtClean="0">
                <a:solidFill>
                  <a:srgbClr val="C00000"/>
                </a:solidFill>
              </a:rPr>
              <a:t>techniques</a:t>
            </a:r>
            <a:r>
              <a:rPr lang="de-DE" dirty="0" smtClean="0">
                <a:solidFill>
                  <a:srgbClr val="C00000"/>
                </a:solidFill>
              </a:rPr>
              <a:t>:</a:t>
            </a:r>
          </a:p>
          <a:p>
            <a:r>
              <a:rPr lang="de-DE" sz="1600" dirty="0">
                <a:solidFill>
                  <a:srgbClr val="002060"/>
                </a:solidFill>
              </a:rPr>
              <a:t>Impact </a:t>
            </a:r>
            <a:r>
              <a:rPr lang="de-DE" sz="1600" dirty="0" err="1">
                <a:solidFill>
                  <a:srgbClr val="002060"/>
                </a:solidFill>
              </a:rPr>
              <a:t>of</a:t>
            </a:r>
            <a:r>
              <a:rPr lang="de-DE" sz="1600" dirty="0">
                <a:solidFill>
                  <a:srgbClr val="002060"/>
                </a:solidFill>
              </a:rPr>
              <a:t> </a:t>
            </a:r>
            <a:r>
              <a:rPr lang="de-DE" sz="1600" dirty="0" err="1">
                <a:solidFill>
                  <a:srgbClr val="002060"/>
                </a:solidFill>
              </a:rPr>
              <a:t>wood</a:t>
            </a:r>
            <a:r>
              <a:rPr lang="de-DE" sz="1600" dirty="0">
                <a:solidFill>
                  <a:srgbClr val="002060"/>
                </a:solidFill>
              </a:rPr>
              <a:t> </a:t>
            </a:r>
            <a:r>
              <a:rPr lang="de-DE" sz="1600" dirty="0" err="1">
                <a:solidFill>
                  <a:srgbClr val="002060"/>
                </a:solidFill>
              </a:rPr>
              <a:t>formation</a:t>
            </a:r>
            <a:r>
              <a:rPr lang="de-DE" sz="1600" dirty="0">
                <a:solidFill>
                  <a:srgbClr val="002060"/>
                </a:solidFill>
              </a:rPr>
              <a:t> on </a:t>
            </a:r>
            <a:r>
              <a:rPr lang="de-DE" sz="1600" dirty="0" err="1">
                <a:solidFill>
                  <a:srgbClr val="002060"/>
                </a:solidFill>
              </a:rPr>
              <a:t>wood</a:t>
            </a:r>
            <a:r>
              <a:rPr lang="de-DE" sz="1600" dirty="0">
                <a:solidFill>
                  <a:srgbClr val="002060"/>
                </a:solidFill>
              </a:rPr>
              <a:t> </a:t>
            </a:r>
            <a:r>
              <a:rPr lang="de-DE" sz="1600" dirty="0" err="1" smtClean="0">
                <a:solidFill>
                  <a:srgbClr val="002060"/>
                </a:solidFill>
              </a:rPr>
              <a:t>density</a:t>
            </a:r>
            <a:r>
              <a:rPr lang="de-DE" sz="1600" dirty="0" smtClean="0">
                <a:solidFill>
                  <a:srgbClr val="002060"/>
                </a:solidFill>
              </a:rPr>
              <a:t>: </a:t>
            </a:r>
            <a:r>
              <a:rPr lang="de-DE" sz="1600" dirty="0" err="1" smtClean="0">
                <a:solidFill>
                  <a:srgbClr val="002060"/>
                </a:solidFill>
              </a:rPr>
              <a:t>Modelling</a:t>
            </a:r>
            <a:r>
              <a:rPr lang="de-DE" sz="1600" dirty="0" smtClean="0">
                <a:solidFill>
                  <a:srgbClr val="002060"/>
                </a:solidFill>
              </a:rPr>
              <a:t> </a:t>
            </a:r>
            <a:r>
              <a:rPr lang="de-DE" sz="1600" dirty="0" err="1" smtClean="0">
                <a:solidFill>
                  <a:srgbClr val="002060"/>
                </a:solidFill>
              </a:rPr>
              <a:t>tracheid</a:t>
            </a:r>
            <a:r>
              <a:rPr lang="de-DE" sz="1600" dirty="0" smtClean="0">
                <a:solidFill>
                  <a:srgbClr val="002060"/>
                </a:solidFill>
              </a:rPr>
              <a:t> </a:t>
            </a:r>
            <a:r>
              <a:rPr lang="de-DE" sz="1600" dirty="0" err="1">
                <a:solidFill>
                  <a:srgbClr val="002060"/>
                </a:solidFill>
              </a:rPr>
              <a:t>development</a:t>
            </a:r>
            <a:r>
              <a:rPr lang="de-DE" sz="1600" dirty="0">
                <a:solidFill>
                  <a:srgbClr val="002060"/>
                </a:solidFill>
              </a:rPr>
              <a:t> </a:t>
            </a:r>
            <a:r>
              <a:rPr lang="de-DE" sz="1600" dirty="0" err="1">
                <a:solidFill>
                  <a:srgbClr val="002060"/>
                </a:solidFill>
              </a:rPr>
              <a:t>based</a:t>
            </a:r>
            <a:r>
              <a:rPr lang="de-DE" sz="1600" dirty="0">
                <a:solidFill>
                  <a:srgbClr val="002060"/>
                </a:solidFill>
              </a:rPr>
              <a:t> on </a:t>
            </a:r>
            <a:r>
              <a:rPr lang="de-DE" sz="1600" dirty="0" err="1">
                <a:solidFill>
                  <a:srgbClr val="002060"/>
                </a:solidFill>
              </a:rPr>
              <a:t>cambial</a:t>
            </a:r>
            <a:r>
              <a:rPr lang="de-DE" sz="1600" dirty="0">
                <a:solidFill>
                  <a:srgbClr val="002060"/>
                </a:solidFill>
              </a:rPr>
              <a:t> </a:t>
            </a:r>
            <a:r>
              <a:rPr lang="de-DE" sz="1600" dirty="0" err="1">
                <a:solidFill>
                  <a:srgbClr val="002060"/>
                </a:solidFill>
              </a:rPr>
              <a:t>phenology</a:t>
            </a:r>
            <a:endParaRPr lang="de-DE" sz="1600" dirty="0">
              <a:solidFill>
                <a:srgbClr val="002060"/>
              </a:solidFill>
            </a:endParaRPr>
          </a:p>
        </p:txBody>
      </p:sp>
      <p:sp>
        <p:nvSpPr>
          <p:cNvPr id="9" name="Text Box 42"/>
          <p:cNvSpPr txBox="1">
            <a:spLocks noChangeArrowheads="1"/>
          </p:cNvSpPr>
          <p:nvPr/>
        </p:nvSpPr>
        <p:spPr bwMode="auto">
          <a:xfrm>
            <a:off x="0" y="0"/>
            <a:ext cx="9144000" cy="261610"/>
          </a:xfrm>
          <a:prstGeom prst="rect">
            <a:avLst/>
          </a:prstGeom>
          <a:gradFill rotWithShape="1">
            <a:gsLst>
              <a:gs pos="0">
                <a:schemeClr val="bg1"/>
              </a:gs>
              <a:gs pos="100000">
                <a:schemeClr val="accent4">
                  <a:lumMod val="50000"/>
                </a:schemeClr>
              </a:gs>
            </a:gsLst>
            <a:lin ang="0" scaled="1"/>
          </a:gradFill>
          <a:ln w="9525" algn="ctr">
            <a:noFill/>
            <a:miter lim="800000"/>
            <a:headEnd/>
            <a:tailEnd/>
          </a:ln>
          <a:effectLst/>
        </p:spPr>
        <p:txBody>
          <a:bodyPr>
            <a:spAutoFit/>
          </a:bodyPr>
          <a:lstStyle/>
          <a:p>
            <a:pPr algn="l">
              <a:spcBef>
                <a:spcPct val="50000"/>
              </a:spcBef>
            </a:pPr>
            <a:r>
              <a:rPr lang="de-DE" sz="1100" b="1" dirty="0" smtClean="0">
                <a:solidFill>
                  <a:schemeClr val="tx2">
                    <a:lumMod val="50000"/>
                  </a:schemeClr>
                </a:solidFill>
              </a:rPr>
              <a:t>Outlook </a:t>
            </a:r>
            <a:r>
              <a:rPr lang="de-DE" sz="1100" b="1" dirty="0" err="1" smtClean="0">
                <a:solidFill>
                  <a:schemeClr val="tx2">
                    <a:lumMod val="50000"/>
                  </a:schemeClr>
                </a:solidFill>
              </a:rPr>
              <a:t>and</a:t>
            </a:r>
            <a:r>
              <a:rPr lang="de-DE" sz="1100" b="1" dirty="0" smtClean="0">
                <a:solidFill>
                  <a:schemeClr val="tx2">
                    <a:lumMod val="50000"/>
                  </a:schemeClr>
                </a:solidFill>
              </a:rPr>
              <a:t> </a:t>
            </a:r>
            <a:r>
              <a:rPr lang="de-DE" sz="1100" b="1" dirty="0" err="1" smtClean="0">
                <a:solidFill>
                  <a:schemeClr val="tx2">
                    <a:lumMod val="50000"/>
                  </a:schemeClr>
                </a:solidFill>
              </a:rPr>
              <a:t>conclusions</a:t>
            </a:r>
            <a:endParaRPr lang="de-DE" sz="1100" b="1" dirty="0">
              <a:solidFill>
                <a:schemeClr val="tx2">
                  <a:lumMod val="50000"/>
                </a:schemeClr>
              </a:solidFill>
            </a:endParaRPr>
          </a:p>
        </p:txBody>
      </p:sp>
      <p:pic>
        <p:nvPicPr>
          <p:cNvPr id="2" name="Grafik 1"/>
          <p:cNvPicPr>
            <a:picLocks noChangeAspect="1"/>
          </p:cNvPicPr>
          <p:nvPr/>
        </p:nvPicPr>
        <p:blipFill rotWithShape="1">
          <a:blip r:embed="rId4" cstate="print">
            <a:extLst>
              <a:ext uri="{28A0092B-C50C-407E-A947-70E740481C1C}">
                <a14:useLocalDpi xmlns:a14="http://schemas.microsoft.com/office/drawing/2010/main" val="0"/>
              </a:ext>
            </a:extLst>
          </a:blip>
          <a:srcRect l="50690" t="56349" r="6399" b="23492"/>
          <a:stretch/>
        </p:blipFill>
        <p:spPr>
          <a:xfrm>
            <a:off x="4139952" y="2996952"/>
            <a:ext cx="4765509" cy="2942352"/>
          </a:xfrm>
          <a:prstGeom prst="rect">
            <a:avLst/>
          </a:prstGeom>
        </p:spPr>
      </p:pic>
    </p:spTree>
    <p:extLst>
      <p:ext uri="{BB962C8B-B14F-4D97-AF65-F5344CB8AC3E}">
        <p14:creationId xmlns:p14="http://schemas.microsoft.com/office/powerpoint/2010/main" val="36238336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7"/>
          <p:cNvSpPr txBox="1">
            <a:spLocks noChangeArrowheads="1"/>
          </p:cNvSpPr>
          <p:nvPr/>
        </p:nvSpPr>
        <p:spPr bwMode="auto">
          <a:xfrm>
            <a:off x="323528" y="116632"/>
            <a:ext cx="8388424" cy="6432530"/>
          </a:xfrm>
          <a:prstGeom prst="rect">
            <a:avLst/>
          </a:prstGeom>
          <a:noFill/>
          <a:ln w="9525">
            <a:noFill/>
            <a:miter lim="800000"/>
            <a:headEnd/>
            <a:tailEnd/>
          </a:ln>
          <a:effectLst/>
        </p:spPr>
        <p:txBody>
          <a:bodyPr wrap="square">
            <a:spAutoFit/>
          </a:bodyPr>
          <a:lstStyle/>
          <a:p>
            <a:pPr fontAlgn="auto">
              <a:spcBef>
                <a:spcPts val="0"/>
              </a:spcBef>
              <a:spcAft>
                <a:spcPts val="0"/>
              </a:spcAft>
            </a:pPr>
            <a:r>
              <a:rPr lang="en-GB" sz="2000" dirty="0" smtClean="0">
                <a:solidFill>
                  <a:srgbClr val="C00000"/>
                </a:solidFill>
                <a:latin typeface="Arial" panose="020B0604020202020204" pitchFamily="34" charset="0"/>
                <a:cs typeface="Arial" panose="020B0604020202020204" pitchFamily="34" charset="0"/>
              </a:rPr>
              <a:t>Some Conclusions </a:t>
            </a:r>
          </a:p>
          <a:p>
            <a:pPr fontAlgn="auto">
              <a:spcBef>
                <a:spcPts val="0"/>
              </a:spcBef>
              <a:spcAft>
                <a:spcPts val="0"/>
              </a:spcAft>
            </a:pPr>
            <a:endParaRPr lang="en-GB" sz="2000" dirty="0" smtClean="0">
              <a:solidFill>
                <a:srgbClr val="C00000"/>
              </a:solidFill>
              <a:latin typeface="Arial" panose="020B0604020202020204" pitchFamily="34" charset="0"/>
              <a:cs typeface="Arial" panose="020B0604020202020204" pitchFamily="34" charset="0"/>
            </a:endParaRPr>
          </a:p>
          <a:p>
            <a:pPr marL="342900" indent="-342900" fontAlgn="auto">
              <a:spcBef>
                <a:spcPts val="0"/>
              </a:spcBef>
              <a:spcAft>
                <a:spcPts val="600"/>
              </a:spcAft>
              <a:buFont typeface="Wingdings" panose="05000000000000000000" pitchFamily="2" charset="2"/>
              <a:buChar char="v"/>
            </a:pPr>
            <a:r>
              <a:rPr lang="en-US" dirty="0">
                <a:solidFill>
                  <a:srgbClr val="002060"/>
                </a:solidFill>
                <a:latin typeface="Arial" panose="020B0604020202020204" pitchFamily="34" charset="0"/>
                <a:cs typeface="Arial" panose="020B0604020202020204" pitchFamily="34" charset="0"/>
              </a:rPr>
              <a:t>Anatomical-morphological anomalies in wood architecture usually occur </a:t>
            </a:r>
            <a:r>
              <a:rPr lang="en-US" dirty="0" smtClean="0">
                <a:solidFill>
                  <a:srgbClr val="002060"/>
                </a:solidFill>
                <a:latin typeface="Arial" panose="020B0604020202020204" pitchFamily="34" charset="0"/>
                <a:cs typeface="Arial" panose="020B0604020202020204" pitchFamily="34" charset="0"/>
              </a:rPr>
              <a:t>discontinuously </a:t>
            </a:r>
            <a:r>
              <a:rPr lang="en-US" dirty="0">
                <a:solidFill>
                  <a:srgbClr val="002060"/>
                </a:solidFill>
                <a:latin typeface="Arial" panose="020B0604020202020204" pitchFamily="34" charset="0"/>
                <a:cs typeface="Arial" panose="020B0604020202020204" pitchFamily="34" charset="0"/>
              </a:rPr>
              <a:t>(frost rings, reaction wood, cracks, etc.). </a:t>
            </a:r>
            <a:endParaRPr lang="en-US" dirty="0" smtClean="0">
              <a:solidFill>
                <a:srgbClr val="002060"/>
              </a:solidFill>
              <a:latin typeface="Arial" panose="020B0604020202020204" pitchFamily="34" charset="0"/>
              <a:cs typeface="Arial" panose="020B0604020202020204" pitchFamily="34" charset="0"/>
            </a:endParaRPr>
          </a:p>
          <a:p>
            <a:pPr marL="342900" indent="-342900" fontAlgn="auto">
              <a:spcBef>
                <a:spcPts val="0"/>
              </a:spcBef>
              <a:spcAft>
                <a:spcPts val="600"/>
              </a:spcAft>
              <a:buFont typeface="Wingdings" panose="05000000000000000000" pitchFamily="2" charset="2"/>
              <a:buChar char="v"/>
            </a:pPr>
            <a:r>
              <a:rPr lang="en-US" dirty="0" smtClean="0">
                <a:solidFill>
                  <a:srgbClr val="002060"/>
                </a:solidFill>
                <a:latin typeface="Arial" panose="020B0604020202020204" pitchFamily="34" charset="0"/>
                <a:cs typeface="Arial" panose="020B0604020202020204" pitchFamily="34" charset="0"/>
              </a:rPr>
              <a:t>The </a:t>
            </a:r>
            <a:r>
              <a:rPr lang="en-US" dirty="0">
                <a:solidFill>
                  <a:srgbClr val="002060"/>
                </a:solidFill>
                <a:latin typeface="Arial" panose="020B0604020202020204" pitchFamily="34" charset="0"/>
                <a:cs typeface="Arial" panose="020B0604020202020204" pitchFamily="34" charset="0"/>
              </a:rPr>
              <a:t>spectrum of anatomical and morphological </a:t>
            </a:r>
            <a:r>
              <a:rPr lang="en-US" dirty="0" smtClean="0">
                <a:solidFill>
                  <a:srgbClr val="002060"/>
                </a:solidFill>
                <a:latin typeface="Arial" panose="020B0604020202020204" pitchFamily="34" charset="0"/>
                <a:cs typeface="Arial" panose="020B0604020202020204" pitchFamily="34" charset="0"/>
              </a:rPr>
              <a:t>reactions </a:t>
            </a:r>
            <a:r>
              <a:rPr lang="en-US" dirty="0">
                <a:solidFill>
                  <a:srgbClr val="002060"/>
                </a:solidFill>
                <a:latin typeface="Arial" panose="020B0604020202020204" pitchFamily="34" charset="0"/>
                <a:cs typeface="Arial" panose="020B0604020202020204" pitchFamily="34" charset="0"/>
              </a:rPr>
              <a:t>of wood </a:t>
            </a:r>
            <a:r>
              <a:rPr lang="en-US" dirty="0" smtClean="0">
                <a:solidFill>
                  <a:srgbClr val="002060"/>
                </a:solidFill>
                <a:latin typeface="Arial" panose="020B0604020202020204" pitchFamily="34" charset="0"/>
                <a:cs typeface="Arial" panose="020B0604020202020204" pitchFamily="34" charset="0"/>
              </a:rPr>
              <a:t>is      </a:t>
            </a:r>
            <a:r>
              <a:rPr lang="en-US" dirty="0">
                <a:solidFill>
                  <a:srgbClr val="002060"/>
                </a:solidFill>
                <a:latin typeface="Arial" panose="020B0604020202020204" pitchFamily="34" charset="0"/>
                <a:cs typeface="Arial" panose="020B0604020202020204" pitchFamily="34" charset="0"/>
              </a:rPr>
              <a:t>relatively </a:t>
            </a:r>
            <a:r>
              <a:rPr lang="en-US" dirty="0" smtClean="0">
                <a:solidFill>
                  <a:srgbClr val="002060"/>
                </a:solidFill>
                <a:latin typeface="Arial" panose="020B0604020202020204" pitchFamily="34" charset="0"/>
                <a:cs typeface="Arial" panose="020B0604020202020204" pitchFamily="34" charset="0"/>
              </a:rPr>
              <a:t>limited, therefore many wood anatomical features are unspecific and ambiguous </a:t>
            </a:r>
            <a:r>
              <a:rPr lang="en-US" dirty="0">
                <a:solidFill>
                  <a:srgbClr val="002060"/>
                </a:solidFill>
                <a:latin typeface="Arial" panose="020B0604020202020204" pitchFamily="34" charset="0"/>
                <a:cs typeface="Arial" panose="020B0604020202020204" pitchFamily="34" charset="0"/>
              </a:rPr>
              <a:t>concerning the causing factor. </a:t>
            </a:r>
            <a:r>
              <a:rPr lang="en-US" dirty="0" smtClean="0">
                <a:solidFill>
                  <a:srgbClr val="002060"/>
                </a:solidFill>
                <a:latin typeface="Arial" panose="020B0604020202020204" pitchFamily="34" charset="0"/>
                <a:cs typeface="Arial" panose="020B0604020202020204" pitchFamily="34" charset="0"/>
              </a:rPr>
              <a:t>However, some features are very specific and allow a direct linkage to environmental triggers.</a:t>
            </a:r>
          </a:p>
          <a:p>
            <a:pPr marL="342900" indent="-342900" fontAlgn="auto">
              <a:spcBef>
                <a:spcPts val="0"/>
              </a:spcBef>
              <a:spcAft>
                <a:spcPts val="600"/>
              </a:spcAft>
              <a:buFont typeface="Wingdings" panose="05000000000000000000" pitchFamily="2" charset="2"/>
              <a:buChar char="v"/>
            </a:pPr>
            <a:r>
              <a:rPr lang="en-US" dirty="0" smtClean="0">
                <a:solidFill>
                  <a:srgbClr val="002060"/>
                </a:solidFill>
                <a:latin typeface="Arial" panose="020B0604020202020204" pitchFamily="34" charset="0"/>
                <a:cs typeface="Arial" panose="020B0604020202020204" pitchFamily="34" charset="0"/>
              </a:rPr>
              <a:t>Quantitative </a:t>
            </a:r>
            <a:r>
              <a:rPr lang="en-US" dirty="0" smtClean="0">
                <a:solidFill>
                  <a:srgbClr val="002060"/>
                </a:solidFill>
                <a:latin typeface="Arial" panose="020B0604020202020204" pitchFamily="34" charset="0"/>
                <a:cs typeface="Arial" panose="020B0604020202020204" pitchFamily="34" charset="0"/>
              </a:rPr>
              <a:t>wood anatomical </a:t>
            </a:r>
            <a:r>
              <a:rPr lang="en-US" dirty="0" smtClean="0">
                <a:solidFill>
                  <a:srgbClr val="002060"/>
                </a:solidFill>
                <a:latin typeface="Arial" panose="020B0604020202020204" pitchFamily="34" charset="0"/>
                <a:cs typeface="Arial" panose="020B0604020202020204" pitchFamily="34" charset="0"/>
              </a:rPr>
              <a:t>properties can </a:t>
            </a:r>
            <a:r>
              <a:rPr lang="en-US" dirty="0" smtClean="0">
                <a:solidFill>
                  <a:srgbClr val="002060"/>
                </a:solidFill>
                <a:latin typeface="Arial" panose="020B0604020202020204" pitchFamily="34" charset="0"/>
                <a:cs typeface="Arial" panose="020B0604020202020204" pitchFamily="34" charset="0"/>
              </a:rPr>
              <a:t>be used in similar ways as other continuous wood parameters and provide additional climatological or ecological information (e.g. water budget).</a:t>
            </a:r>
          </a:p>
          <a:p>
            <a:pPr marL="342900" indent="-342900" fontAlgn="auto">
              <a:spcBef>
                <a:spcPts val="0"/>
              </a:spcBef>
              <a:spcAft>
                <a:spcPts val="600"/>
              </a:spcAft>
              <a:buFont typeface="Wingdings" panose="05000000000000000000" pitchFamily="2" charset="2"/>
              <a:buChar char="v"/>
            </a:pPr>
            <a:r>
              <a:rPr lang="en-US" dirty="0" smtClean="0">
                <a:solidFill>
                  <a:srgbClr val="002060"/>
                </a:solidFill>
                <a:latin typeface="Arial" panose="020B0604020202020204" pitchFamily="34" charset="0"/>
                <a:cs typeface="Arial" panose="020B0604020202020204" pitchFamily="34" charset="0"/>
              </a:rPr>
              <a:t>Wood anatomical </a:t>
            </a:r>
            <a:r>
              <a:rPr lang="en-US" dirty="0" smtClean="0">
                <a:solidFill>
                  <a:srgbClr val="002060"/>
                </a:solidFill>
                <a:latin typeface="Arial" panose="020B0604020202020204" pitchFamily="34" charset="0"/>
                <a:cs typeface="Arial" panose="020B0604020202020204" pitchFamily="34" charset="0"/>
              </a:rPr>
              <a:t>properties usually </a:t>
            </a:r>
            <a:r>
              <a:rPr lang="en-US" dirty="0" smtClean="0">
                <a:solidFill>
                  <a:srgbClr val="002060"/>
                </a:solidFill>
                <a:latin typeface="Arial" panose="020B0604020202020204" pitchFamily="34" charset="0"/>
                <a:cs typeface="Arial" panose="020B0604020202020204" pitchFamily="34" charset="0"/>
              </a:rPr>
              <a:t>show lower </a:t>
            </a:r>
            <a:r>
              <a:rPr lang="en-US" dirty="0" err="1" smtClean="0">
                <a:solidFill>
                  <a:srgbClr val="002060"/>
                </a:solidFill>
                <a:latin typeface="Arial" panose="020B0604020202020204" pitchFamily="34" charset="0"/>
                <a:cs typeface="Arial" panose="020B0604020202020204" pitchFamily="34" charset="0"/>
              </a:rPr>
              <a:t>Rbar</a:t>
            </a:r>
            <a:r>
              <a:rPr lang="en-US" dirty="0" smtClean="0">
                <a:solidFill>
                  <a:srgbClr val="002060"/>
                </a:solidFill>
                <a:latin typeface="Arial" panose="020B0604020202020204" pitchFamily="34" charset="0"/>
                <a:cs typeface="Arial" panose="020B0604020202020204" pitchFamily="34" charset="0"/>
              </a:rPr>
              <a:t> and EPS than ring width, but may provide a very high seasonal resolution (1-2 months). </a:t>
            </a:r>
          </a:p>
          <a:p>
            <a:pPr marL="342900" indent="-342900" fontAlgn="auto">
              <a:spcBef>
                <a:spcPts val="0"/>
              </a:spcBef>
              <a:spcAft>
                <a:spcPts val="600"/>
              </a:spcAft>
              <a:buFont typeface="Wingdings" panose="05000000000000000000" pitchFamily="2" charset="2"/>
              <a:buChar char="v"/>
            </a:pPr>
            <a:r>
              <a:rPr lang="en-US" dirty="0" smtClean="0">
                <a:solidFill>
                  <a:srgbClr val="002060"/>
                </a:solidFill>
                <a:latin typeface="Arial" panose="020B0604020202020204" pitchFamily="34" charset="0"/>
                <a:cs typeface="Arial" panose="020B0604020202020204" pitchFamily="34" charset="0"/>
              </a:rPr>
              <a:t>Wood anatomical traits provide a </a:t>
            </a:r>
            <a:r>
              <a:rPr lang="en-US" dirty="0" smtClean="0">
                <a:solidFill>
                  <a:srgbClr val="002060"/>
                </a:solidFill>
                <a:latin typeface="Arial" panose="020B0604020202020204" pitchFamily="34" charset="0"/>
                <a:cs typeface="Arial" panose="020B0604020202020204" pitchFamily="34" charset="0"/>
              </a:rPr>
              <a:t>strong </a:t>
            </a:r>
            <a:r>
              <a:rPr lang="en-US" dirty="0" smtClean="0">
                <a:solidFill>
                  <a:srgbClr val="002060"/>
                </a:solidFill>
                <a:latin typeface="Arial" panose="020B0604020202020204" pitchFamily="34" charset="0"/>
                <a:cs typeface="Arial" panose="020B0604020202020204" pitchFamily="34" charset="0"/>
              </a:rPr>
              <a:t>link to the physiological performance of a tree and can be combined with tree growth, stable isotopes, or tree physiological parameters in a meaningful </a:t>
            </a:r>
            <a:r>
              <a:rPr lang="en-US" dirty="0" smtClean="0">
                <a:solidFill>
                  <a:srgbClr val="002060"/>
                </a:solidFill>
                <a:latin typeface="Arial" panose="020B0604020202020204" pitchFamily="34" charset="0"/>
                <a:cs typeface="Arial" panose="020B0604020202020204" pitchFamily="34" charset="0"/>
              </a:rPr>
              <a:t>way (from statistical relationships to physiological understanding of responses).</a:t>
            </a:r>
          </a:p>
          <a:p>
            <a:pPr marL="342900" indent="-342900" fontAlgn="auto">
              <a:spcBef>
                <a:spcPts val="0"/>
              </a:spcBef>
              <a:spcAft>
                <a:spcPts val="600"/>
              </a:spcAft>
              <a:buFont typeface="Wingdings" panose="05000000000000000000" pitchFamily="2" charset="2"/>
              <a:buChar char="v"/>
            </a:pPr>
            <a:r>
              <a:rPr lang="en-US" dirty="0" smtClean="0">
                <a:solidFill>
                  <a:srgbClr val="002060"/>
                </a:solidFill>
                <a:latin typeface="Arial" panose="020B0604020202020204" pitchFamily="34" charset="0"/>
                <a:cs typeface="Arial" panose="020B0604020202020204" pitchFamily="34" charset="0"/>
              </a:rPr>
              <a:t>Wood anatomical properties have a very high temporal resolution (</a:t>
            </a:r>
            <a:r>
              <a:rPr lang="en-US" dirty="0">
                <a:solidFill>
                  <a:srgbClr val="002060"/>
                </a:solidFill>
                <a:latin typeface="Arial" panose="020B0604020202020204" pitchFamily="34" charset="0"/>
                <a:cs typeface="Arial" panose="020B0604020202020204" pitchFamily="34" charset="0"/>
              </a:rPr>
              <a:t>seasonal, weekly</a:t>
            </a:r>
            <a:r>
              <a:rPr lang="en-US" dirty="0" smtClean="0">
                <a:solidFill>
                  <a:srgbClr val="002060"/>
                </a:solidFill>
                <a:latin typeface="Arial" panose="020B0604020202020204" pitchFamily="34" charset="0"/>
                <a:cs typeface="Arial" panose="020B0604020202020204" pitchFamily="34" charset="0"/>
              </a:rPr>
              <a:t>) and provide a stronger link to climate parameters and short-term events</a:t>
            </a:r>
            <a:endParaRPr lang="en-US" dirty="0" smtClean="0">
              <a:solidFill>
                <a:srgbClr val="002060"/>
              </a:solidFill>
              <a:latin typeface="Arial" panose="020B0604020202020204" pitchFamily="34" charset="0"/>
              <a:cs typeface="Arial" panose="020B0604020202020204" pitchFamily="34" charset="0"/>
            </a:endParaRPr>
          </a:p>
          <a:p>
            <a:pPr marL="342900" indent="-342900" fontAlgn="auto">
              <a:spcBef>
                <a:spcPts val="0"/>
              </a:spcBef>
              <a:spcAft>
                <a:spcPts val="600"/>
              </a:spcAft>
              <a:buFont typeface="Wingdings" panose="05000000000000000000" pitchFamily="2" charset="2"/>
              <a:buChar char="v"/>
            </a:pPr>
            <a:r>
              <a:rPr lang="en-US" b="1" dirty="0" smtClean="0">
                <a:solidFill>
                  <a:srgbClr val="002060"/>
                </a:solidFill>
                <a:latin typeface="Arial" panose="020B0604020202020204" pitchFamily="34" charset="0"/>
                <a:cs typeface="Arial" panose="020B0604020202020204" pitchFamily="34" charset="0"/>
              </a:rPr>
              <a:t>The </a:t>
            </a:r>
            <a:r>
              <a:rPr lang="en-US" b="1" dirty="0" smtClean="0">
                <a:solidFill>
                  <a:srgbClr val="002060"/>
                </a:solidFill>
                <a:latin typeface="Arial" panose="020B0604020202020204" pitchFamily="34" charset="0"/>
                <a:cs typeface="Arial" panose="020B0604020202020204" pitchFamily="34" charset="0"/>
              </a:rPr>
              <a:t>full potential of quantitative wood anatomy is just being discovered!</a:t>
            </a:r>
            <a:endParaRPr lang="en-US"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81590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 name="Grafik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0903" y="3462452"/>
            <a:ext cx="1074825" cy="1649732"/>
          </a:xfrm>
          <a:prstGeom prst="rect">
            <a:avLst/>
          </a:prstGeom>
        </p:spPr>
      </p:pic>
      <p:pic>
        <p:nvPicPr>
          <p:cNvPr id="29" name="Grafik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800" y="1772816"/>
            <a:ext cx="1101600" cy="1610598"/>
          </a:xfrm>
          <a:prstGeom prst="rect">
            <a:avLst/>
          </a:prstGeom>
        </p:spPr>
      </p:pic>
      <p:pic>
        <p:nvPicPr>
          <p:cNvPr id="4" name="Grafik 3"/>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rot="5400000">
            <a:off x="-244830" y="327127"/>
            <a:ext cx="1662253" cy="1101600"/>
          </a:xfrm>
          <a:prstGeom prst="rect">
            <a:avLst/>
          </a:prstGeom>
        </p:spPr>
      </p:pic>
      <p:pic>
        <p:nvPicPr>
          <p:cNvPr id="5" name="Grafik 4"/>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1187624" y="44623"/>
            <a:ext cx="1101600" cy="1662251"/>
          </a:xfrm>
          <a:prstGeom prst="rect">
            <a:avLst/>
          </a:prstGeom>
        </p:spPr>
      </p:pic>
      <p:pic>
        <p:nvPicPr>
          <p:cNvPr id="6" name="Grafik 5"/>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3473175" y="44623"/>
            <a:ext cx="1101600" cy="1662251"/>
          </a:xfrm>
          <a:prstGeom prst="rect">
            <a:avLst/>
          </a:prstGeom>
        </p:spPr>
      </p:pic>
      <p:pic>
        <p:nvPicPr>
          <p:cNvPr id="7" name="Grafik 6"/>
          <p:cNvPicPr preferRelativeResize="0">
            <a:picLocks/>
          </p:cNvPicPr>
          <p:nvPr/>
        </p:nvPicPr>
        <p:blipFill>
          <a:blip r:embed="rId7" cstate="print">
            <a:extLst>
              <a:ext uri="{28A0092B-C50C-407E-A947-70E740481C1C}">
                <a14:useLocalDpi xmlns:a14="http://schemas.microsoft.com/office/drawing/2010/main" val="0"/>
              </a:ext>
            </a:extLst>
          </a:blip>
          <a:stretch>
            <a:fillRect/>
          </a:stretch>
        </p:blipFill>
        <p:spPr>
          <a:xfrm rot="16200000">
            <a:off x="4342202" y="318881"/>
            <a:ext cx="1662251" cy="1101600"/>
          </a:xfrm>
          <a:prstGeom prst="rect">
            <a:avLst/>
          </a:prstGeom>
        </p:spPr>
      </p:pic>
      <p:pic>
        <p:nvPicPr>
          <p:cNvPr id="8" name="Grafik 7"/>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rot="16200000">
            <a:off x="5443803" y="327123"/>
            <a:ext cx="1662249" cy="1101600"/>
          </a:xfrm>
          <a:prstGeom prst="rect">
            <a:avLst/>
          </a:prstGeom>
        </p:spPr>
      </p:pic>
      <p:pic>
        <p:nvPicPr>
          <p:cNvPr id="9" name="Grafik 8"/>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rot="16200000">
            <a:off x="2059427" y="327123"/>
            <a:ext cx="1662249" cy="1101600"/>
          </a:xfrm>
          <a:prstGeom prst="rect">
            <a:avLst/>
          </a:prstGeom>
        </p:spPr>
      </p:pic>
      <p:pic>
        <p:nvPicPr>
          <p:cNvPr id="10" name="Grafik 9"/>
          <p:cNvPicPr preferRelativeResize="0">
            <a:picLocks/>
          </p:cNvPicPr>
          <p:nvPr/>
        </p:nvPicPr>
        <p:blipFill>
          <a:blip r:embed="rId10" cstate="print">
            <a:extLst>
              <a:ext uri="{28A0092B-C50C-407E-A947-70E740481C1C}">
                <a14:useLocalDpi xmlns:a14="http://schemas.microsoft.com/office/drawing/2010/main" val="0"/>
              </a:ext>
            </a:extLst>
          </a:blip>
          <a:stretch>
            <a:fillRect/>
          </a:stretch>
        </p:blipFill>
        <p:spPr>
          <a:xfrm>
            <a:off x="6876256" y="38556"/>
            <a:ext cx="1101600" cy="1662251"/>
          </a:xfrm>
          <a:prstGeom prst="rect">
            <a:avLst/>
          </a:prstGeom>
        </p:spPr>
      </p:pic>
      <p:pic>
        <p:nvPicPr>
          <p:cNvPr id="11" name="Grafik 10"/>
          <p:cNvPicPr preferRelativeResize="0">
            <a:picLocks/>
          </p:cNvPicPr>
          <p:nvPr/>
        </p:nvPicPr>
        <p:blipFill>
          <a:blip r:embed="rId11" cstate="print">
            <a:extLst>
              <a:ext uri="{28A0092B-C50C-407E-A947-70E740481C1C}">
                <a14:useLocalDpi xmlns:a14="http://schemas.microsoft.com/office/drawing/2010/main" val="0"/>
              </a:ext>
            </a:extLst>
          </a:blip>
          <a:stretch>
            <a:fillRect/>
          </a:stretch>
        </p:blipFill>
        <p:spPr>
          <a:xfrm>
            <a:off x="8020800" y="35999"/>
            <a:ext cx="1101600" cy="1662251"/>
          </a:xfrm>
          <a:prstGeom prst="rect">
            <a:avLst/>
          </a:prstGeom>
        </p:spPr>
      </p:pic>
      <p:pic>
        <p:nvPicPr>
          <p:cNvPr id="12" name="Grafik 11"/>
          <p:cNvPicPr preferRelativeResize="0">
            <a:picLocks/>
          </p:cNvPicPr>
          <p:nvPr/>
        </p:nvPicPr>
        <p:blipFill>
          <a:blip r:embed="rId12" cstate="print">
            <a:extLst>
              <a:ext uri="{28A0092B-C50C-407E-A947-70E740481C1C}">
                <a14:useLocalDpi xmlns:a14="http://schemas.microsoft.com/office/drawing/2010/main" val="0"/>
              </a:ext>
            </a:extLst>
          </a:blip>
          <a:stretch>
            <a:fillRect/>
          </a:stretch>
        </p:blipFill>
        <p:spPr>
          <a:xfrm>
            <a:off x="35496" y="1772816"/>
            <a:ext cx="1101600" cy="1610598"/>
          </a:xfrm>
          <a:prstGeom prst="rect">
            <a:avLst/>
          </a:prstGeom>
        </p:spPr>
      </p:pic>
      <p:pic>
        <p:nvPicPr>
          <p:cNvPr id="13" name="Grafik 12"/>
          <p:cNvPicPr preferRelativeResize="0">
            <a:picLocks/>
          </p:cNvPicPr>
          <p:nvPr/>
        </p:nvPicPr>
        <p:blipFill>
          <a:blip r:embed="rId13" cstate="print">
            <a:extLst>
              <a:ext uri="{28A0092B-C50C-407E-A947-70E740481C1C}">
                <a14:useLocalDpi xmlns:a14="http://schemas.microsoft.com/office/drawing/2010/main" val="0"/>
              </a:ext>
            </a:extLst>
          </a:blip>
          <a:stretch>
            <a:fillRect/>
          </a:stretch>
        </p:blipFill>
        <p:spPr>
          <a:xfrm>
            <a:off x="1187624" y="1772816"/>
            <a:ext cx="1101600" cy="1610598"/>
          </a:xfrm>
          <a:prstGeom prst="rect">
            <a:avLst/>
          </a:prstGeom>
        </p:spPr>
      </p:pic>
      <p:pic>
        <p:nvPicPr>
          <p:cNvPr id="14" name="Grafik 13"/>
          <p:cNvPicPr preferRelativeResize="0">
            <a:picLocks/>
          </p:cNvPicPr>
          <p:nvPr/>
        </p:nvPicPr>
        <p:blipFill>
          <a:blip r:embed="rId14" cstate="print">
            <a:extLst>
              <a:ext uri="{28A0092B-C50C-407E-A947-70E740481C1C}">
                <a14:useLocalDpi xmlns:a14="http://schemas.microsoft.com/office/drawing/2010/main" val="0"/>
              </a:ext>
            </a:extLst>
          </a:blip>
          <a:stretch>
            <a:fillRect/>
          </a:stretch>
        </p:blipFill>
        <p:spPr>
          <a:xfrm>
            <a:off x="2339752" y="1772816"/>
            <a:ext cx="1101600" cy="1610598"/>
          </a:xfrm>
          <a:prstGeom prst="rect">
            <a:avLst/>
          </a:prstGeom>
        </p:spPr>
      </p:pic>
      <p:pic>
        <p:nvPicPr>
          <p:cNvPr id="15" name="Grafik 14"/>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a:off x="3473175" y="1772816"/>
            <a:ext cx="1101600" cy="1610598"/>
          </a:xfrm>
          <a:prstGeom prst="rect">
            <a:avLst/>
          </a:prstGeom>
        </p:spPr>
      </p:pic>
      <p:pic>
        <p:nvPicPr>
          <p:cNvPr id="16" name="Grafik 15"/>
          <p:cNvPicPr preferRelativeResize="0">
            <a:picLocks/>
          </p:cNvPicPr>
          <p:nvPr/>
        </p:nvPicPr>
        <p:blipFill>
          <a:blip r:embed="rId16" cstate="print">
            <a:extLst>
              <a:ext uri="{28A0092B-C50C-407E-A947-70E740481C1C}">
                <a14:useLocalDpi xmlns:a14="http://schemas.microsoft.com/office/drawing/2010/main" val="0"/>
              </a:ext>
            </a:extLst>
          </a:blip>
          <a:stretch>
            <a:fillRect/>
          </a:stretch>
        </p:blipFill>
        <p:spPr>
          <a:xfrm>
            <a:off x="4597358" y="1772816"/>
            <a:ext cx="1101600" cy="1610598"/>
          </a:xfrm>
          <a:prstGeom prst="rect">
            <a:avLst/>
          </a:prstGeom>
        </p:spPr>
      </p:pic>
      <p:pic>
        <p:nvPicPr>
          <p:cNvPr id="17" name="Grafik 16"/>
          <p:cNvPicPr preferRelativeResize="0">
            <a:picLocks/>
          </p:cNvPicPr>
          <p:nvPr/>
        </p:nvPicPr>
        <p:blipFill rotWithShape="1">
          <a:blip r:embed="rId17" cstate="print">
            <a:extLst>
              <a:ext uri="{28A0092B-C50C-407E-A947-70E740481C1C}">
                <a14:useLocalDpi xmlns:a14="http://schemas.microsoft.com/office/drawing/2010/main" val="0"/>
              </a:ext>
            </a:extLst>
          </a:blip>
          <a:srcRect l="4539"/>
          <a:stretch/>
        </p:blipFill>
        <p:spPr>
          <a:xfrm>
            <a:off x="5735870" y="1772816"/>
            <a:ext cx="1101600" cy="1610598"/>
          </a:xfrm>
          <a:prstGeom prst="rect">
            <a:avLst/>
          </a:prstGeom>
        </p:spPr>
      </p:pic>
      <p:pic>
        <p:nvPicPr>
          <p:cNvPr id="18" name="Grafik 17"/>
          <p:cNvPicPr preferRelativeResize="0">
            <a:picLocks/>
          </p:cNvPicPr>
          <p:nvPr/>
        </p:nvPicPr>
        <p:blipFill>
          <a:blip r:embed="rId18" cstate="print">
            <a:extLst>
              <a:ext uri="{28A0092B-C50C-407E-A947-70E740481C1C}">
                <a14:useLocalDpi xmlns:a14="http://schemas.microsoft.com/office/drawing/2010/main" val="0"/>
              </a:ext>
            </a:extLst>
          </a:blip>
          <a:stretch>
            <a:fillRect/>
          </a:stretch>
        </p:blipFill>
        <p:spPr>
          <a:xfrm>
            <a:off x="6876256" y="3501008"/>
            <a:ext cx="1101600" cy="1610598"/>
          </a:xfrm>
          <a:prstGeom prst="rect">
            <a:avLst/>
          </a:prstGeom>
        </p:spPr>
      </p:pic>
      <p:pic>
        <p:nvPicPr>
          <p:cNvPr id="21" name="Grafik 20"/>
          <p:cNvPicPr preferRelativeResize="0">
            <a:picLocks/>
          </p:cNvPicPr>
          <p:nvPr/>
        </p:nvPicPr>
        <p:blipFill>
          <a:blip r:embed="rId19" cstate="print">
            <a:extLst>
              <a:ext uri="{28A0092B-C50C-407E-A947-70E740481C1C}">
                <a14:useLocalDpi xmlns:a14="http://schemas.microsoft.com/office/drawing/2010/main" val="0"/>
              </a:ext>
            </a:extLst>
          </a:blip>
          <a:stretch>
            <a:fillRect/>
          </a:stretch>
        </p:blipFill>
        <p:spPr>
          <a:xfrm>
            <a:off x="35497" y="3456000"/>
            <a:ext cx="1101600" cy="1656184"/>
          </a:xfrm>
          <a:prstGeom prst="rect">
            <a:avLst/>
          </a:prstGeom>
        </p:spPr>
      </p:pic>
      <p:pic>
        <p:nvPicPr>
          <p:cNvPr id="22" name="Grafik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203275" y="3456000"/>
            <a:ext cx="1064469" cy="1656184"/>
          </a:xfrm>
          <a:prstGeom prst="rect">
            <a:avLst/>
          </a:prstGeom>
        </p:spPr>
      </p:pic>
      <p:pic>
        <p:nvPicPr>
          <p:cNvPr id="23" name="Grafik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473175" y="3456000"/>
            <a:ext cx="1101600" cy="1656183"/>
          </a:xfrm>
          <a:prstGeom prst="rect">
            <a:avLst/>
          </a:prstGeom>
        </p:spPr>
      </p:pic>
      <p:pic>
        <p:nvPicPr>
          <p:cNvPr id="24" name="Grafik 2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612633" y="3456000"/>
            <a:ext cx="1086325" cy="1656184"/>
          </a:xfrm>
          <a:prstGeom prst="rect">
            <a:avLst/>
          </a:prstGeom>
        </p:spPr>
      </p:pic>
      <p:pic>
        <p:nvPicPr>
          <p:cNvPr id="25" name="Grafik 24"/>
          <p:cNvPicPr preferRelativeResize="0">
            <a:picLocks/>
          </p:cNvPicPr>
          <p:nvPr/>
        </p:nvPicPr>
        <p:blipFill>
          <a:blip r:embed="rId23" cstate="print">
            <a:extLst>
              <a:ext uri="{28A0092B-C50C-407E-A947-70E740481C1C}">
                <a14:useLocalDpi xmlns:a14="http://schemas.microsoft.com/office/drawing/2010/main" val="0"/>
              </a:ext>
            </a:extLst>
          </a:blip>
          <a:stretch>
            <a:fillRect/>
          </a:stretch>
        </p:blipFill>
        <p:spPr>
          <a:xfrm>
            <a:off x="35497" y="5182032"/>
            <a:ext cx="1101600" cy="1631344"/>
          </a:xfrm>
          <a:prstGeom prst="rect">
            <a:avLst/>
          </a:prstGeom>
        </p:spPr>
      </p:pic>
      <p:pic>
        <p:nvPicPr>
          <p:cNvPr id="27" name="Grafik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99156" y="3456000"/>
            <a:ext cx="1142196" cy="1656184"/>
          </a:xfrm>
          <a:prstGeom prst="rect">
            <a:avLst/>
          </a:prstGeom>
        </p:spPr>
      </p:pic>
      <p:pic>
        <p:nvPicPr>
          <p:cNvPr id="28" name="Grafik 2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187624" y="5182032"/>
            <a:ext cx="1064468" cy="1635084"/>
          </a:xfrm>
          <a:prstGeom prst="rect">
            <a:avLst/>
          </a:prstGeom>
        </p:spPr>
      </p:pic>
      <p:pic>
        <p:nvPicPr>
          <p:cNvPr id="30" name="Grafik 2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299156" y="5182032"/>
            <a:ext cx="1142196" cy="1631344"/>
          </a:xfrm>
          <a:prstGeom prst="rect">
            <a:avLst/>
          </a:prstGeom>
        </p:spPr>
      </p:pic>
      <p:pic>
        <p:nvPicPr>
          <p:cNvPr id="31" name="Grafik 3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473174" y="5182032"/>
            <a:ext cx="1101601" cy="1631344"/>
          </a:xfrm>
          <a:prstGeom prst="rect">
            <a:avLst/>
          </a:prstGeom>
        </p:spPr>
      </p:pic>
      <p:pic>
        <p:nvPicPr>
          <p:cNvPr id="33" name="Grafik 3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876257" y="1772816"/>
            <a:ext cx="1101600" cy="1649731"/>
          </a:xfrm>
          <a:prstGeom prst="rect">
            <a:avLst/>
          </a:prstGeom>
        </p:spPr>
      </p:pic>
      <p:pic>
        <p:nvPicPr>
          <p:cNvPr id="2" name="Grafik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014113" y="3423222"/>
            <a:ext cx="1114973" cy="1688962"/>
          </a:xfrm>
          <a:prstGeom prst="rect">
            <a:avLst/>
          </a:prstGeom>
        </p:spPr>
      </p:pic>
      <p:pic>
        <p:nvPicPr>
          <p:cNvPr id="3" name="Grafik 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020800" y="5182032"/>
            <a:ext cx="1101600" cy="1635083"/>
          </a:xfrm>
          <a:prstGeom prst="rect">
            <a:avLst/>
          </a:prstGeom>
        </p:spPr>
      </p:pic>
      <p:pic>
        <p:nvPicPr>
          <p:cNvPr id="20" name="Grafik 19"/>
          <p:cNvPicPr>
            <a:picLocks noChangeAspect="1"/>
          </p:cNvPicPr>
          <p:nvPr/>
        </p:nvPicPr>
        <p:blipFill rotWithShape="1">
          <a:blip r:embed="rId31" cstate="print">
            <a:extLst>
              <a:ext uri="{28A0092B-C50C-407E-A947-70E740481C1C}">
                <a14:useLocalDpi xmlns:a14="http://schemas.microsoft.com/office/drawing/2010/main" val="0"/>
              </a:ext>
            </a:extLst>
          </a:blip>
          <a:srcRect t="17016"/>
          <a:stretch/>
        </p:blipFill>
        <p:spPr>
          <a:xfrm>
            <a:off x="4612803" y="5191186"/>
            <a:ext cx="1086155" cy="1621354"/>
          </a:xfrm>
          <a:prstGeom prst="rect">
            <a:avLst/>
          </a:prstGeom>
        </p:spPr>
      </p:pic>
      <p:pic>
        <p:nvPicPr>
          <p:cNvPr id="26" name="Grafik 25"/>
          <p:cNvPicPr>
            <a:picLocks noChangeAspect="1"/>
          </p:cNvPicPr>
          <p:nvPr/>
        </p:nvPicPr>
        <p:blipFill rotWithShape="1">
          <a:blip r:embed="rId32" cstate="print">
            <a:extLst>
              <a:ext uri="{28A0092B-C50C-407E-A947-70E740481C1C}">
                <a14:useLocalDpi xmlns:a14="http://schemas.microsoft.com/office/drawing/2010/main" val="0"/>
              </a:ext>
            </a:extLst>
          </a:blip>
          <a:srcRect b="29960"/>
          <a:stretch/>
        </p:blipFill>
        <p:spPr>
          <a:xfrm>
            <a:off x="6876256" y="5182031"/>
            <a:ext cx="1101600" cy="1630509"/>
          </a:xfrm>
          <a:prstGeom prst="rect">
            <a:avLst/>
          </a:prstGeom>
        </p:spPr>
      </p:pic>
      <p:pic>
        <p:nvPicPr>
          <p:cNvPr id="34" name="Grafik 33"/>
          <p:cNvPicPr>
            <a:picLocks noChangeAspect="1"/>
          </p:cNvPicPr>
          <p:nvPr/>
        </p:nvPicPr>
        <p:blipFill rotWithShape="1">
          <a:blip r:embed="rId33" cstate="print">
            <a:extLst>
              <a:ext uri="{28A0092B-C50C-407E-A947-70E740481C1C}">
                <a14:useLocalDpi xmlns:a14="http://schemas.microsoft.com/office/drawing/2010/main" val="0"/>
              </a:ext>
            </a:extLst>
          </a:blip>
          <a:srcRect b="11316"/>
          <a:stretch/>
        </p:blipFill>
        <p:spPr>
          <a:xfrm>
            <a:off x="5750903" y="5195751"/>
            <a:ext cx="1074825" cy="1616790"/>
          </a:xfrm>
          <a:prstGeom prst="rect">
            <a:avLst/>
          </a:prstGeom>
        </p:spPr>
      </p:pic>
      <p:sp>
        <p:nvSpPr>
          <p:cNvPr id="19" name="Text Box 37"/>
          <p:cNvSpPr txBox="1">
            <a:spLocks noChangeArrowheads="1"/>
          </p:cNvSpPr>
          <p:nvPr/>
        </p:nvSpPr>
        <p:spPr bwMode="auto">
          <a:xfrm>
            <a:off x="251520" y="3212976"/>
            <a:ext cx="8640960" cy="400110"/>
          </a:xfrm>
          <a:prstGeom prst="rect">
            <a:avLst/>
          </a:prstGeom>
          <a:solidFill>
            <a:schemeClr val="bg1"/>
          </a:solidFill>
          <a:ln w="12700">
            <a:solidFill>
              <a:srgbClr val="C00000"/>
            </a:solidFill>
            <a:miter lim="800000"/>
            <a:headEnd/>
            <a:tailEnd/>
          </a:ln>
          <a:effectLst/>
        </p:spPr>
        <p:txBody>
          <a:bodyPr wrap="square">
            <a:spAutoFit/>
          </a:bodyPr>
          <a:lstStyle/>
          <a:p>
            <a:pPr algn="ctr" fontAlgn="auto">
              <a:spcBef>
                <a:spcPts val="0"/>
              </a:spcBef>
              <a:spcAft>
                <a:spcPts val="0"/>
              </a:spcAft>
            </a:pPr>
            <a:r>
              <a:rPr lang="de-DE" sz="2000" dirty="0" smtClean="0">
                <a:solidFill>
                  <a:srgbClr val="C00000"/>
                </a:solidFill>
                <a:latin typeface="Comic Sans MS" panose="030F0702030302020204" pitchFamily="66" charset="0"/>
              </a:rPr>
              <a:t>The </a:t>
            </a:r>
            <a:r>
              <a:rPr lang="de-DE" sz="2000" dirty="0" err="1" smtClean="0">
                <a:solidFill>
                  <a:srgbClr val="C00000"/>
                </a:solidFill>
                <a:latin typeface="Comic Sans MS" panose="030F0702030302020204" pitchFamily="66" charset="0"/>
              </a:rPr>
              <a:t>challenge</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of</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tree</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adaptation</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to</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climate</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is</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hidden</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behind</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the</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bark</a:t>
            </a:r>
            <a:r>
              <a:rPr lang="de-DE" sz="2000" dirty="0" smtClean="0">
                <a:solidFill>
                  <a:srgbClr val="C00000"/>
                </a:solidFill>
                <a:latin typeface="Comic Sans MS" panose="030F0702030302020204" pitchFamily="66" charset="0"/>
              </a:rPr>
              <a:t>…</a:t>
            </a:r>
            <a:endParaRPr lang="de-DE" sz="2400" dirty="0" smtClean="0">
              <a:solidFill>
                <a:srgbClr val="C00000"/>
              </a:solidFill>
              <a:latin typeface="Comic Sans MS" panose="030F0702030302020204" pitchFamily="66" charset="0"/>
            </a:endParaRPr>
          </a:p>
        </p:txBody>
      </p:sp>
    </p:spTree>
    <p:extLst>
      <p:ext uri="{BB962C8B-B14F-4D97-AF65-F5344CB8AC3E}">
        <p14:creationId xmlns:p14="http://schemas.microsoft.com/office/powerpoint/2010/main" val="280706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2" name="Grafik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669045" y="3715580"/>
            <a:ext cx="1639059" cy="1100161"/>
          </a:xfrm>
          <a:prstGeom prst="rect">
            <a:avLst/>
          </a:prstGeom>
          <a:ln w="50800">
            <a:solidFill>
              <a:schemeClr val="tx1"/>
            </a:solid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43814" y="323686"/>
            <a:ext cx="1660068" cy="1102119"/>
          </a:xfrm>
          <a:prstGeom prst="rect">
            <a:avLst/>
          </a:prstGeom>
          <a:noFill/>
          <a:ln w="508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3190066" y="323603"/>
            <a:ext cx="1660068" cy="1102119"/>
          </a:xfrm>
          <a:prstGeom prst="rect">
            <a:avLst/>
          </a:prstGeom>
          <a:noFill/>
          <a:ln w="508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882990" y="323687"/>
            <a:ext cx="1660068" cy="1102119"/>
          </a:xfrm>
          <a:prstGeom prst="rect">
            <a:avLst/>
          </a:prstGeom>
          <a:noFill/>
          <a:ln w="508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2041293" y="323685"/>
            <a:ext cx="1660068" cy="1102119"/>
          </a:xfrm>
          <a:prstGeom prst="rect">
            <a:avLst/>
          </a:prstGeom>
          <a:noFill/>
          <a:ln w="508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260028" y="2041492"/>
            <a:ext cx="1660068" cy="1069691"/>
          </a:xfrm>
          <a:prstGeom prst="rect">
            <a:avLst/>
          </a:prstGeom>
          <a:noFill/>
          <a:ln w="508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886982" y="2025277"/>
            <a:ext cx="1660068" cy="1102119"/>
          </a:xfrm>
          <a:prstGeom prst="rect">
            <a:avLst/>
          </a:prstGeom>
          <a:noFill/>
          <a:ln w="508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Grafik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0268" y="1746303"/>
            <a:ext cx="1102120" cy="1660069"/>
          </a:xfrm>
          <a:prstGeom prst="rect">
            <a:avLst/>
          </a:prstGeom>
          <a:ln w="50800">
            <a:solidFill>
              <a:schemeClr val="tx1"/>
            </a:solidFill>
          </a:ln>
        </p:spPr>
      </p:pic>
      <p:pic>
        <p:nvPicPr>
          <p:cNvPr id="11" name="Grafik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88878" y="1746304"/>
            <a:ext cx="1082282" cy="1660068"/>
          </a:xfrm>
          <a:prstGeom prst="rect">
            <a:avLst/>
          </a:prstGeom>
          <a:ln w="50800">
            <a:solidFill>
              <a:schemeClr val="tx1"/>
            </a:solidFill>
          </a:ln>
        </p:spPr>
      </p:pic>
      <p:pic>
        <p:nvPicPr>
          <p:cNvPr id="12" name="Grafik 11"/>
          <p:cNvPicPr>
            <a:picLocks noChangeAspect="1"/>
          </p:cNvPicPr>
          <p:nvPr/>
        </p:nvPicPr>
        <p:blipFill rotWithShape="1">
          <a:blip r:embed="rId11" cstate="print">
            <a:extLst>
              <a:ext uri="{28A0092B-C50C-407E-A947-70E740481C1C}">
                <a14:useLocalDpi xmlns:a14="http://schemas.microsoft.com/office/drawing/2010/main" val="0"/>
              </a:ext>
            </a:extLst>
          </a:blip>
          <a:srcRect r="46283"/>
          <a:stretch/>
        </p:blipFill>
        <p:spPr>
          <a:xfrm>
            <a:off x="35496" y="3461650"/>
            <a:ext cx="1083600" cy="1623534"/>
          </a:xfrm>
          <a:prstGeom prst="rect">
            <a:avLst/>
          </a:prstGeom>
          <a:ln w="50800">
            <a:solidFill>
              <a:schemeClr val="tx1"/>
            </a:solidFill>
          </a:ln>
        </p:spPr>
      </p:pic>
      <p:pic>
        <p:nvPicPr>
          <p:cNvPr id="62" name="Grafik 6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a:off x="-264183" y="5456538"/>
            <a:ext cx="1700809" cy="1102120"/>
          </a:xfrm>
          <a:prstGeom prst="rect">
            <a:avLst/>
          </a:prstGeom>
          <a:ln w="50800">
            <a:solidFill>
              <a:schemeClr val="tx1"/>
            </a:solidFill>
          </a:ln>
        </p:spPr>
      </p:pic>
      <p:pic>
        <p:nvPicPr>
          <p:cNvPr id="63" name="Grafik 62"/>
          <p:cNvPicPr>
            <a:picLocks noChangeAspect="1"/>
          </p:cNvPicPr>
          <p:nvPr/>
        </p:nvPicPr>
        <p:blipFill rotWithShape="1">
          <a:blip r:embed="rId13" cstate="print">
            <a:extLst>
              <a:ext uri="{28A0092B-C50C-407E-A947-70E740481C1C}">
                <a14:useLocalDpi xmlns:a14="http://schemas.microsoft.com/office/drawing/2010/main" val="0"/>
              </a:ext>
            </a:extLst>
          </a:blip>
          <a:srcRect t="3707" b="17439"/>
          <a:stretch/>
        </p:blipFill>
        <p:spPr>
          <a:xfrm>
            <a:off x="1172937" y="3461650"/>
            <a:ext cx="1091147" cy="1623534"/>
          </a:xfrm>
          <a:prstGeom prst="rect">
            <a:avLst/>
          </a:prstGeom>
          <a:ln w="50800">
            <a:solidFill>
              <a:schemeClr val="tx1"/>
            </a:solidFill>
          </a:ln>
        </p:spPr>
      </p:pic>
      <p:pic>
        <p:nvPicPr>
          <p:cNvPr id="64" name="Grafik 63"/>
          <p:cNvPicPr>
            <a:picLocks noChangeAspect="1"/>
          </p:cNvPicPr>
          <p:nvPr/>
        </p:nvPicPr>
        <p:blipFill rotWithShape="1">
          <a:blip r:embed="rId14" cstate="print">
            <a:extLst>
              <a:ext uri="{28A0092B-C50C-407E-A947-70E740481C1C}">
                <a14:useLocalDpi xmlns:a14="http://schemas.microsoft.com/office/drawing/2010/main" val="0"/>
              </a:ext>
            </a:extLst>
          </a:blip>
          <a:srcRect l="12799"/>
          <a:stretch/>
        </p:blipFill>
        <p:spPr>
          <a:xfrm rot="16200000">
            <a:off x="2071799" y="3734594"/>
            <a:ext cx="1623534" cy="1077646"/>
          </a:xfrm>
          <a:prstGeom prst="rect">
            <a:avLst/>
          </a:prstGeom>
          <a:ln w="50800">
            <a:solidFill>
              <a:schemeClr val="tx1"/>
            </a:solidFill>
          </a:ln>
        </p:spPr>
      </p:pic>
      <p:pic>
        <p:nvPicPr>
          <p:cNvPr id="65" name="Grafik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6200000">
            <a:off x="3226400" y="3740422"/>
            <a:ext cx="1617317" cy="1072207"/>
          </a:xfrm>
          <a:prstGeom prst="rect">
            <a:avLst/>
          </a:prstGeom>
          <a:ln w="50800">
            <a:solidFill>
              <a:schemeClr val="tx1"/>
            </a:solidFill>
          </a:ln>
        </p:spPr>
      </p:pic>
      <p:pic>
        <p:nvPicPr>
          <p:cNvPr id="66" name="Grafik 6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a:off x="877871" y="5468128"/>
            <a:ext cx="1700810" cy="1078940"/>
          </a:xfrm>
          <a:prstGeom prst="rect">
            <a:avLst/>
          </a:prstGeom>
          <a:ln w="50800">
            <a:solidFill>
              <a:schemeClr val="tx1"/>
            </a:solidFill>
          </a:ln>
        </p:spPr>
      </p:pic>
      <p:pic>
        <p:nvPicPr>
          <p:cNvPr id="67" name="Grafik 6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6200000">
            <a:off x="2033165" y="5468775"/>
            <a:ext cx="1700810" cy="1077646"/>
          </a:xfrm>
          <a:prstGeom prst="rect">
            <a:avLst/>
          </a:prstGeom>
          <a:ln w="50800">
            <a:solidFill>
              <a:schemeClr val="tx1"/>
            </a:solidFill>
          </a:ln>
        </p:spPr>
      </p:pic>
      <p:pic>
        <p:nvPicPr>
          <p:cNvPr id="68" name="Grafik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6200000">
            <a:off x="3179617" y="5466454"/>
            <a:ext cx="1700807" cy="1082286"/>
          </a:xfrm>
          <a:prstGeom prst="rect">
            <a:avLst/>
          </a:prstGeom>
          <a:ln w="50800">
            <a:solidFill>
              <a:schemeClr val="tx1"/>
            </a:solidFill>
          </a:ln>
        </p:spPr>
      </p:pic>
      <p:pic>
        <p:nvPicPr>
          <p:cNvPr id="70" name="Grafik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6200000">
            <a:off x="5512419" y="323682"/>
            <a:ext cx="1660069" cy="1102127"/>
          </a:xfrm>
          <a:prstGeom prst="rect">
            <a:avLst/>
          </a:prstGeom>
          <a:ln w="50800">
            <a:solidFill>
              <a:schemeClr val="tx1"/>
            </a:solidFill>
          </a:ln>
        </p:spPr>
      </p:pic>
      <p:pic>
        <p:nvPicPr>
          <p:cNvPr id="71" name="Grafik 70"/>
          <p:cNvPicPr>
            <a:picLocks noChangeAspect="1"/>
          </p:cNvPicPr>
          <p:nvPr/>
        </p:nvPicPr>
        <p:blipFill rotWithShape="1">
          <a:blip r:embed="rId20" cstate="print">
            <a:extLst>
              <a:ext uri="{28A0092B-C50C-407E-A947-70E740481C1C}">
                <a14:useLocalDpi xmlns:a14="http://schemas.microsoft.com/office/drawing/2010/main" val="0"/>
              </a:ext>
            </a:extLst>
          </a:blip>
          <a:srcRect r="9442"/>
          <a:stretch/>
        </p:blipFill>
        <p:spPr>
          <a:xfrm rot="5400000">
            <a:off x="7769311" y="375882"/>
            <a:ext cx="1659984" cy="997820"/>
          </a:xfrm>
          <a:prstGeom prst="rect">
            <a:avLst/>
          </a:prstGeom>
          <a:ln w="50800">
            <a:solidFill>
              <a:schemeClr val="tx1"/>
            </a:solidFill>
          </a:ln>
        </p:spPr>
      </p:pic>
      <p:pic>
        <p:nvPicPr>
          <p:cNvPr id="72" name="Grafik 7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16200000">
            <a:off x="4365034" y="323598"/>
            <a:ext cx="1660073" cy="1102126"/>
          </a:xfrm>
          <a:prstGeom prst="rect">
            <a:avLst/>
          </a:prstGeom>
          <a:ln w="50800">
            <a:solidFill>
              <a:schemeClr val="tx1"/>
            </a:solidFill>
          </a:ln>
        </p:spPr>
      </p:pic>
      <p:pic>
        <p:nvPicPr>
          <p:cNvPr id="73" name="Grafik 7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16200000">
            <a:off x="6657868" y="325425"/>
            <a:ext cx="1659898" cy="1098644"/>
          </a:xfrm>
          <a:prstGeom prst="rect">
            <a:avLst/>
          </a:prstGeom>
          <a:ln w="50800">
            <a:solidFill>
              <a:schemeClr val="tx1"/>
            </a:solidFill>
          </a:ln>
        </p:spPr>
      </p:pic>
      <p:pic>
        <p:nvPicPr>
          <p:cNvPr id="74" name="Grafik 7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6200000">
            <a:off x="4366164" y="2026401"/>
            <a:ext cx="1657813" cy="1102129"/>
          </a:xfrm>
          <a:prstGeom prst="rect">
            <a:avLst/>
          </a:prstGeom>
          <a:ln w="50800">
            <a:solidFill>
              <a:schemeClr val="tx1"/>
            </a:solidFill>
          </a:ln>
        </p:spPr>
      </p:pic>
      <p:pic>
        <p:nvPicPr>
          <p:cNvPr id="76" name="Grafik 75"/>
          <p:cNvPicPr>
            <a:picLocks noChangeAspect="1"/>
          </p:cNvPicPr>
          <p:nvPr/>
        </p:nvPicPr>
        <p:blipFill rotWithShape="1">
          <a:blip r:embed="rId24" cstate="print">
            <a:extLst>
              <a:ext uri="{28A0092B-C50C-407E-A947-70E740481C1C}">
                <a14:useLocalDpi xmlns:a14="http://schemas.microsoft.com/office/drawing/2010/main" val="0"/>
              </a:ext>
            </a:extLst>
          </a:blip>
          <a:srcRect t="15545" b="5357"/>
          <a:stretch/>
        </p:blipFill>
        <p:spPr>
          <a:xfrm>
            <a:off x="5791389" y="1748559"/>
            <a:ext cx="1102127" cy="1657812"/>
          </a:xfrm>
          <a:prstGeom prst="rect">
            <a:avLst/>
          </a:prstGeom>
          <a:ln w="50800">
            <a:solidFill>
              <a:schemeClr val="tx1"/>
            </a:solidFill>
          </a:ln>
        </p:spPr>
      </p:pic>
      <p:pic>
        <p:nvPicPr>
          <p:cNvPr id="77" name="Grafik 76"/>
          <p:cNvPicPr>
            <a:picLocks noChangeAspect="1"/>
          </p:cNvPicPr>
          <p:nvPr/>
        </p:nvPicPr>
        <p:blipFill rotWithShape="1">
          <a:blip r:embed="rId25" cstate="print">
            <a:extLst>
              <a:ext uri="{28A0092B-C50C-407E-A947-70E740481C1C}">
                <a14:useLocalDpi xmlns:a14="http://schemas.microsoft.com/office/drawing/2010/main" val="0"/>
              </a:ext>
            </a:extLst>
          </a:blip>
          <a:srcRect r="10149"/>
          <a:stretch/>
        </p:blipFill>
        <p:spPr>
          <a:xfrm rot="5400000">
            <a:off x="4387188" y="3726242"/>
            <a:ext cx="1617319" cy="1100572"/>
          </a:xfrm>
          <a:prstGeom prst="rect">
            <a:avLst/>
          </a:prstGeom>
          <a:ln w="50800">
            <a:solidFill>
              <a:schemeClr val="tx1"/>
            </a:solidFill>
          </a:ln>
        </p:spPr>
      </p:pic>
      <p:pic>
        <p:nvPicPr>
          <p:cNvPr id="79" name="Grafik 78"/>
          <p:cNvPicPr>
            <a:picLocks noChangeAspect="1"/>
          </p:cNvPicPr>
          <p:nvPr/>
        </p:nvPicPr>
        <p:blipFill rotWithShape="1">
          <a:blip r:embed="rId26" cstate="print">
            <a:extLst>
              <a:ext uri="{28A0092B-C50C-407E-A947-70E740481C1C}">
                <a14:useLocalDpi xmlns:a14="http://schemas.microsoft.com/office/drawing/2010/main" val="0"/>
              </a:ext>
            </a:extLst>
          </a:blip>
          <a:srcRect b="15164"/>
          <a:stretch/>
        </p:blipFill>
        <p:spPr>
          <a:xfrm>
            <a:off x="5791388" y="3461650"/>
            <a:ext cx="1102127" cy="1623538"/>
          </a:xfrm>
          <a:prstGeom prst="rect">
            <a:avLst/>
          </a:prstGeom>
          <a:ln w="50800">
            <a:solidFill>
              <a:schemeClr val="tx1"/>
            </a:solidFill>
          </a:ln>
        </p:spPr>
      </p:pic>
      <p:pic>
        <p:nvPicPr>
          <p:cNvPr id="80" name="Grafik 7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938495" y="1746769"/>
            <a:ext cx="1098644" cy="1659602"/>
          </a:xfrm>
          <a:prstGeom prst="rect">
            <a:avLst/>
          </a:prstGeom>
          <a:ln w="50800">
            <a:solidFill>
              <a:schemeClr val="tx1"/>
            </a:solidFill>
          </a:ln>
        </p:spPr>
      </p:pic>
      <p:pic>
        <p:nvPicPr>
          <p:cNvPr id="81" name="Grafik 80"/>
          <p:cNvPicPr>
            <a:picLocks noChangeAspect="1"/>
          </p:cNvPicPr>
          <p:nvPr/>
        </p:nvPicPr>
        <p:blipFill rotWithShape="1">
          <a:blip r:embed="rId28" cstate="print">
            <a:extLst>
              <a:ext uri="{28A0092B-C50C-407E-A947-70E740481C1C}">
                <a14:useLocalDpi xmlns:a14="http://schemas.microsoft.com/office/drawing/2010/main" val="0"/>
              </a:ext>
            </a:extLst>
          </a:blip>
          <a:srcRect l="4671"/>
          <a:stretch/>
        </p:blipFill>
        <p:spPr>
          <a:xfrm rot="5400000">
            <a:off x="7767532" y="2075693"/>
            <a:ext cx="1663542" cy="997820"/>
          </a:xfrm>
          <a:prstGeom prst="rect">
            <a:avLst/>
          </a:prstGeom>
          <a:ln w="50800">
            <a:solidFill>
              <a:schemeClr val="tx1"/>
            </a:solidFill>
          </a:ln>
        </p:spPr>
      </p:pic>
      <p:pic>
        <p:nvPicPr>
          <p:cNvPr id="83" name="Grafik 82"/>
          <p:cNvPicPr>
            <a:picLocks noChangeAspect="1"/>
          </p:cNvPicPr>
          <p:nvPr/>
        </p:nvPicPr>
        <p:blipFill rotWithShape="1">
          <a:blip r:embed="rId29" cstate="print">
            <a:extLst>
              <a:ext uri="{28A0092B-C50C-407E-A947-70E740481C1C}">
                <a14:useLocalDpi xmlns:a14="http://schemas.microsoft.com/office/drawing/2010/main" val="0"/>
              </a:ext>
            </a:extLst>
          </a:blip>
          <a:srcRect l="11821" t="10162" r="20024"/>
          <a:stretch/>
        </p:blipFill>
        <p:spPr>
          <a:xfrm rot="16200000">
            <a:off x="7793259" y="3780236"/>
            <a:ext cx="1612090" cy="997818"/>
          </a:xfrm>
          <a:prstGeom prst="rect">
            <a:avLst/>
          </a:prstGeom>
          <a:ln w="50800">
            <a:solidFill>
              <a:schemeClr val="tx1"/>
            </a:solidFill>
          </a:ln>
        </p:spPr>
      </p:pic>
      <p:pic>
        <p:nvPicPr>
          <p:cNvPr id="84" name="Grafik 83"/>
          <p:cNvPicPr>
            <a:picLocks noChangeAspect="1"/>
          </p:cNvPicPr>
          <p:nvPr/>
        </p:nvPicPr>
        <p:blipFill rotWithShape="1">
          <a:blip r:embed="rId30" cstate="print">
            <a:extLst>
              <a:ext uri="{28A0092B-C50C-407E-A947-70E740481C1C}">
                <a14:useLocalDpi xmlns:a14="http://schemas.microsoft.com/office/drawing/2010/main" val="0"/>
              </a:ext>
            </a:extLst>
          </a:blip>
          <a:srcRect l="12783" b="19578"/>
          <a:stretch/>
        </p:blipFill>
        <p:spPr>
          <a:xfrm rot="5400000">
            <a:off x="4328249" y="5469650"/>
            <a:ext cx="1700137" cy="1075226"/>
          </a:xfrm>
          <a:prstGeom prst="rect">
            <a:avLst/>
          </a:prstGeom>
          <a:ln w="50800">
            <a:solidFill>
              <a:schemeClr val="tx1"/>
            </a:solidFill>
          </a:ln>
        </p:spPr>
      </p:pic>
      <p:pic>
        <p:nvPicPr>
          <p:cNvPr id="85" name="Grafik 84"/>
          <p:cNvPicPr>
            <a:picLocks noChangeAspect="1"/>
          </p:cNvPicPr>
          <p:nvPr/>
        </p:nvPicPr>
        <p:blipFill rotWithShape="1">
          <a:blip r:embed="rId31" cstate="print">
            <a:extLst>
              <a:ext uri="{28A0092B-C50C-407E-A947-70E740481C1C}">
                <a14:useLocalDpi xmlns:a14="http://schemas.microsoft.com/office/drawing/2010/main" val="0"/>
              </a:ext>
            </a:extLst>
          </a:blip>
          <a:srcRect b="20418"/>
          <a:stretch/>
        </p:blipFill>
        <p:spPr>
          <a:xfrm rot="16200000">
            <a:off x="6639264" y="5459457"/>
            <a:ext cx="1693625" cy="1102125"/>
          </a:xfrm>
          <a:prstGeom prst="rect">
            <a:avLst/>
          </a:prstGeom>
          <a:ln w="50800">
            <a:solidFill>
              <a:schemeClr val="tx1"/>
            </a:solidFill>
          </a:ln>
        </p:spPr>
      </p:pic>
      <p:pic>
        <p:nvPicPr>
          <p:cNvPr id="86" name="Grafik 8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5400000">
            <a:off x="7749234" y="5508354"/>
            <a:ext cx="1700139" cy="997818"/>
          </a:xfrm>
          <a:prstGeom prst="rect">
            <a:avLst/>
          </a:prstGeom>
          <a:ln w="50800">
            <a:solidFill>
              <a:schemeClr val="tx1"/>
            </a:solidFill>
          </a:ln>
        </p:spPr>
      </p:pic>
      <p:pic>
        <p:nvPicPr>
          <p:cNvPr id="87" name="Grafik 86"/>
          <p:cNvPicPr>
            <a:picLocks noChangeAspect="1"/>
          </p:cNvPicPr>
          <p:nvPr/>
        </p:nvPicPr>
        <p:blipFill rotWithShape="1">
          <a:blip r:embed="rId33" cstate="print">
            <a:extLst>
              <a:ext uri="{28A0092B-C50C-407E-A947-70E740481C1C}">
                <a14:useLocalDpi xmlns:a14="http://schemas.microsoft.com/office/drawing/2010/main" val="0"/>
              </a:ext>
            </a:extLst>
          </a:blip>
          <a:srcRect l="28373"/>
          <a:stretch/>
        </p:blipFill>
        <p:spPr>
          <a:xfrm rot="16200000">
            <a:off x="5501475" y="5464173"/>
            <a:ext cx="1693626" cy="1092692"/>
          </a:xfrm>
          <a:prstGeom prst="rect">
            <a:avLst/>
          </a:prstGeom>
          <a:ln w="50800">
            <a:solidFill>
              <a:schemeClr val="tx1"/>
            </a:solidFill>
          </a:ln>
        </p:spPr>
      </p:pic>
      <p:sp>
        <p:nvSpPr>
          <p:cNvPr id="2" name="Text Box 37"/>
          <p:cNvSpPr txBox="1">
            <a:spLocks noChangeArrowheads="1"/>
          </p:cNvSpPr>
          <p:nvPr/>
        </p:nvSpPr>
        <p:spPr bwMode="auto">
          <a:xfrm>
            <a:off x="755576" y="3212976"/>
            <a:ext cx="7699711" cy="400110"/>
          </a:xfrm>
          <a:prstGeom prst="rect">
            <a:avLst/>
          </a:prstGeom>
          <a:solidFill>
            <a:schemeClr val="bg1"/>
          </a:solidFill>
          <a:ln w="12700">
            <a:solidFill>
              <a:srgbClr val="C00000"/>
            </a:solidFill>
            <a:miter lim="800000"/>
            <a:headEnd/>
            <a:tailEnd/>
          </a:ln>
          <a:effectLst/>
        </p:spPr>
        <p:txBody>
          <a:bodyPr wrap="square">
            <a:spAutoFit/>
          </a:bodyPr>
          <a:lstStyle/>
          <a:p>
            <a:pPr algn="ctr" fontAlgn="auto">
              <a:spcBef>
                <a:spcPts val="0"/>
              </a:spcBef>
              <a:spcAft>
                <a:spcPts val="0"/>
              </a:spcAft>
            </a:pPr>
            <a:r>
              <a:rPr lang="de-DE" sz="2000" dirty="0" smtClean="0">
                <a:solidFill>
                  <a:srgbClr val="C00000"/>
                </a:solidFill>
                <a:latin typeface="Comic Sans MS" panose="030F0702030302020204" pitchFamily="66" charset="0"/>
              </a:rPr>
              <a:t>…</a:t>
            </a:r>
            <a:r>
              <a:rPr lang="de-DE" sz="2000" dirty="0" err="1" smtClean="0">
                <a:solidFill>
                  <a:srgbClr val="C00000"/>
                </a:solidFill>
                <a:latin typeface="Comic Sans MS" panose="030F0702030302020204" pitchFamily="66" charset="0"/>
              </a:rPr>
              <a:t>and</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wood</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plasticity</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and</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adaptation</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capability</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are</a:t>
            </a:r>
            <a:r>
              <a:rPr lang="de-DE" sz="2000" dirty="0" smtClean="0">
                <a:solidFill>
                  <a:srgbClr val="C00000"/>
                </a:solidFill>
                <a:latin typeface="Comic Sans MS" panose="030F0702030302020204" pitchFamily="66" charset="0"/>
              </a:rPr>
              <a:t>  </a:t>
            </a:r>
            <a:r>
              <a:rPr lang="de-DE" sz="2000" dirty="0" err="1" smtClean="0">
                <a:solidFill>
                  <a:srgbClr val="C00000"/>
                </a:solidFill>
                <a:latin typeface="Comic Sans MS" panose="030F0702030302020204" pitchFamily="66" charset="0"/>
              </a:rPr>
              <a:t>amazing</a:t>
            </a:r>
            <a:r>
              <a:rPr lang="de-DE" sz="2000" dirty="0" smtClean="0">
                <a:solidFill>
                  <a:srgbClr val="C00000"/>
                </a:solidFill>
                <a:latin typeface="Comic Sans MS" panose="030F0702030302020204" pitchFamily="66" charset="0"/>
              </a:rPr>
              <a:t>!</a:t>
            </a:r>
          </a:p>
        </p:txBody>
      </p:sp>
    </p:spTree>
    <p:extLst>
      <p:ext uri="{BB962C8B-B14F-4D97-AF65-F5344CB8AC3E}">
        <p14:creationId xmlns:p14="http://schemas.microsoft.com/office/powerpoint/2010/main" val="21413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Nultsch_185_Koniferenhol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762000"/>
            <a:ext cx="491172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4"/>
          <p:cNvSpPr txBox="1">
            <a:spLocks noChangeArrowheads="1"/>
          </p:cNvSpPr>
          <p:nvPr/>
        </p:nvSpPr>
        <p:spPr bwMode="auto">
          <a:xfrm>
            <a:off x="152400" y="136525"/>
            <a:ext cx="853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2000" dirty="0">
                <a:solidFill>
                  <a:srgbClr val="002060"/>
                </a:solidFill>
                <a:latin typeface="Arial" charset="0"/>
              </a:rPr>
              <a:t>Wood </a:t>
            </a:r>
            <a:r>
              <a:rPr lang="de-DE" altLang="de-DE" sz="2000" dirty="0" err="1">
                <a:solidFill>
                  <a:srgbClr val="002060"/>
                </a:solidFill>
                <a:latin typeface="Arial" charset="0"/>
              </a:rPr>
              <a:t>structure</a:t>
            </a:r>
            <a:r>
              <a:rPr lang="de-DE" altLang="de-DE" sz="2000" dirty="0">
                <a:solidFill>
                  <a:srgbClr val="002060"/>
                </a:solidFill>
                <a:latin typeface="Arial" charset="0"/>
              </a:rPr>
              <a:t> </a:t>
            </a:r>
            <a:r>
              <a:rPr lang="de-DE" altLang="de-DE" sz="2000" dirty="0" err="1">
                <a:solidFill>
                  <a:srgbClr val="002060"/>
                </a:solidFill>
                <a:latin typeface="Arial" charset="0"/>
              </a:rPr>
              <a:t>of</a:t>
            </a:r>
            <a:r>
              <a:rPr lang="de-DE" altLang="de-DE" sz="2000" dirty="0">
                <a:solidFill>
                  <a:srgbClr val="002060"/>
                </a:solidFill>
                <a:latin typeface="Arial" charset="0"/>
              </a:rPr>
              <a:t> </a:t>
            </a:r>
            <a:r>
              <a:rPr lang="de-DE" altLang="de-DE" sz="2000" dirty="0" err="1">
                <a:solidFill>
                  <a:srgbClr val="002060"/>
                </a:solidFill>
                <a:latin typeface="Arial" charset="0"/>
              </a:rPr>
              <a:t>conifers</a:t>
            </a:r>
            <a:r>
              <a:rPr lang="de-DE" altLang="de-DE" sz="2000" dirty="0">
                <a:solidFill>
                  <a:srgbClr val="002060"/>
                </a:solidFill>
                <a:latin typeface="Arial" charset="0"/>
              </a:rPr>
              <a:t> </a:t>
            </a:r>
            <a:r>
              <a:rPr lang="de-DE" altLang="de-DE" sz="2000" dirty="0" smtClean="0">
                <a:solidFill>
                  <a:srgbClr val="002060"/>
                </a:solidFill>
                <a:latin typeface="Arial" charset="0"/>
              </a:rPr>
              <a:t>(</a:t>
            </a:r>
            <a:r>
              <a:rPr lang="de-DE" altLang="de-DE" sz="2000" dirty="0" err="1" smtClean="0">
                <a:solidFill>
                  <a:srgbClr val="002060"/>
                </a:solidFill>
                <a:latin typeface="Arial" charset="0"/>
              </a:rPr>
              <a:t>softwoods</a:t>
            </a:r>
            <a:r>
              <a:rPr lang="de-DE" altLang="de-DE" sz="2000" dirty="0" smtClean="0">
                <a:solidFill>
                  <a:srgbClr val="002060"/>
                </a:solidFill>
                <a:latin typeface="Arial" charset="0"/>
              </a:rPr>
              <a:t>, </a:t>
            </a:r>
            <a:r>
              <a:rPr lang="de-DE" altLang="de-DE" sz="2000" dirty="0" err="1" smtClean="0">
                <a:solidFill>
                  <a:srgbClr val="002060"/>
                </a:solidFill>
                <a:latin typeface="Arial" charset="0"/>
              </a:rPr>
              <a:t>example</a:t>
            </a:r>
            <a:r>
              <a:rPr lang="de-DE" altLang="de-DE" sz="2000" dirty="0" smtClean="0">
                <a:solidFill>
                  <a:srgbClr val="002060"/>
                </a:solidFill>
                <a:latin typeface="Arial" charset="0"/>
              </a:rPr>
              <a:t> </a:t>
            </a:r>
            <a:r>
              <a:rPr lang="de-DE" altLang="de-DE" sz="2000" i="1" dirty="0" err="1">
                <a:solidFill>
                  <a:srgbClr val="002060"/>
                </a:solidFill>
                <a:latin typeface="Arial" charset="0"/>
              </a:rPr>
              <a:t>Pinus</a:t>
            </a:r>
            <a:r>
              <a:rPr lang="de-DE" altLang="de-DE" sz="2000" dirty="0">
                <a:solidFill>
                  <a:srgbClr val="002060"/>
                </a:solidFill>
                <a:latin typeface="Arial" charset="0"/>
              </a:rPr>
              <a:t>)</a:t>
            </a:r>
          </a:p>
        </p:txBody>
      </p:sp>
      <p:sp>
        <p:nvSpPr>
          <p:cNvPr id="36869" name="Text Box 5"/>
          <p:cNvSpPr txBox="1">
            <a:spLocks noChangeArrowheads="1"/>
          </p:cNvSpPr>
          <p:nvPr/>
        </p:nvSpPr>
        <p:spPr bwMode="auto">
          <a:xfrm>
            <a:off x="6172200" y="1366838"/>
            <a:ext cx="19812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buFontTx/>
              <a:buNone/>
            </a:pPr>
            <a:r>
              <a:rPr lang="de-DE" altLang="de-DE" sz="1400" b="1">
                <a:solidFill>
                  <a:schemeClr val="accent2"/>
                </a:solidFill>
                <a:latin typeface="Tahoma" pitchFamily="34" charset="0"/>
              </a:rPr>
              <a:t>Bordered pits</a:t>
            </a:r>
          </a:p>
          <a:p>
            <a:pPr eaLnBrk="1" hangingPunct="1">
              <a:buFontTx/>
              <a:buNone/>
            </a:pPr>
            <a:endParaRPr lang="de-DE" altLang="de-DE" sz="1400" b="1">
              <a:solidFill>
                <a:schemeClr val="accent2"/>
              </a:solidFill>
              <a:latin typeface="Tahoma" pitchFamily="34" charset="0"/>
            </a:endParaRPr>
          </a:p>
          <a:p>
            <a:pPr eaLnBrk="1" hangingPunct="1">
              <a:buFontTx/>
              <a:buNone/>
            </a:pPr>
            <a:endParaRPr lang="de-DE" altLang="de-DE" sz="1400" b="1">
              <a:solidFill>
                <a:schemeClr val="accent2"/>
              </a:solidFill>
              <a:latin typeface="Tahoma" pitchFamily="34" charset="0"/>
            </a:endParaRPr>
          </a:p>
          <a:p>
            <a:pPr eaLnBrk="1" hangingPunct="1">
              <a:spcBef>
                <a:spcPct val="30000"/>
              </a:spcBef>
              <a:buFontTx/>
              <a:buNone/>
            </a:pPr>
            <a:r>
              <a:rPr lang="de-DE" altLang="de-DE" sz="1400" b="1">
                <a:solidFill>
                  <a:schemeClr val="accent2"/>
                </a:solidFill>
                <a:latin typeface="Tahoma" pitchFamily="34" charset="0"/>
              </a:rPr>
              <a:t>Radial tracheid</a:t>
            </a:r>
          </a:p>
          <a:p>
            <a:pPr eaLnBrk="1" hangingPunct="1">
              <a:spcBef>
                <a:spcPct val="30000"/>
              </a:spcBef>
              <a:buFontTx/>
              <a:buNone/>
            </a:pPr>
            <a:r>
              <a:rPr lang="de-DE" altLang="de-DE" sz="1400" b="1">
                <a:solidFill>
                  <a:schemeClr val="accent2"/>
                </a:solidFill>
                <a:latin typeface="Tahoma" pitchFamily="34" charset="0"/>
              </a:rPr>
              <a:t>Wood ray parenchyma</a:t>
            </a:r>
          </a:p>
        </p:txBody>
      </p:sp>
      <p:sp>
        <p:nvSpPr>
          <p:cNvPr id="36870" name="Line 6"/>
          <p:cNvSpPr>
            <a:spLocks noChangeShapeType="1"/>
          </p:cNvSpPr>
          <p:nvPr/>
        </p:nvSpPr>
        <p:spPr bwMode="auto">
          <a:xfrm>
            <a:off x="1828800" y="1295400"/>
            <a:ext cx="4191000" cy="685800"/>
          </a:xfrm>
          <a:prstGeom prst="line">
            <a:avLst/>
          </a:prstGeom>
          <a:noFill/>
          <a:ln w="63500">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de-DE"/>
          </a:p>
        </p:txBody>
      </p:sp>
      <p:sp>
        <p:nvSpPr>
          <p:cNvPr id="36871" name="Text Box 8"/>
          <p:cNvSpPr txBox="1">
            <a:spLocks noChangeArrowheads="1"/>
          </p:cNvSpPr>
          <p:nvPr/>
        </p:nvSpPr>
        <p:spPr bwMode="auto">
          <a:xfrm>
            <a:off x="2209800" y="914400"/>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400" b="1">
                <a:solidFill>
                  <a:schemeClr val="accent2"/>
                </a:solidFill>
                <a:latin typeface="Tahoma" pitchFamily="34" charset="0"/>
              </a:rPr>
              <a:t>earlywood</a:t>
            </a:r>
          </a:p>
        </p:txBody>
      </p:sp>
      <p:sp>
        <p:nvSpPr>
          <p:cNvPr id="36872" name="Text Box 9"/>
          <p:cNvSpPr txBox="1">
            <a:spLocks noChangeArrowheads="1"/>
          </p:cNvSpPr>
          <p:nvPr/>
        </p:nvSpPr>
        <p:spPr bwMode="auto">
          <a:xfrm>
            <a:off x="1187450" y="1524000"/>
            <a:ext cx="1098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buFontTx/>
              <a:buNone/>
            </a:pPr>
            <a:r>
              <a:rPr lang="de-DE" altLang="de-DE" sz="1400" b="1">
                <a:solidFill>
                  <a:schemeClr val="accent2"/>
                </a:solidFill>
                <a:latin typeface="Tahoma" pitchFamily="34" charset="0"/>
              </a:rPr>
              <a:t>latewood</a:t>
            </a:r>
            <a:endParaRPr lang="de-DE" altLang="de-DE" sz="2000">
              <a:solidFill>
                <a:schemeClr val="tx2"/>
              </a:solidFill>
              <a:latin typeface="Century Gothic" pitchFamily="34" charset="0"/>
            </a:endParaRPr>
          </a:p>
        </p:txBody>
      </p:sp>
      <p:sp>
        <p:nvSpPr>
          <p:cNvPr id="36873" name="Text Box 10"/>
          <p:cNvSpPr txBox="1">
            <a:spLocks noChangeArrowheads="1"/>
          </p:cNvSpPr>
          <p:nvPr/>
        </p:nvSpPr>
        <p:spPr bwMode="auto">
          <a:xfrm>
            <a:off x="304800" y="1143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400" b="1">
                <a:solidFill>
                  <a:schemeClr val="accent2"/>
                </a:solidFill>
                <a:latin typeface="Tahoma" pitchFamily="34" charset="0"/>
              </a:rPr>
              <a:t>Ring boundary</a:t>
            </a:r>
          </a:p>
        </p:txBody>
      </p:sp>
      <p:sp>
        <p:nvSpPr>
          <p:cNvPr id="36874" name="Line 11"/>
          <p:cNvSpPr>
            <a:spLocks noChangeShapeType="1"/>
          </p:cNvSpPr>
          <p:nvPr/>
        </p:nvSpPr>
        <p:spPr bwMode="auto">
          <a:xfrm>
            <a:off x="5410200" y="1524000"/>
            <a:ext cx="762000" cy="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6875" name="Line 12"/>
          <p:cNvSpPr>
            <a:spLocks noChangeShapeType="1"/>
          </p:cNvSpPr>
          <p:nvPr/>
        </p:nvSpPr>
        <p:spPr bwMode="auto">
          <a:xfrm>
            <a:off x="5486400" y="2286000"/>
            <a:ext cx="685800" cy="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6876" name="Line 13"/>
          <p:cNvSpPr>
            <a:spLocks noChangeShapeType="1"/>
          </p:cNvSpPr>
          <p:nvPr/>
        </p:nvSpPr>
        <p:spPr bwMode="auto">
          <a:xfrm>
            <a:off x="5486400" y="2590800"/>
            <a:ext cx="685800" cy="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6877" name="Line 14"/>
          <p:cNvSpPr>
            <a:spLocks noChangeShapeType="1"/>
          </p:cNvSpPr>
          <p:nvPr/>
        </p:nvSpPr>
        <p:spPr bwMode="auto">
          <a:xfrm>
            <a:off x="3657600" y="4343400"/>
            <a:ext cx="2667000" cy="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6878" name="Line 15"/>
          <p:cNvSpPr>
            <a:spLocks noChangeShapeType="1"/>
          </p:cNvSpPr>
          <p:nvPr/>
        </p:nvSpPr>
        <p:spPr bwMode="auto">
          <a:xfrm>
            <a:off x="3276600" y="2743200"/>
            <a:ext cx="3048000" cy="152400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6879" name="Text Box 16"/>
          <p:cNvSpPr txBox="1">
            <a:spLocks noChangeArrowheads="1"/>
          </p:cNvSpPr>
          <p:nvPr/>
        </p:nvSpPr>
        <p:spPr bwMode="auto">
          <a:xfrm>
            <a:off x="6324600" y="41148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400" b="1">
                <a:solidFill>
                  <a:schemeClr val="accent2"/>
                </a:solidFill>
                <a:latin typeface="Tahoma" pitchFamily="34" charset="0"/>
              </a:rPr>
              <a:t>Window pits</a:t>
            </a:r>
          </a:p>
        </p:txBody>
      </p:sp>
      <p:sp>
        <p:nvSpPr>
          <p:cNvPr id="17" name="Text Box 4"/>
          <p:cNvSpPr txBox="1">
            <a:spLocks noChangeArrowheads="1"/>
          </p:cNvSpPr>
          <p:nvPr/>
        </p:nvSpPr>
        <p:spPr bwMode="auto">
          <a:xfrm>
            <a:off x="6896100" y="6538119"/>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200" dirty="0" err="1" smtClean="0">
                <a:latin typeface="Tahoma" pitchFamily="34" charset="0"/>
              </a:rPr>
              <a:t>Nultsch</a:t>
            </a:r>
            <a:r>
              <a:rPr lang="de-DE" altLang="de-DE" sz="1200" dirty="0" smtClean="0">
                <a:latin typeface="Tahoma" pitchFamily="34" charset="0"/>
              </a:rPr>
              <a:t> </a:t>
            </a:r>
            <a:r>
              <a:rPr lang="de-DE" altLang="de-DE" sz="1200" dirty="0">
                <a:latin typeface="Tahoma" pitchFamily="34" charset="0"/>
              </a:rPr>
              <a:t>1982, </a:t>
            </a:r>
            <a:r>
              <a:rPr lang="de-DE" altLang="de-DE" sz="1200" dirty="0" err="1" smtClean="0">
                <a:latin typeface="Tahoma" pitchFamily="34" charset="0"/>
              </a:rPr>
              <a:t>modified</a:t>
            </a:r>
            <a:endParaRPr lang="en-GB" altLang="de-DE" sz="1200" dirty="0">
              <a:latin typeface="Tahoma" pitchFamily="34" charset="0"/>
            </a:endParaRPr>
          </a:p>
        </p:txBody>
      </p:sp>
    </p:spTree>
    <p:extLst>
      <p:ext uri="{BB962C8B-B14F-4D97-AF65-F5344CB8AC3E}">
        <p14:creationId xmlns:p14="http://schemas.microsoft.com/office/powerpoint/2010/main" val="18950183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descr="Nultsch_187_Laubhol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44600"/>
            <a:ext cx="685800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4"/>
          <p:cNvSpPr txBox="1">
            <a:spLocks noChangeArrowheads="1"/>
          </p:cNvSpPr>
          <p:nvPr/>
        </p:nvSpPr>
        <p:spPr bwMode="auto">
          <a:xfrm>
            <a:off x="6896100" y="6538119"/>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200" dirty="0" err="1" smtClean="0">
                <a:latin typeface="Tahoma" pitchFamily="34" charset="0"/>
              </a:rPr>
              <a:t>Nultsch</a:t>
            </a:r>
            <a:r>
              <a:rPr lang="de-DE" altLang="de-DE" sz="1200" dirty="0" smtClean="0">
                <a:latin typeface="Tahoma" pitchFamily="34" charset="0"/>
              </a:rPr>
              <a:t> </a:t>
            </a:r>
            <a:r>
              <a:rPr lang="de-DE" altLang="de-DE" sz="1200" dirty="0">
                <a:latin typeface="Tahoma" pitchFamily="34" charset="0"/>
              </a:rPr>
              <a:t>1982, </a:t>
            </a:r>
            <a:r>
              <a:rPr lang="de-DE" altLang="de-DE" sz="1200" dirty="0" err="1" smtClean="0">
                <a:latin typeface="Tahoma" pitchFamily="34" charset="0"/>
              </a:rPr>
              <a:t>modified</a:t>
            </a:r>
            <a:endParaRPr lang="en-GB" altLang="de-DE" sz="1200" dirty="0">
              <a:latin typeface="Tahoma" pitchFamily="34" charset="0"/>
            </a:endParaRPr>
          </a:p>
        </p:txBody>
      </p:sp>
      <p:sp>
        <p:nvSpPr>
          <p:cNvPr id="39940" name="Text Box 5"/>
          <p:cNvSpPr txBox="1">
            <a:spLocks noChangeArrowheads="1"/>
          </p:cNvSpPr>
          <p:nvPr/>
        </p:nvSpPr>
        <p:spPr bwMode="auto">
          <a:xfrm>
            <a:off x="152400" y="136525"/>
            <a:ext cx="883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2000" dirty="0">
                <a:solidFill>
                  <a:srgbClr val="002060"/>
                </a:solidFill>
                <a:latin typeface="Arial" charset="0"/>
              </a:rPr>
              <a:t>Wood </a:t>
            </a:r>
            <a:r>
              <a:rPr lang="de-DE" altLang="de-DE" sz="2000" dirty="0" err="1">
                <a:solidFill>
                  <a:srgbClr val="002060"/>
                </a:solidFill>
                <a:latin typeface="Arial" charset="0"/>
              </a:rPr>
              <a:t>structure</a:t>
            </a:r>
            <a:r>
              <a:rPr lang="de-DE" altLang="de-DE" sz="2000" dirty="0">
                <a:solidFill>
                  <a:srgbClr val="002060"/>
                </a:solidFill>
                <a:latin typeface="Arial" charset="0"/>
              </a:rPr>
              <a:t> </a:t>
            </a:r>
            <a:r>
              <a:rPr lang="de-DE" altLang="de-DE" sz="2000" dirty="0" err="1">
                <a:solidFill>
                  <a:srgbClr val="002060"/>
                </a:solidFill>
                <a:latin typeface="Arial" charset="0"/>
              </a:rPr>
              <a:t>of</a:t>
            </a:r>
            <a:r>
              <a:rPr lang="de-DE" altLang="de-DE" sz="2000" dirty="0">
                <a:solidFill>
                  <a:srgbClr val="002060"/>
                </a:solidFill>
                <a:latin typeface="Arial" charset="0"/>
              </a:rPr>
              <a:t> </a:t>
            </a:r>
            <a:r>
              <a:rPr lang="de-DE" altLang="de-DE" sz="2000" dirty="0" err="1" smtClean="0">
                <a:solidFill>
                  <a:srgbClr val="002060"/>
                </a:solidFill>
                <a:latin typeface="Arial" charset="0"/>
              </a:rPr>
              <a:t>broadleaved</a:t>
            </a:r>
            <a:r>
              <a:rPr lang="de-DE" altLang="de-DE" sz="2000" dirty="0" smtClean="0">
                <a:solidFill>
                  <a:srgbClr val="002060"/>
                </a:solidFill>
                <a:latin typeface="Arial" charset="0"/>
              </a:rPr>
              <a:t> </a:t>
            </a:r>
            <a:r>
              <a:rPr lang="de-DE" altLang="de-DE" sz="2000" dirty="0" err="1">
                <a:solidFill>
                  <a:srgbClr val="002060"/>
                </a:solidFill>
                <a:latin typeface="Arial" charset="0"/>
              </a:rPr>
              <a:t>trees</a:t>
            </a:r>
            <a:r>
              <a:rPr lang="de-DE" altLang="de-DE" sz="2000" dirty="0">
                <a:solidFill>
                  <a:srgbClr val="002060"/>
                </a:solidFill>
                <a:latin typeface="Arial" charset="0"/>
              </a:rPr>
              <a:t> </a:t>
            </a:r>
            <a:r>
              <a:rPr lang="de-DE" altLang="de-DE" sz="2000" dirty="0" smtClean="0">
                <a:solidFill>
                  <a:srgbClr val="002060"/>
                </a:solidFill>
                <a:latin typeface="Arial" charset="0"/>
              </a:rPr>
              <a:t>(</a:t>
            </a:r>
            <a:r>
              <a:rPr lang="de-DE" altLang="de-DE" sz="2000" dirty="0" err="1" smtClean="0">
                <a:solidFill>
                  <a:srgbClr val="002060"/>
                </a:solidFill>
                <a:latin typeface="Arial" charset="0"/>
              </a:rPr>
              <a:t>hardwoods</a:t>
            </a:r>
            <a:r>
              <a:rPr lang="de-DE" altLang="de-DE" sz="2000" dirty="0" smtClean="0">
                <a:solidFill>
                  <a:srgbClr val="002060"/>
                </a:solidFill>
                <a:latin typeface="Arial" charset="0"/>
              </a:rPr>
              <a:t>, </a:t>
            </a:r>
            <a:r>
              <a:rPr lang="de-DE" altLang="de-DE" sz="2000" dirty="0" err="1" smtClean="0">
                <a:solidFill>
                  <a:srgbClr val="002060"/>
                </a:solidFill>
                <a:latin typeface="Arial" charset="0"/>
              </a:rPr>
              <a:t>example</a:t>
            </a:r>
            <a:r>
              <a:rPr lang="de-DE" altLang="de-DE" sz="2000" dirty="0" smtClean="0">
                <a:solidFill>
                  <a:srgbClr val="002060"/>
                </a:solidFill>
                <a:latin typeface="Arial" charset="0"/>
              </a:rPr>
              <a:t> </a:t>
            </a:r>
            <a:r>
              <a:rPr lang="de-DE" altLang="de-DE" sz="2000" dirty="0" err="1">
                <a:solidFill>
                  <a:srgbClr val="002060"/>
                </a:solidFill>
                <a:latin typeface="Arial" charset="0"/>
              </a:rPr>
              <a:t>birch</a:t>
            </a:r>
            <a:r>
              <a:rPr lang="de-DE" altLang="de-DE" sz="2000" dirty="0">
                <a:solidFill>
                  <a:srgbClr val="002060"/>
                </a:solidFill>
                <a:latin typeface="Arial" charset="0"/>
              </a:rPr>
              <a:t>, </a:t>
            </a:r>
            <a:r>
              <a:rPr lang="de-DE" altLang="de-DE" sz="2000" i="1" dirty="0" err="1">
                <a:solidFill>
                  <a:srgbClr val="002060"/>
                </a:solidFill>
                <a:latin typeface="Arial" charset="0"/>
              </a:rPr>
              <a:t>Betula</a:t>
            </a:r>
            <a:r>
              <a:rPr lang="de-DE" altLang="de-DE" sz="2000" dirty="0">
                <a:solidFill>
                  <a:srgbClr val="002060"/>
                </a:solidFill>
                <a:latin typeface="Arial" charset="0"/>
              </a:rPr>
              <a:t>)</a:t>
            </a:r>
          </a:p>
        </p:txBody>
      </p:sp>
      <p:sp>
        <p:nvSpPr>
          <p:cNvPr id="39941" name="Text Box 6"/>
          <p:cNvSpPr txBox="1">
            <a:spLocks noChangeArrowheads="1"/>
          </p:cNvSpPr>
          <p:nvPr/>
        </p:nvSpPr>
        <p:spPr bwMode="auto">
          <a:xfrm>
            <a:off x="3124200" y="12192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400" b="1">
                <a:solidFill>
                  <a:srgbClr val="FF0000"/>
                </a:solidFill>
                <a:latin typeface="Tahoma" pitchFamily="34" charset="0"/>
              </a:rPr>
              <a:t>cambium</a:t>
            </a:r>
          </a:p>
        </p:txBody>
      </p:sp>
      <p:sp>
        <p:nvSpPr>
          <p:cNvPr id="39942" name="AutoShape 8"/>
          <p:cNvSpPr>
            <a:spLocks/>
          </p:cNvSpPr>
          <p:nvPr/>
        </p:nvSpPr>
        <p:spPr bwMode="auto">
          <a:xfrm rot="-6300000">
            <a:off x="3962400" y="1447800"/>
            <a:ext cx="152400" cy="304800"/>
          </a:xfrm>
          <a:prstGeom prst="rightBrace">
            <a:avLst>
              <a:gd name="adj1" fmla="val 16667"/>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de-DE" altLang="de-DE" sz="2000">
              <a:solidFill>
                <a:schemeClr val="tx2"/>
              </a:solidFill>
              <a:latin typeface="Century Gothic" pitchFamily="34" charset="0"/>
            </a:endParaRPr>
          </a:p>
        </p:txBody>
      </p:sp>
      <p:sp>
        <p:nvSpPr>
          <p:cNvPr id="39943" name="Text Box 9"/>
          <p:cNvSpPr txBox="1">
            <a:spLocks noChangeArrowheads="1"/>
          </p:cNvSpPr>
          <p:nvPr/>
        </p:nvSpPr>
        <p:spPr bwMode="auto">
          <a:xfrm>
            <a:off x="6477000" y="48768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400" b="1">
                <a:solidFill>
                  <a:schemeClr val="accent2"/>
                </a:solidFill>
                <a:latin typeface="Tahoma" pitchFamily="34" charset="0"/>
              </a:rPr>
              <a:t>vessel (Trachea)</a:t>
            </a:r>
          </a:p>
        </p:txBody>
      </p:sp>
      <p:sp>
        <p:nvSpPr>
          <p:cNvPr id="39944" name="Text Box 10"/>
          <p:cNvSpPr txBox="1">
            <a:spLocks noChangeArrowheads="1"/>
          </p:cNvSpPr>
          <p:nvPr/>
        </p:nvSpPr>
        <p:spPr bwMode="auto">
          <a:xfrm>
            <a:off x="457200" y="1905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400" b="1">
                <a:solidFill>
                  <a:schemeClr val="accent2"/>
                </a:solidFill>
                <a:latin typeface="Tahoma" pitchFamily="34" charset="0"/>
              </a:rPr>
              <a:t>Ring boundary</a:t>
            </a:r>
          </a:p>
        </p:txBody>
      </p:sp>
      <p:sp>
        <p:nvSpPr>
          <p:cNvPr id="39945" name="Text Box 11"/>
          <p:cNvSpPr txBox="1">
            <a:spLocks noChangeArrowheads="1"/>
          </p:cNvSpPr>
          <p:nvPr/>
        </p:nvSpPr>
        <p:spPr bwMode="auto">
          <a:xfrm>
            <a:off x="7239000" y="2438400"/>
            <a:ext cx="1219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400" b="1">
                <a:solidFill>
                  <a:schemeClr val="accent2"/>
                </a:solidFill>
                <a:latin typeface="Tahoma" pitchFamily="34" charset="0"/>
              </a:rPr>
              <a:t>Sieve element</a:t>
            </a:r>
          </a:p>
        </p:txBody>
      </p:sp>
      <p:sp>
        <p:nvSpPr>
          <p:cNvPr id="39946" name="Text Box 12"/>
          <p:cNvSpPr txBox="1">
            <a:spLocks noChangeArrowheads="1"/>
          </p:cNvSpPr>
          <p:nvPr/>
        </p:nvSpPr>
        <p:spPr bwMode="auto">
          <a:xfrm>
            <a:off x="7391400" y="1981200"/>
            <a:ext cx="1428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1400" b="1">
                <a:solidFill>
                  <a:schemeClr val="accent2"/>
                </a:solidFill>
                <a:latin typeface="Tahoma" pitchFamily="34" charset="0"/>
              </a:rPr>
              <a:t>Accompnying cell</a:t>
            </a:r>
          </a:p>
        </p:txBody>
      </p:sp>
      <p:sp>
        <p:nvSpPr>
          <p:cNvPr id="39947" name="Rectangle 13"/>
          <p:cNvSpPr>
            <a:spLocks noChangeArrowheads="1"/>
          </p:cNvSpPr>
          <p:nvPr/>
        </p:nvSpPr>
        <p:spPr bwMode="auto">
          <a:xfrm>
            <a:off x="4140200" y="6019800"/>
            <a:ext cx="1674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30000"/>
              </a:spcBef>
              <a:buFontTx/>
              <a:buNone/>
            </a:pPr>
            <a:r>
              <a:rPr lang="de-DE" altLang="de-DE" sz="1400" b="1">
                <a:solidFill>
                  <a:schemeClr val="accent2"/>
                </a:solidFill>
                <a:latin typeface="Tahoma" pitchFamily="34" charset="0"/>
              </a:rPr>
              <a:t>Ray parenchyma</a:t>
            </a:r>
          </a:p>
        </p:txBody>
      </p:sp>
      <p:sp>
        <p:nvSpPr>
          <p:cNvPr id="39948" name="Rectangle 14"/>
          <p:cNvSpPr>
            <a:spLocks noChangeArrowheads="1"/>
          </p:cNvSpPr>
          <p:nvPr/>
        </p:nvSpPr>
        <p:spPr bwMode="auto">
          <a:xfrm>
            <a:off x="1905000" y="1371600"/>
            <a:ext cx="1168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30000"/>
              </a:spcBef>
              <a:buFontTx/>
              <a:buNone/>
            </a:pPr>
            <a:r>
              <a:rPr lang="de-DE" altLang="de-DE" sz="1400" b="1">
                <a:solidFill>
                  <a:schemeClr val="accent2"/>
                </a:solidFill>
                <a:latin typeface="Tahoma" pitchFamily="34" charset="0"/>
              </a:rPr>
              <a:t>Wood fibre</a:t>
            </a:r>
          </a:p>
        </p:txBody>
      </p:sp>
      <p:sp>
        <p:nvSpPr>
          <p:cNvPr id="39949" name="Line 15"/>
          <p:cNvSpPr>
            <a:spLocks noChangeShapeType="1"/>
          </p:cNvSpPr>
          <p:nvPr/>
        </p:nvSpPr>
        <p:spPr bwMode="auto">
          <a:xfrm>
            <a:off x="6553200" y="2590800"/>
            <a:ext cx="685800" cy="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9950" name="Line 16"/>
          <p:cNvSpPr>
            <a:spLocks noChangeShapeType="1"/>
          </p:cNvSpPr>
          <p:nvPr/>
        </p:nvSpPr>
        <p:spPr bwMode="auto">
          <a:xfrm>
            <a:off x="6705600" y="2133600"/>
            <a:ext cx="685800" cy="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9951" name="Line 17"/>
          <p:cNvSpPr>
            <a:spLocks noChangeShapeType="1"/>
          </p:cNvSpPr>
          <p:nvPr/>
        </p:nvSpPr>
        <p:spPr bwMode="auto">
          <a:xfrm>
            <a:off x="5029200" y="4800600"/>
            <a:ext cx="1447800" cy="22860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9952" name="Line 18"/>
          <p:cNvSpPr>
            <a:spLocks noChangeShapeType="1"/>
          </p:cNvSpPr>
          <p:nvPr/>
        </p:nvSpPr>
        <p:spPr bwMode="auto">
          <a:xfrm>
            <a:off x="3200400" y="5715000"/>
            <a:ext cx="914400" cy="38100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9953" name="Line 19"/>
          <p:cNvSpPr>
            <a:spLocks noChangeShapeType="1"/>
          </p:cNvSpPr>
          <p:nvPr/>
        </p:nvSpPr>
        <p:spPr bwMode="auto">
          <a:xfrm>
            <a:off x="2438400" y="1676400"/>
            <a:ext cx="381000" cy="60960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a:lstStyle/>
          <a:p>
            <a:endParaRPr lang="de-DE"/>
          </a:p>
        </p:txBody>
      </p:sp>
    </p:spTree>
    <p:extLst>
      <p:ext uri="{BB962C8B-B14F-4D97-AF65-F5344CB8AC3E}">
        <p14:creationId xmlns:p14="http://schemas.microsoft.com/office/powerpoint/2010/main" val="2188134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179512" y="198438"/>
            <a:ext cx="7520007" cy="646331"/>
          </a:xfrm>
          <a:prstGeom prst="rect">
            <a:avLst/>
          </a:prstGeom>
          <a:noFill/>
        </p:spPr>
        <p:txBody>
          <a:bodyPr wrap="none">
            <a:spAutoFit/>
          </a:bodyPr>
          <a:lstStyle/>
          <a:p>
            <a:pPr>
              <a:defRPr/>
            </a:pPr>
            <a:r>
              <a:rPr lang="en-US" sz="1800" b="1" dirty="0" smtClean="0">
                <a:solidFill>
                  <a:srgbClr val="2D2D8A">
                    <a:lumMod val="75000"/>
                  </a:srgbClr>
                </a:solidFill>
                <a:latin typeface="Arial"/>
              </a:rPr>
              <a:t>Development of “ecological” wood anatomy</a:t>
            </a:r>
            <a:r>
              <a:rPr lang="en-US" sz="1800" dirty="0" smtClean="0">
                <a:solidFill>
                  <a:srgbClr val="2D2D8A">
                    <a:lumMod val="75000"/>
                  </a:srgbClr>
                </a:solidFill>
                <a:latin typeface="Arial"/>
              </a:rPr>
              <a:t/>
            </a:r>
            <a:br>
              <a:rPr lang="en-US" sz="1800" dirty="0" smtClean="0">
                <a:solidFill>
                  <a:srgbClr val="2D2D8A">
                    <a:lumMod val="75000"/>
                  </a:srgbClr>
                </a:solidFill>
                <a:latin typeface="Arial"/>
              </a:rPr>
            </a:br>
            <a:r>
              <a:rPr lang="en-US" sz="1800" dirty="0" smtClean="0">
                <a:solidFill>
                  <a:srgbClr val="2D2D8A">
                    <a:lumMod val="75000"/>
                  </a:srgbClr>
                </a:solidFill>
                <a:latin typeface="Arial"/>
              </a:rPr>
              <a:t>Analysis of environmental impact on wood anatomical </a:t>
            </a:r>
            <a:r>
              <a:rPr lang="en-US" sz="1800" dirty="0" smtClean="0">
                <a:solidFill>
                  <a:srgbClr val="2D2D8A">
                    <a:lumMod val="75000"/>
                  </a:srgbClr>
                </a:solidFill>
                <a:latin typeface="Arial"/>
              </a:rPr>
              <a:t>features and traits</a:t>
            </a:r>
            <a:endParaRPr lang="en-US" sz="1800" dirty="0">
              <a:solidFill>
                <a:schemeClr val="accent2">
                  <a:lumMod val="60000"/>
                  <a:lumOff val="40000"/>
                </a:schemeClr>
              </a:solidFill>
              <a:latin typeface="Aria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731" y="1196752"/>
            <a:ext cx="6408712" cy="1810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0" y="3168352"/>
            <a:ext cx="2708948" cy="3645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652" y="3093582"/>
            <a:ext cx="6466280" cy="3732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4937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27"/>
            <a:ext cx="7776864" cy="2174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703" y="2768302"/>
            <a:ext cx="3844297" cy="2637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713062"/>
            <a:ext cx="5495925"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1918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Standarddesign">
  <a:themeElements>
    <a:clrScheme name="1_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3564</Words>
  <Application>Microsoft Office PowerPoint</Application>
  <PresentationFormat>Bildschirmpräsentation (4:3)</PresentationFormat>
  <Paragraphs>585</Paragraphs>
  <Slides>78</Slides>
  <Notes>1</Notes>
  <HiddenSlides>0</HiddenSlides>
  <MMClips>0</MMClips>
  <ScaleCrop>false</ScaleCrop>
  <HeadingPairs>
    <vt:vector size="6" baseType="variant">
      <vt:variant>
        <vt:lpstr>Design</vt:lpstr>
      </vt:variant>
      <vt:variant>
        <vt:i4>7</vt:i4>
      </vt:variant>
      <vt:variant>
        <vt:lpstr>Eingebettete OLE-Server</vt:lpstr>
      </vt:variant>
      <vt:variant>
        <vt:i4>1</vt:i4>
      </vt:variant>
      <vt:variant>
        <vt:lpstr>Folientitel</vt:lpstr>
      </vt:variant>
      <vt:variant>
        <vt:i4>78</vt:i4>
      </vt:variant>
    </vt:vector>
  </HeadingPairs>
  <TitlesOfParts>
    <vt:vector size="86" baseType="lpstr">
      <vt:lpstr>Larissa-Design</vt:lpstr>
      <vt:lpstr>Standarddesign</vt:lpstr>
      <vt:lpstr>Larissa</vt:lpstr>
      <vt:lpstr>1_Standarddesign</vt:lpstr>
      <vt:lpstr>2_Standarddesign</vt:lpstr>
      <vt:lpstr>5_Standarddesign</vt:lpstr>
      <vt:lpstr>3_Standarddesign</vt:lpstr>
      <vt:lpstr>Formel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Verein mittelloser Forschungsreisender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Geomorphologische Detailkartierung im Mittelgebirge mit GIS- und Fernerkundungsmethoden auf  Grundlage von LiDAR-Daten am Beispiel eines Untersuchungsgebietes im Aachener Wald</dc:title>
  <dc:creator>Humbold</dc:creator>
  <cp:lastModifiedBy>Achim Bräuning</cp:lastModifiedBy>
  <cp:revision>1290</cp:revision>
  <dcterms:created xsi:type="dcterms:W3CDTF">2009-03-04T07:58:58Z</dcterms:created>
  <dcterms:modified xsi:type="dcterms:W3CDTF">2017-10-24T07:36:33Z</dcterms:modified>
</cp:coreProperties>
</file>